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9" r:id="rId3"/>
    <p:sldId id="256" r:id="rId4"/>
    <p:sldId id="257" r:id="rId5"/>
    <p:sldId id="258" r:id="rId6"/>
    <p:sldId id="259" r:id="rId7"/>
    <p:sldId id="263" r:id="rId8"/>
    <p:sldId id="264" r:id="rId9"/>
    <p:sldId id="265" r:id="rId10"/>
    <p:sldId id="266" r:id="rId11"/>
    <p:sldId id="267" r:id="rId12"/>
    <p:sldId id="268"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ru-RU"/>
          </a:p>
        </p:txBody>
      </p:sp>
      <p:sp>
        <p:nvSpPr>
          <p:cNvPr id="4" name="Дата 3"/>
          <p:cNvSpPr>
            <a:spLocks noGrp="1"/>
          </p:cNvSpPr>
          <p:nvPr>
            <p:ph type="dt" sz="half" idx="10"/>
          </p:nvPr>
        </p:nvSpPr>
        <p:spPr/>
        <p:txBody>
          <a:bodyPr/>
          <a:lstStyle/>
          <a:p>
            <a:fld id="{D7E984E5-C555-4B0C-A061-A1F12B6E3485}"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D92DBA-79E7-4A7E-A979-39886C388261}" type="slidenum">
              <a:rPr lang="ru-RU" smtClean="0"/>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Дата 3"/>
          <p:cNvSpPr>
            <a:spLocks noGrp="1"/>
          </p:cNvSpPr>
          <p:nvPr>
            <p:ph type="dt" sz="half" idx="10"/>
          </p:nvPr>
        </p:nvSpPr>
        <p:spPr/>
        <p:txBody>
          <a:bodyPr/>
          <a:lstStyle/>
          <a:p>
            <a:fld id="{D7E984E5-C555-4B0C-A061-A1F12B6E3485}"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D92DBA-79E7-4A7E-A979-39886C388261}" type="slidenum">
              <a:rPr lang="ru-RU" smtClean="0"/>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Дата 3"/>
          <p:cNvSpPr>
            <a:spLocks noGrp="1"/>
          </p:cNvSpPr>
          <p:nvPr>
            <p:ph type="dt" sz="half" idx="10"/>
          </p:nvPr>
        </p:nvSpPr>
        <p:spPr/>
        <p:txBody>
          <a:bodyPr/>
          <a:lstStyle/>
          <a:p>
            <a:fld id="{D7E984E5-C555-4B0C-A061-A1F12B6E3485}"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D92DBA-79E7-4A7E-A979-39886C388261}" type="slidenum">
              <a:rPr lang="ru-RU" smtClean="0"/>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Объект 2"/>
          <p:cNvSpPr>
            <a:spLocks noGrp="1"/>
          </p:cNvSpPr>
          <p:nvPr>
            <p:ph idx="1"/>
          </p:nvPr>
        </p:nvSpPr>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Дата 3"/>
          <p:cNvSpPr>
            <a:spLocks noGrp="1"/>
          </p:cNvSpPr>
          <p:nvPr>
            <p:ph type="dt" sz="half" idx="10"/>
          </p:nvPr>
        </p:nvSpPr>
        <p:spPr/>
        <p:txBody>
          <a:bodyPr/>
          <a:lstStyle/>
          <a:p>
            <a:fld id="{D7E984E5-C555-4B0C-A061-A1F12B6E3485}"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D92DBA-79E7-4A7E-A979-39886C388261}" type="slidenum">
              <a:rPr lang="ru-RU" smtClean="0"/>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endParaRPr lang="ru-RU"/>
          </a:p>
        </p:txBody>
      </p:sp>
      <p:sp>
        <p:nvSpPr>
          <p:cNvPr id="4" name="Дата 3"/>
          <p:cNvSpPr>
            <a:spLocks noGrp="1"/>
          </p:cNvSpPr>
          <p:nvPr>
            <p:ph type="dt" sz="half" idx="10"/>
          </p:nvPr>
        </p:nvSpPr>
        <p:spPr/>
        <p:txBody>
          <a:bodyPr/>
          <a:lstStyle/>
          <a:p>
            <a:fld id="{D7E984E5-C555-4B0C-A061-A1F12B6E3485}"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D92DBA-79E7-4A7E-A979-39886C388261}" type="slidenum">
              <a:rPr lang="ru-RU" smtClean="0"/>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5" name="Дата 4"/>
          <p:cNvSpPr>
            <a:spLocks noGrp="1"/>
          </p:cNvSpPr>
          <p:nvPr>
            <p:ph type="dt" sz="half" idx="10"/>
          </p:nvPr>
        </p:nvSpPr>
        <p:spPr/>
        <p:txBody>
          <a:bodyPr/>
          <a:lstStyle/>
          <a:p>
            <a:fld id="{D7E984E5-C555-4B0C-A061-A1F12B6E3485}"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3D92DBA-79E7-4A7E-A979-39886C388261}" type="slidenum">
              <a:rPr lang="ru-RU" smtClean="0"/>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7" name="Дата 6"/>
          <p:cNvSpPr>
            <a:spLocks noGrp="1"/>
          </p:cNvSpPr>
          <p:nvPr>
            <p:ph type="dt" sz="half" idx="10"/>
          </p:nvPr>
        </p:nvSpPr>
        <p:spPr/>
        <p:txBody>
          <a:bodyPr/>
          <a:lstStyle/>
          <a:p>
            <a:fld id="{D7E984E5-C555-4B0C-A061-A1F12B6E3485}" type="datetimeFigureOut">
              <a:rPr lang="ru-RU" smtClean="0"/>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3D92DBA-79E7-4A7E-A979-39886C388261}" type="slidenum">
              <a:rPr lang="ru-RU" smtClean="0"/>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Дата 2"/>
          <p:cNvSpPr>
            <a:spLocks noGrp="1"/>
          </p:cNvSpPr>
          <p:nvPr>
            <p:ph type="dt" sz="half" idx="10"/>
          </p:nvPr>
        </p:nvSpPr>
        <p:spPr/>
        <p:txBody>
          <a:bodyPr/>
          <a:lstStyle/>
          <a:p>
            <a:fld id="{D7E984E5-C555-4B0C-A061-A1F12B6E3485}" type="datetimeFigureOut">
              <a:rPr lang="ru-RU" smtClean="0"/>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3D92DBA-79E7-4A7E-A979-39886C388261}" type="slidenum">
              <a:rPr lang="ru-RU" smtClean="0"/>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7E984E5-C555-4B0C-A061-A1F12B6E3485}" type="datetimeFigureOut">
              <a:rPr lang="ru-RU" smtClean="0"/>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3D92DBA-79E7-4A7E-A979-39886C388261}" type="slidenum">
              <a:rPr lang="ru-RU" smtClean="0"/>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endParaRPr lang="ru-RU"/>
          </a:p>
        </p:txBody>
      </p:sp>
      <p:sp>
        <p:nvSpPr>
          <p:cNvPr id="5" name="Дата 4"/>
          <p:cNvSpPr>
            <a:spLocks noGrp="1"/>
          </p:cNvSpPr>
          <p:nvPr>
            <p:ph type="dt" sz="half" idx="10"/>
          </p:nvPr>
        </p:nvSpPr>
        <p:spPr/>
        <p:txBody>
          <a:bodyPr/>
          <a:lstStyle/>
          <a:p>
            <a:fld id="{D7E984E5-C555-4B0C-A061-A1F12B6E3485}"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3D92DBA-79E7-4A7E-A979-39886C388261}" type="slidenum">
              <a:rPr lang="ru-RU" smtClean="0"/>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endParaRPr lang="ru-RU"/>
          </a:p>
        </p:txBody>
      </p:sp>
      <p:sp>
        <p:nvSpPr>
          <p:cNvPr id="5" name="Дата 4"/>
          <p:cNvSpPr>
            <a:spLocks noGrp="1"/>
          </p:cNvSpPr>
          <p:nvPr>
            <p:ph type="dt" sz="half" idx="10"/>
          </p:nvPr>
        </p:nvSpPr>
        <p:spPr/>
        <p:txBody>
          <a:bodyPr/>
          <a:lstStyle/>
          <a:p>
            <a:fld id="{D7E984E5-C555-4B0C-A061-A1F12B6E3485}"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3D92DBA-79E7-4A7E-A979-39886C388261}" type="slidenum">
              <a:rPr lang="ru-RU" smtClean="0"/>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E984E5-C555-4B0C-A061-A1F12B6E3485}" type="datetimeFigureOut">
              <a:rPr lang="ru-RU" smtClean="0"/>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D92DBA-79E7-4A7E-A979-39886C388261}" type="slidenum">
              <a:rPr lang="ru-RU" smtClean="0"/>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3.jpeg"/><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7.jpeg"/><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image" Target="../media/image24.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4.jpeg"/><Relationship Id="rId7" Type="http://schemas.openxmlformats.org/officeDocument/2006/relationships/image" Target="../media/image13.jpeg"/><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Подзаголовок 2"/>
          <p:cNvSpPr>
            <a:spLocks noGrp="1"/>
          </p:cNvSpPr>
          <p:nvPr>
            <p:ph type="subTitle" idx="1"/>
          </p:nvPr>
        </p:nvSpPr>
        <p:spPr>
          <a:xfrm>
            <a:off x="100965" y="-635"/>
            <a:ext cx="11957685" cy="6858000"/>
          </a:xfrm>
        </p:spPr>
        <p:txBody>
          <a:bodyPr>
            <a:noAutofit/>
          </a:bodyPr>
          <a:p>
            <a:pPr algn="just"/>
            <a:r>
              <a:rPr lang="ru-RU" altLang="en-US" sz="1400">
                <a:latin typeface="Times New Roman" panose="02020603050405020304" pitchFamily="18" charset="0"/>
                <a:cs typeface="Times New Roman" panose="02020603050405020304" pitchFamily="18" charset="0"/>
              </a:rPr>
              <a:t>Жители Луганской Народной Республики практически лишены санаторно-курортного этапа лечения. В ЛНР нет медицинских организаций санаторно-курортного профиля, подведомственных МЗ ЛНР. Природные лечебны ресурсы в виде лесополос с хвойными или лиственно-хвойными насаждениями в зоне Станично-Луганского района, города Рубежное, пгт.Кременная фактически уничтожены в ходе боевых действий. Природные лечебные факторы  (лечебная грязь, рапа, лечебный песок и др.) на территории ЛНР отсутствуют. Имеется незначительное количество источников природной минеральной воды с концентрацией солей в сухом остатке до 20 г/л (Старобельский источник - 15-20 г/л, Новопсковский - 3-5 г/л) и только источник  ГУ «ЛРФТП им.проф.А.Е.Щербака» ЛНР имеет концентрацию солей более 50 г/л и является природной рапой.</a:t>
            </a:r>
            <a:endParaRPr lang="ru-RU" altLang="en-US" sz="1400">
              <a:latin typeface="Times New Roman" panose="02020603050405020304" pitchFamily="18" charset="0"/>
              <a:cs typeface="Times New Roman" panose="02020603050405020304" pitchFamily="18" charset="0"/>
            </a:endParaRPr>
          </a:p>
          <a:p>
            <a:pPr algn="just"/>
            <a:r>
              <a:rPr lang="ru-RU" altLang="en-US" sz="1400">
                <a:latin typeface="Times New Roman" panose="02020603050405020304" pitchFamily="18" charset="0"/>
                <a:cs typeface="Times New Roman" panose="02020603050405020304" pitchFamily="18" charset="0"/>
              </a:rPr>
              <a:t>ГУ «ЛРФТП им.проф.А.Е.Щербака» ЛНР в октябре 2023 г. получило специальное медицинское заключение на минеральную воду из артезианской скважины № К 3289 Г, выданное ФГБУ «НМИЦ РК» МЗ России во исполнение Федерального Закона Российской Федерации от 04.08.2023 г. № 469 «О внесении изменений в Федеральный Закон ««О природных лечебных ресурсах, лечебно-оздоровительных местностях и курортах», отдельные законодательные акты Российской Федерации и признании утратившими силу отдельных положений законодательных актов Российской Федерации».</a:t>
            </a:r>
            <a:endParaRPr lang="ru-RU" altLang="en-US" sz="1400">
              <a:latin typeface="Times New Roman" panose="02020603050405020304" pitchFamily="18" charset="0"/>
              <a:cs typeface="Times New Roman" panose="02020603050405020304" pitchFamily="18" charset="0"/>
            </a:endParaRPr>
          </a:p>
          <a:p>
            <a:pPr algn="just"/>
            <a:r>
              <a:rPr lang="ru-RU" altLang="en-US" sz="1400">
                <a:latin typeface="Times New Roman" panose="02020603050405020304" pitchFamily="18" charset="0"/>
                <a:cs typeface="Times New Roman" panose="02020603050405020304" pitchFamily="18" charset="0"/>
              </a:rPr>
              <a:t>Востребованность в услугах, предоставляемых ГУ «ЛРФТП им.проф.А.Е.Щербака» ЛНР у жителей города Луганска и Луганской Народной Республики практически не уменьшалась даже во время закрытия отделения бальнеотерапии с 2014 г. по 2021 г. Так, если количество посещений водолечебницы в 2013 г. составляло 40.200 чел., то на протяжении периода 2014 г.-2021 г. количество ежегодных посещений колебалось от 28.300 чел. (в период ковидных ограничений) до 38.700 чел.  в 2022 г.. В 2023 г. в период проведения СВО количество посещений увеличилось за счет открытия отделения бальнеотерапии и применения современных методов восстановительного лечения и реабилитации до 42.067 чел. </a:t>
            </a:r>
            <a:endParaRPr lang="ru-RU" altLang="en-US" sz="1400">
              <a:latin typeface="Times New Roman" panose="02020603050405020304" pitchFamily="18" charset="0"/>
              <a:cs typeface="Times New Roman" panose="02020603050405020304" pitchFamily="18" charset="0"/>
            </a:endParaRPr>
          </a:p>
          <a:p>
            <a:pPr algn="just"/>
            <a:r>
              <a:rPr lang="ru-RU" altLang="en-US" sz="1400">
                <a:latin typeface="Times New Roman" panose="02020603050405020304" pitchFamily="18" charset="0"/>
                <a:cs typeface="Times New Roman" panose="02020603050405020304" pitchFamily="18" charset="0"/>
              </a:rPr>
              <a:t>Медицинская реабилитация во всех странах имеет тенденцию к бурному развитию, особенно с учетом доказанной эффективности современных роботизированных комплексов с «БОС» при наиболее распространенных заболеваниях органов и систем. Российская Федерация находится в числе стран с наиболее эффективной системой организации медицинской помощи по профилю «медицинская реабилитация». В тоже время медицинская реабилитация в ЛНР, как субъекте Российской Федерации находится на этапе зарождения и формирования и характеризуется ограниченной доступностью реабилитационной помощи больным при наиболее распространенных и одновременно инвалидизирующих заболеваниях человека. Министерство здравоохранения ЛНР и руководство ГУ «ЛРФТП им.проф.А.Е.Щербака» ЛНР понимая важность организации и развития службы медицинской реабилитации расширяет возможности физиотерапевтической поликлиники по данному направлению. Так, с 2024 г. планируется открытие амбулаторного отделения медицинской реабилитации на 30 посещений в смену. Проводится подготовка кадров и материально-технической базы в соответствие с Порядком организации медицинской реабилитации взрослых в рамках приказа МЗ РФ № 788-н от 31.07.2020 г. Специалисты физиотерапевтической поликлиники из числа врача-невролога, врача-травматолога-ортопеда, врача-терапевта в 2023 г. прошли подготовку на базе НМИЦ РК Минздрава РФ по «Физической и реабилитационной медицине».</a:t>
            </a:r>
            <a:endParaRPr lang="ru-RU" altLang="en-US" sz="1400">
              <a:latin typeface="Times New Roman" panose="02020603050405020304" pitchFamily="18" charset="0"/>
              <a:cs typeface="Times New Roman" panose="02020603050405020304" pitchFamily="18" charset="0"/>
            </a:endParaRPr>
          </a:p>
          <a:p>
            <a:pPr algn="just"/>
            <a:r>
              <a:rPr lang="ru-RU" altLang="en-US" sz="1400">
                <a:latin typeface="Times New Roman" panose="02020603050405020304" pitchFamily="18" charset="0"/>
                <a:cs typeface="Times New Roman" panose="02020603050405020304" pitchFamily="18" charset="0"/>
              </a:rPr>
              <a:t>Основополагающим принципом медицинской реабилитации должно стать предпочтение финансирования превентивных лечебно-реабилитационных мероприятий, осознанное снижение финансовых расходов на выплаты пенсий по нетрудоспособности. </a:t>
            </a:r>
            <a:endParaRPr lang="ru-RU" altLang="en-US" sz="1400">
              <a:latin typeface="Times New Roman" panose="02020603050405020304" pitchFamily="18" charset="0"/>
              <a:cs typeface="Times New Roman" panose="02020603050405020304" pitchFamily="18" charset="0"/>
            </a:endParaRPr>
          </a:p>
          <a:p>
            <a:pPr algn="just"/>
            <a:r>
              <a:rPr lang="ru-RU" altLang="en-US" sz="1400">
                <a:latin typeface="Times New Roman" panose="02020603050405020304" pitchFamily="18" charset="0"/>
                <a:cs typeface="Times New Roman" panose="02020603050405020304" pitchFamily="18" charset="0"/>
              </a:rPr>
              <a:t>В связи с этим, учитывая проведение СВО и необходимость перспективного увеличения количества подлежащих медицинской реабилитации участников и пострадавших в ходе СВО жителей Луганской Народной Республики, вопрос восстановления и обеспечения эффективной работы ГУ «ЛРФТП им.проф.А.Е.Щербака» ЛНР является безальтернативным условием организации, развития и обеспечения непрерывного цикла оказания медицинской помощи вышеуказанным категориям населения Луганщины.</a:t>
            </a:r>
            <a:endParaRPr lang="ru-RU" altLang="en-US" sz="1400">
              <a:latin typeface="Times New Roman" panose="02020603050405020304" pitchFamily="18" charset="0"/>
              <a:cs typeface="Times New Roman" panose="02020603050405020304" pitchFamily="18" charset="0"/>
            </a:endParaRPr>
          </a:p>
          <a:p>
            <a:pPr algn="just"/>
            <a:endParaRPr lang="ru-RU" altLang="en-US" sz="1400" b="1">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726140"/>
          </a:xfrm>
        </p:spPr>
        <p:txBody>
          <a:bodyPr>
            <a:noAutofit/>
          </a:bodyPr>
          <a:lstStyle/>
          <a:p>
            <a:pPr algn="ctr"/>
            <a:r>
              <a:rPr lang="ru-RU" sz="2000" b="1" dirty="0">
                <a:solidFill>
                  <a:srgbClr val="002060"/>
                </a:solidFill>
                <a:latin typeface="Times New Roman" panose="02020603050405020304" pitchFamily="18" charset="0"/>
                <a:cs typeface="Times New Roman" panose="02020603050405020304" pitchFamily="18" charset="0"/>
              </a:rPr>
              <a:t>Государственная целевая программа «Развитие сферы здравоохранения Луганской Народной Республики на 2020-2022 годы» </a:t>
            </a:r>
            <a:endParaRPr lang="ru-RU" sz="2000" b="1" dirty="0">
              <a:solidFill>
                <a:srgbClr val="00206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0" y="1748997"/>
            <a:ext cx="2432649" cy="2923877"/>
          </a:xfrm>
          <a:prstGeom prst="rect">
            <a:avLst/>
          </a:prstGeom>
        </p:spPr>
        <p:txBody>
          <a:bodyPr wrap="square">
            <a:spAutoFit/>
          </a:bodyPr>
          <a:lstStyle/>
          <a:p>
            <a:pPr>
              <a:lnSpc>
                <a:spcPct val="115000"/>
              </a:lnSpc>
              <a:spcAft>
                <a:spcPts val="1000"/>
              </a:spcAft>
            </a:pPr>
            <a:r>
              <a:rPr lang="ru-RU" sz="2000" dirty="0">
                <a:solidFill>
                  <a:srgbClr val="002060"/>
                </a:solidFill>
                <a:latin typeface="Times New Roman" panose="02020603050405020304" pitchFamily="18" charset="0"/>
                <a:cs typeface="Times New Roman" panose="02020603050405020304" pitchFamily="18" charset="0"/>
              </a:rPr>
              <a:t>Капитальный ремонт здания ванного отделения                       ГУ «ЛРФТП ИМ. ПРОФ. А. Е. ЩЕРБАКА» ЛНР по  адресу: г. Луганск,                        ул. Даля, 9</a:t>
            </a:r>
            <a:endParaRPr lang="ru-RU" sz="2000" dirty="0">
              <a:solidFill>
                <a:srgbClr val="002060"/>
              </a:solidFill>
              <a:latin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nvGraphicFramePr>
        <p:xfrm>
          <a:off x="2432649" y="779900"/>
          <a:ext cx="9074989" cy="6063299"/>
        </p:xfrm>
        <a:graphic>
          <a:graphicData uri="http://schemas.openxmlformats.org/drawingml/2006/table">
            <a:tbl>
              <a:tblPr firstRow="1" bandRow="1">
                <a:tableStyleId>{5C22544A-7EE6-4342-B048-85BDC9FD1C3A}</a:tableStyleId>
              </a:tblPr>
              <a:tblGrid>
                <a:gridCol w="4567261"/>
                <a:gridCol w="4507728"/>
              </a:tblGrid>
              <a:tr h="2101323">
                <a:tc>
                  <a:txBody>
                    <a:bodyPr/>
                    <a:lstStyle/>
                    <a:p>
                      <a:pPr algn="ctr"/>
                      <a:r>
                        <a:rPr lang="ru-RU" sz="1400" i="1" dirty="0">
                          <a:latin typeface="Times New Roman" panose="02020603050405020304" pitchFamily="18" charset="0"/>
                          <a:cs typeface="Times New Roman" panose="02020603050405020304" pitchFamily="18" charset="0"/>
                        </a:rPr>
                        <a:t>БЫЛО:</a:t>
                      </a:r>
                      <a:endParaRPr lang="ru-RU" sz="1400" i="1" dirty="0">
                        <a:latin typeface="Times New Roman" panose="02020603050405020304" pitchFamily="18" charset="0"/>
                        <a:cs typeface="Times New Roman" panose="02020603050405020304" pitchFamily="18" charset="0"/>
                      </a:endParaRPr>
                    </a:p>
                  </a:txBody>
                  <a:tcPr/>
                </a:tc>
                <a:tc>
                  <a:txBody>
                    <a:bodyPr/>
                    <a:lstStyle/>
                    <a:p>
                      <a:pPr algn="ctr"/>
                      <a:r>
                        <a:rPr lang="ru-RU" sz="1400" i="1" dirty="0">
                          <a:latin typeface="Times New Roman" panose="02020603050405020304" pitchFamily="18" charset="0"/>
                          <a:cs typeface="Times New Roman" panose="02020603050405020304" pitchFamily="18" charset="0"/>
                        </a:rPr>
                        <a:t>СТАЛО:</a:t>
                      </a:r>
                      <a:endParaRPr lang="ru-RU" sz="1400" i="1" dirty="0">
                        <a:latin typeface="Times New Roman" panose="02020603050405020304" pitchFamily="18" charset="0"/>
                        <a:cs typeface="Times New Roman" panose="02020603050405020304" pitchFamily="18" charset="0"/>
                      </a:endParaRPr>
                    </a:p>
                  </a:txBody>
                  <a:tcPr/>
                </a:tc>
              </a:tr>
              <a:tr h="1897811">
                <a:tc>
                  <a:txBody>
                    <a:bodyPr/>
                    <a:lstStyle/>
                    <a:p>
                      <a:pPr algn="ctr"/>
                      <a:endParaRPr lang="ru-RU" sz="1400" i="1" dirty="0">
                        <a:latin typeface="Times New Roman" panose="02020603050405020304" pitchFamily="18" charset="0"/>
                        <a:cs typeface="Times New Roman" panose="02020603050405020304" pitchFamily="18" charset="0"/>
                      </a:endParaRPr>
                    </a:p>
                  </a:txBody>
                  <a:tcPr/>
                </a:tc>
                <a:tc>
                  <a:txBody>
                    <a:bodyPr/>
                    <a:lstStyle/>
                    <a:p>
                      <a:pPr algn="ctr"/>
                      <a:endParaRPr lang="ru-RU" sz="1400" i="1" dirty="0">
                        <a:latin typeface="Times New Roman" panose="02020603050405020304" pitchFamily="18" charset="0"/>
                        <a:cs typeface="Times New Roman" panose="02020603050405020304" pitchFamily="18" charset="0"/>
                      </a:endParaRPr>
                    </a:p>
                  </a:txBody>
                  <a:tcPr/>
                </a:tc>
              </a:tr>
              <a:tr h="724619">
                <a:tc>
                  <a:txBody>
                    <a:bodyPr/>
                    <a:lstStyle/>
                    <a:p>
                      <a:endParaRPr lang="ru-RU" dirty="0"/>
                    </a:p>
                  </a:txBody>
                  <a:tcPr/>
                </a:tc>
                <a:tc>
                  <a:txBody>
                    <a:bodyPr/>
                    <a:lstStyle/>
                    <a:p>
                      <a:endParaRPr lang="ru-RU" dirty="0"/>
                    </a:p>
                  </a:txBody>
                  <a:tcPr/>
                </a:tc>
              </a:tr>
              <a:tr h="1339546">
                <a:tc>
                  <a:txBody>
                    <a:bodyPr/>
                    <a:lstStyle/>
                    <a:p>
                      <a:endParaRPr lang="ru-RU" dirty="0"/>
                    </a:p>
                  </a:txBody>
                  <a:tcPr/>
                </a:tc>
                <a:tc>
                  <a:txBody>
                    <a:bodyPr/>
                    <a:lstStyle/>
                    <a:p>
                      <a:endParaRPr lang="ru-RU" dirty="0"/>
                    </a:p>
                  </a:txBody>
                  <a:tcPr/>
                </a:tc>
              </a:tr>
            </a:tbl>
          </a:graphicData>
        </a:graphic>
      </p:graphicFrame>
      <p:pic>
        <p:nvPicPr>
          <p:cNvPr id="4" name="Рисунок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586485" y="1064909"/>
            <a:ext cx="4331899" cy="3315309"/>
          </a:xfrm>
          <a:prstGeom prst="rect">
            <a:avLst/>
          </a:prstGeom>
        </p:spPr>
      </p:pic>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72220" y="1069675"/>
            <a:ext cx="4281580" cy="3310543"/>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9601" y="4487736"/>
            <a:ext cx="4358783" cy="2409222"/>
          </a:xfrm>
          <a:prstGeom prst="rect">
            <a:avLst/>
          </a:prstGeom>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72220" y="4487735"/>
            <a:ext cx="4281582" cy="235546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726140"/>
          </a:xfrm>
        </p:spPr>
        <p:txBody>
          <a:bodyPr>
            <a:noAutofit/>
          </a:bodyPr>
          <a:lstStyle/>
          <a:p>
            <a:pPr algn="ctr"/>
            <a:r>
              <a:rPr lang="ru-RU" sz="2000" b="1" dirty="0">
                <a:solidFill>
                  <a:srgbClr val="002060"/>
                </a:solidFill>
                <a:latin typeface="Times New Roman" panose="02020603050405020304" pitchFamily="18" charset="0"/>
                <a:cs typeface="Times New Roman" panose="02020603050405020304" pitchFamily="18" charset="0"/>
              </a:rPr>
              <a:t>Государственная целевая программа «Развитие сферы здравоохранения Луганской Народной Республики на 2022-2024 годы» </a:t>
            </a:r>
            <a:endParaRPr lang="ru-RU" sz="2000" b="1" dirty="0">
              <a:solidFill>
                <a:srgbClr val="002060"/>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7421941" y="1198078"/>
            <a:ext cx="4637787" cy="5649752"/>
          </a:xfrm>
          <a:prstGeom prst="rect">
            <a:avLst/>
          </a:prstGeom>
        </p:spPr>
        <p:txBody>
          <a:bodyPr wrap="square">
            <a:spAutoFit/>
          </a:bodyPr>
          <a:lstStyle/>
          <a:p>
            <a:pPr>
              <a:spcAft>
                <a:spcPts val="0"/>
              </a:spcAft>
            </a:pPr>
            <a:r>
              <a:rPr lang="ru-RU" dirty="0">
                <a:latin typeface="Times New Roman" panose="02020603050405020304" pitchFamily="18" charset="0"/>
                <a:ea typeface="Calibri" panose="020F0502020204030204" pitchFamily="34" charset="0"/>
              </a:rPr>
              <a:t>В рамках Государственной целевой программы «Развитие сферы здравоохранения Луганской Народной Республики на 2022-2024 годы», утверждённой Постановлением правительства Луганской Народной Республики от 01.12.2021 № 1029/21 (с изменениями), проведены ремонтные работы:</a:t>
            </a:r>
            <a:endParaRPr lang="ru-RU" dirty="0">
              <a:effectLst/>
              <a:latin typeface="Times New Roman" panose="02020603050405020304" pitchFamily="18" charset="0"/>
              <a:ea typeface="Times New Roman" panose="02020603050405020304" pitchFamily="18" charset="0"/>
            </a:endParaRPr>
          </a:p>
          <a:p>
            <a:pPr>
              <a:spcAft>
                <a:spcPts val="0"/>
              </a:spcAft>
            </a:pPr>
            <a:r>
              <a:rPr lang="ru-RU" dirty="0">
                <a:latin typeface="Times New Roman" panose="02020603050405020304" pitchFamily="18" charset="0"/>
                <a:ea typeface="Calibri" panose="020F0502020204030204" pitchFamily="34" charset="0"/>
              </a:rPr>
              <a:t> </a:t>
            </a:r>
            <a:endParaRPr lang="ru-RU" dirty="0">
              <a:effectLst/>
              <a:latin typeface="Times New Roman" panose="02020603050405020304" pitchFamily="18" charset="0"/>
              <a:ea typeface="Times New Roman" panose="02020603050405020304" pitchFamily="18" charset="0"/>
            </a:endParaRPr>
          </a:p>
          <a:p>
            <a:pPr>
              <a:lnSpc>
                <a:spcPct val="115000"/>
              </a:lnSpc>
              <a:spcAft>
                <a:spcPts val="1000"/>
              </a:spcAft>
            </a:pPr>
            <a:r>
              <a:rPr lang="ru-RU" dirty="0">
                <a:latin typeface="Times New Roman" panose="02020603050405020304" pitchFamily="18" charset="0"/>
                <a:ea typeface="Calibri" panose="020F0502020204030204" pitchFamily="34" charset="0"/>
              </a:rPr>
              <a:t>Капитальный ремонт здания ванного отделения ГУ «ЛРФТП ИМ. ПРОФ. А. Е. ЩЕРБАКА» ЛНР по адресу: г. Луганск, ул. Даля, 9</a:t>
            </a:r>
            <a:endParaRPr lang="ru-RU" dirty="0">
              <a:effectLst/>
              <a:latin typeface="Times New Roman" panose="02020603050405020304" pitchFamily="18" charset="0"/>
              <a:ea typeface="Times New Roman" panose="02020603050405020304" pitchFamily="18" charset="0"/>
            </a:endParaRPr>
          </a:p>
          <a:p>
            <a:r>
              <a:rPr lang="ru-RU" dirty="0">
                <a:latin typeface="Times New Roman" panose="02020603050405020304" pitchFamily="18" charset="0"/>
                <a:ea typeface="Calibri" panose="020F0502020204030204" pitchFamily="34" charset="0"/>
              </a:rPr>
              <a:t>Замена всех коммуникаций </a:t>
            </a:r>
            <a:r>
              <a:rPr lang="ru-RU" dirty="0" err="1">
                <a:latin typeface="Times New Roman" panose="02020603050405020304" pitchFamily="18" charset="0"/>
                <a:ea typeface="Calibri" panose="020F0502020204030204" pitchFamily="34" charset="0"/>
              </a:rPr>
              <a:t>водоподведения</a:t>
            </a:r>
            <a:r>
              <a:rPr lang="ru-RU" dirty="0">
                <a:latin typeface="Times New Roman" panose="02020603050405020304" pitchFamily="18" charset="0"/>
                <a:ea typeface="Calibri" panose="020F0502020204030204" pitchFamily="34" charset="0"/>
              </a:rPr>
              <a:t> и канализационных сетей, замена приточно-вытяжной вентиляции, капитального ремонта полов, стен, потолков, замена всего кафельного покрытия.</a:t>
            </a:r>
            <a:endParaRPr lang="ru-RU" dirty="0"/>
          </a:p>
        </p:txBody>
      </p:sp>
      <p:pic>
        <p:nvPicPr>
          <p:cNvPr id="24" name="Рисунок 2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5960" y="4569034"/>
            <a:ext cx="3504661" cy="2228590"/>
          </a:xfrm>
          <a:prstGeom prst="rect">
            <a:avLst/>
          </a:prstGeom>
        </p:spPr>
      </p:pic>
      <p:pic>
        <p:nvPicPr>
          <p:cNvPr id="15" name="Рисунок 14"/>
          <p:cNvPicPr>
            <a:picLocks noChangeAspect="1"/>
          </p:cNvPicPr>
          <p:nvPr/>
        </p:nvPicPr>
        <p:blipFill>
          <a:blip r:embed="rId2"/>
          <a:stretch>
            <a:fillRect/>
          </a:stretch>
        </p:blipFill>
        <p:spPr>
          <a:xfrm>
            <a:off x="3744435" y="4569034"/>
            <a:ext cx="3523692" cy="2228590"/>
          </a:xfrm>
          <a:prstGeom prst="rect">
            <a:avLst/>
          </a:prstGeom>
        </p:spPr>
      </p:pic>
      <p:sp>
        <p:nvSpPr>
          <p:cNvPr id="26" name="Заголовок 1"/>
          <p:cNvSpPr txBox="1"/>
          <p:nvPr/>
        </p:nvSpPr>
        <p:spPr>
          <a:xfrm>
            <a:off x="881153" y="638909"/>
            <a:ext cx="5358441" cy="4682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000" b="1" i="1" dirty="0">
                <a:solidFill>
                  <a:srgbClr val="C00000"/>
                </a:solidFill>
                <a:latin typeface="Times New Roman" panose="02020603050405020304" pitchFamily="18" charset="0"/>
                <a:cs typeface="Times New Roman" panose="02020603050405020304" pitchFamily="18" charset="0"/>
              </a:rPr>
              <a:t>БЫЛО:                                         СТАЛО:</a:t>
            </a:r>
            <a:endParaRPr lang="ru-RU" sz="2000" b="1" i="1" dirty="0">
              <a:solidFill>
                <a:srgbClr val="C00000"/>
              </a:solidFill>
              <a:latin typeface="Times New Roman" panose="02020603050405020304" pitchFamily="18" charset="0"/>
              <a:cs typeface="Times New Roman" panose="02020603050405020304" pitchFamily="18" charset="0"/>
            </a:endParaRPr>
          </a:p>
        </p:txBody>
      </p:sp>
      <p:pic>
        <p:nvPicPr>
          <p:cNvPr id="16" name="Рисунок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60" y="1020093"/>
            <a:ext cx="3605842" cy="3440849"/>
          </a:xfrm>
          <a:prstGeom prst="rect">
            <a:avLst/>
          </a:prstGeom>
        </p:spPr>
      </p:pic>
      <p:pic>
        <p:nvPicPr>
          <p:cNvPr id="17" name="Рисунок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4435" y="1020093"/>
            <a:ext cx="3557020" cy="34408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 y="0"/>
            <a:ext cx="12100560" cy="577215"/>
          </a:xfrm>
        </p:spPr>
        <p:txBody>
          <a:bodyPr>
            <a:noAutofit/>
          </a:bodyPr>
          <a:lstStyle/>
          <a:p>
            <a:r>
              <a:rPr lang="ru-RU" sz="1400" b="1" dirty="0">
                <a:solidFill>
                  <a:srgbClr val="C00000"/>
                </a:solidFill>
              </a:rPr>
              <a:t>ГОСУДАРСТВЕННОЕ УЧРЕЖДЕНИЕ «ЛУГАНСКАЯ РЕСПУБЛИКАНСКАЯ ФИЗИОТЕРАПЕВТИЧЕСКАЯ</a:t>
            </a:r>
            <a:r>
              <a:rPr lang="ru-RU" sz="1400" dirty="0">
                <a:solidFill>
                  <a:srgbClr val="C00000"/>
                </a:solidFill>
              </a:rPr>
              <a:t> </a:t>
            </a:r>
            <a:r>
              <a:rPr lang="ru-RU" sz="1400" b="1" dirty="0">
                <a:solidFill>
                  <a:srgbClr val="C00000"/>
                </a:solidFill>
              </a:rPr>
              <a:t>ПОЛИКЛИНИКА ИМЕНИ ПРОФЕССОРА А.Е. ЩЕРБАКА» </a:t>
            </a:r>
            <a:br>
              <a:rPr lang="ru-RU" sz="1400" dirty="0">
                <a:solidFill>
                  <a:srgbClr val="C00000"/>
                </a:solidFill>
              </a:rPr>
            </a:br>
            <a:r>
              <a:rPr lang="ru-RU" sz="1400" b="1" dirty="0">
                <a:solidFill>
                  <a:srgbClr val="C00000"/>
                </a:solidFill>
              </a:rPr>
              <a:t>ЛУГАНСКОЙ НАРОДНОЙ РЕСПУБЛИКИ </a:t>
            </a:r>
            <a:r>
              <a:rPr lang="ru-RU" sz="1400" dirty="0">
                <a:solidFill>
                  <a:srgbClr val="C00000"/>
                </a:solidFill>
              </a:rPr>
              <a:t>(</a:t>
            </a:r>
            <a:endParaRPr lang="ru-RU" sz="1400" dirty="0">
              <a:solidFill>
                <a:srgbClr val="C00000"/>
              </a:solidFill>
            </a:endParaRPr>
          </a:p>
        </p:txBody>
      </p:sp>
      <p:pic>
        <p:nvPicPr>
          <p:cNvPr id="4" name="Рисунок 3"/>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90805" y="613410"/>
            <a:ext cx="3945255" cy="3105785"/>
          </a:xfrm>
          <a:prstGeom prst="rect">
            <a:avLst/>
          </a:prstGeom>
          <a:noFill/>
          <a:ln>
            <a:noFill/>
          </a:ln>
        </p:spPr>
      </p:pic>
      <p:pic>
        <p:nvPicPr>
          <p:cNvPr id="5" name="Рисунок 4" descr="C:\Users\Слон Евгений\Desktop\РАБОТА!\КОЛЛЕГИЯ 14.09.22\100%\фото ДО и ПОСЛЕ для Н.Н\Фассад\Фасад вид справа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7700" y="603885"/>
            <a:ext cx="3810635" cy="3114675"/>
          </a:xfrm>
          <a:prstGeom prst="rect">
            <a:avLst/>
          </a:prstGeom>
          <a:noFill/>
          <a:ln>
            <a:noFill/>
          </a:ln>
        </p:spPr>
      </p:pic>
      <p:pic>
        <p:nvPicPr>
          <p:cNvPr id="6" name="Рисунок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52900" y="603250"/>
            <a:ext cx="3997960" cy="3115310"/>
          </a:xfrm>
          <a:prstGeom prst="rect">
            <a:avLst/>
          </a:prstGeom>
          <a:noFill/>
          <a:ln>
            <a:noFill/>
          </a:ln>
        </p:spPr>
      </p:pic>
      <p:sp>
        <p:nvSpPr>
          <p:cNvPr id="7" name="Прямоугольник 6"/>
          <p:cNvSpPr/>
          <p:nvPr/>
        </p:nvSpPr>
        <p:spPr>
          <a:xfrm>
            <a:off x="0" y="3718679"/>
            <a:ext cx="12192000" cy="3139321"/>
          </a:xfrm>
          <a:prstGeom prst="rect">
            <a:avLst/>
          </a:prstGeom>
        </p:spPr>
        <p:txBody>
          <a:bodyPr wrap="square">
            <a:spAutoFit/>
          </a:bodyPr>
          <a:lstStyle/>
          <a:p>
            <a:pPr algn="just">
              <a:spcAft>
                <a:spcPts val="0"/>
              </a:spcAft>
            </a:pPr>
            <a:r>
              <a:rPr lang="ru-RU" dirty="0">
                <a:solidFill>
                  <a:srgbClr val="002060"/>
                </a:solidFill>
                <a:latin typeface="Times New Roman" panose="02020603050405020304" pitchFamily="18" charset="0"/>
                <a:ea typeface="Times New Roman" panose="02020603050405020304" pitchFamily="18" charset="0"/>
              </a:rPr>
              <a:t>Поликлиника была основана в 1926 году, здание является памятником архитектуры национального значения. </a:t>
            </a:r>
            <a:endParaRPr lang="ru-RU" dirty="0">
              <a:solidFill>
                <a:srgbClr val="002060"/>
              </a:solidFill>
              <a:latin typeface="Times New Roman" panose="02020603050405020304" pitchFamily="18" charset="0"/>
              <a:ea typeface="Times New Roman" panose="02020603050405020304" pitchFamily="18" charset="0"/>
            </a:endParaRPr>
          </a:p>
          <a:p>
            <a:pPr algn="just">
              <a:spcAft>
                <a:spcPts val="0"/>
              </a:spcAft>
            </a:pPr>
            <a:r>
              <a:rPr lang="ru-RU" dirty="0">
                <a:solidFill>
                  <a:srgbClr val="002060"/>
                </a:solidFill>
                <a:latin typeface="Times New Roman" panose="02020603050405020304" pitchFamily="18" charset="0"/>
                <a:ea typeface="Times New Roman" panose="02020603050405020304" pitchFamily="18" charset="0"/>
              </a:rPr>
              <a:t>Структура ГУ «ЛРФТП им. проф. А.Е. Щербака» ЛНР:</a:t>
            </a:r>
            <a:endParaRPr lang="ru-RU" dirty="0">
              <a:solidFill>
                <a:srgbClr val="002060"/>
              </a:solidFill>
              <a:latin typeface="Times New Roman" panose="02020603050405020304" pitchFamily="18" charset="0"/>
              <a:ea typeface="Times New Roman" panose="02020603050405020304" pitchFamily="18" charset="0"/>
            </a:endParaRPr>
          </a:p>
          <a:p>
            <a:pPr algn="just">
              <a:spcAft>
                <a:spcPts val="0"/>
              </a:spcAft>
            </a:pPr>
            <a:r>
              <a:rPr lang="ru-RU" dirty="0">
                <a:solidFill>
                  <a:srgbClr val="002060"/>
                </a:solidFill>
                <a:latin typeface="Times New Roman" panose="02020603050405020304" pitchFamily="18" charset="0"/>
                <a:ea typeface="Times New Roman" panose="02020603050405020304" pitchFamily="18" charset="0"/>
              </a:rPr>
              <a:t>-административно-управленческий персонал;</a:t>
            </a:r>
            <a:endParaRPr lang="ru-RU" dirty="0">
              <a:solidFill>
                <a:srgbClr val="002060"/>
              </a:solidFill>
              <a:latin typeface="Times New Roman" panose="02020603050405020304" pitchFamily="18" charset="0"/>
              <a:ea typeface="Times New Roman" panose="02020603050405020304" pitchFamily="18" charset="0"/>
            </a:endParaRPr>
          </a:p>
          <a:p>
            <a:pPr algn="just">
              <a:spcAft>
                <a:spcPts val="0"/>
              </a:spcAft>
            </a:pPr>
            <a:r>
              <a:rPr lang="ru-RU" dirty="0">
                <a:solidFill>
                  <a:srgbClr val="002060"/>
                </a:solidFill>
                <a:latin typeface="Times New Roman" panose="02020603050405020304" pitchFamily="18" charset="0"/>
                <a:ea typeface="Times New Roman" panose="02020603050405020304" pitchFamily="18" charset="0"/>
              </a:rPr>
              <a:t>-хозяйственно-обслуживающий персонал;</a:t>
            </a:r>
            <a:endParaRPr lang="ru-RU" dirty="0">
              <a:solidFill>
                <a:srgbClr val="002060"/>
              </a:solidFill>
              <a:latin typeface="Times New Roman" panose="02020603050405020304" pitchFamily="18" charset="0"/>
              <a:ea typeface="Times New Roman" panose="02020603050405020304" pitchFamily="18" charset="0"/>
            </a:endParaRPr>
          </a:p>
          <a:p>
            <a:pPr algn="just">
              <a:spcAft>
                <a:spcPts val="0"/>
              </a:spcAft>
            </a:pPr>
            <a:r>
              <a:rPr lang="ru-RU" dirty="0">
                <a:solidFill>
                  <a:srgbClr val="002060"/>
                </a:solidFill>
                <a:latin typeface="Times New Roman" panose="02020603050405020304" pitchFamily="18" charset="0"/>
                <a:ea typeface="Times New Roman" panose="02020603050405020304" pitchFamily="18" charset="0"/>
              </a:rPr>
              <a:t>-дневной стационар для детей с поражением ЦНС и нарушением функции опорно-двигательного аппарата;</a:t>
            </a:r>
            <a:endParaRPr lang="ru-RU" dirty="0">
              <a:solidFill>
                <a:srgbClr val="002060"/>
              </a:solidFill>
              <a:latin typeface="Times New Roman" panose="02020603050405020304" pitchFamily="18" charset="0"/>
              <a:ea typeface="Times New Roman" panose="02020603050405020304" pitchFamily="18" charset="0"/>
            </a:endParaRPr>
          </a:p>
          <a:p>
            <a:pPr algn="just">
              <a:spcAft>
                <a:spcPts val="0"/>
              </a:spcAft>
            </a:pPr>
            <a:r>
              <a:rPr lang="ru-RU" dirty="0">
                <a:solidFill>
                  <a:srgbClr val="002060"/>
                </a:solidFill>
                <a:latin typeface="Times New Roman" panose="02020603050405020304" pitchFamily="18" charset="0"/>
                <a:ea typeface="Times New Roman" panose="02020603050405020304" pitchFamily="18" charset="0"/>
              </a:rPr>
              <a:t>-кабинет водолечения;</a:t>
            </a:r>
            <a:endParaRPr lang="ru-RU" dirty="0">
              <a:solidFill>
                <a:srgbClr val="002060"/>
              </a:solidFill>
              <a:latin typeface="Times New Roman" panose="02020603050405020304" pitchFamily="18" charset="0"/>
              <a:ea typeface="Times New Roman" panose="02020603050405020304" pitchFamily="18" charset="0"/>
            </a:endParaRPr>
          </a:p>
          <a:p>
            <a:pPr algn="just">
              <a:spcAft>
                <a:spcPts val="0"/>
              </a:spcAft>
            </a:pPr>
            <a:r>
              <a:rPr lang="ru-RU" dirty="0">
                <a:solidFill>
                  <a:srgbClr val="002060"/>
                </a:solidFill>
                <a:latin typeface="Times New Roman" panose="02020603050405020304" pitchFamily="18" charset="0"/>
                <a:ea typeface="Times New Roman" panose="02020603050405020304" pitchFamily="18" charset="0"/>
              </a:rPr>
              <a:t>-кабинет </a:t>
            </a:r>
            <a:r>
              <a:rPr lang="ru-RU" dirty="0" err="1">
                <a:solidFill>
                  <a:srgbClr val="002060"/>
                </a:solidFill>
                <a:latin typeface="Times New Roman" panose="02020603050405020304" pitchFamily="18" charset="0"/>
                <a:ea typeface="Times New Roman" panose="02020603050405020304" pitchFamily="18" charset="0"/>
              </a:rPr>
              <a:t>теплогрязелечения</a:t>
            </a:r>
            <a:r>
              <a:rPr lang="ru-RU" dirty="0">
                <a:solidFill>
                  <a:srgbClr val="002060"/>
                </a:solidFill>
                <a:latin typeface="Times New Roman" panose="02020603050405020304" pitchFamily="18" charset="0"/>
                <a:ea typeface="Times New Roman" panose="02020603050405020304" pitchFamily="18" charset="0"/>
              </a:rPr>
              <a:t>;</a:t>
            </a:r>
            <a:endParaRPr lang="ru-RU" dirty="0">
              <a:solidFill>
                <a:srgbClr val="002060"/>
              </a:solidFill>
              <a:latin typeface="Times New Roman" panose="02020603050405020304" pitchFamily="18" charset="0"/>
              <a:ea typeface="Times New Roman" panose="02020603050405020304" pitchFamily="18" charset="0"/>
            </a:endParaRPr>
          </a:p>
          <a:p>
            <a:pPr algn="just">
              <a:spcAft>
                <a:spcPts val="0"/>
              </a:spcAft>
            </a:pPr>
            <a:r>
              <a:rPr lang="ru-RU" dirty="0">
                <a:solidFill>
                  <a:srgbClr val="002060"/>
                </a:solidFill>
                <a:latin typeface="Times New Roman" panose="02020603050405020304" pitchFamily="18" charset="0"/>
                <a:ea typeface="Times New Roman" panose="02020603050405020304" pitchFamily="18" charset="0"/>
              </a:rPr>
              <a:t>-кабинет лечебного массажа;</a:t>
            </a:r>
            <a:endParaRPr lang="ru-RU" dirty="0">
              <a:solidFill>
                <a:srgbClr val="002060"/>
              </a:solidFill>
              <a:latin typeface="Times New Roman" panose="02020603050405020304" pitchFamily="18" charset="0"/>
              <a:ea typeface="Times New Roman" panose="02020603050405020304" pitchFamily="18" charset="0"/>
            </a:endParaRPr>
          </a:p>
          <a:p>
            <a:pPr algn="just">
              <a:spcAft>
                <a:spcPts val="0"/>
              </a:spcAft>
            </a:pPr>
            <a:r>
              <a:rPr lang="ru-RU" dirty="0">
                <a:solidFill>
                  <a:srgbClr val="002060"/>
                </a:solidFill>
                <a:latin typeface="Times New Roman" panose="02020603050405020304" pitchFamily="18" charset="0"/>
                <a:ea typeface="Times New Roman" panose="02020603050405020304" pitchFamily="18" charset="0"/>
              </a:rPr>
              <a:t>-кабинет </a:t>
            </a:r>
            <a:r>
              <a:rPr lang="ru-RU" dirty="0" err="1">
                <a:solidFill>
                  <a:srgbClr val="002060"/>
                </a:solidFill>
                <a:latin typeface="Times New Roman" panose="02020603050405020304" pitchFamily="18" charset="0"/>
                <a:ea typeface="Times New Roman" panose="02020603050405020304" pitchFamily="18" charset="0"/>
              </a:rPr>
              <a:t>электросветолечения</a:t>
            </a:r>
            <a:r>
              <a:rPr lang="ru-RU" dirty="0">
                <a:solidFill>
                  <a:srgbClr val="002060"/>
                </a:solidFill>
                <a:latin typeface="Times New Roman" panose="02020603050405020304" pitchFamily="18" charset="0"/>
                <a:ea typeface="Times New Roman" panose="02020603050405020304" pitchFamily="18" charset="0"/>
              </a:rPr>
              <a:t>;</a:t>
            </a:r>
            <a:endParaRPr lang="ru-RU" dirty="0">
              <a:solidFill>
                <a:srgbClr val="002060"/>
              </a:solidFill>
              <a:latin typeface="Times New Roman" panose="02020603050405020304" pitchFamily="18" charset="0"/>
              <a:ea typeface="Times New Roman" panose="02020603050405020304" pitchFamily="18" charset="0"/>
            </a:endParaRPr>
          </a:p>
          <a:p>
            <a:pPr algn="just">
              <a:spcAft>
                <a:spcPts val="0"/>
              </a:spcAft>
            </a:pPr>
            <a:r>
              <a:rPr lang="ru-RU" dirty="0">
                <a:solidFill>
                  <a:srgbClr val="002060"/>
                </a:solidFill>
                <a:latin typeface="Times New Roman" panose="02020603050405020304" pitchFamily="18" charset="0"/>
                <a:ea typeface="Times New Roman" panose="02020603050405020304" pitchFamily="18" charset="0"/>
              </a:rPr>
              <a:t>-кабинет лечебной физкультуры;</a:t>
            </a:r>
            <a:endParaRPr lang="ru-RU" dirty="0">
              <a:solidFill>
                <a:srgbClr val="002060"/>
              </a:solidFill>
              <a:latin typeface="Times New Roman" panose="02020603050405020304" pitchFamily="18" charset="0"/>
              <a:ea typeface="Times New Roman" panose="02020603050405020304" pitchFamily="18" charset="0"/>
            </a:endParaRPr>
          </a:p>
          <a:p>
            <a:pPr algn="just">
              <a:spcAft>
                <a:spcPts val="0"/>
              </a:spcAft>
            </a:pPr>
            <a:r>
              <a:rPr lang="ru-RU" dirty="0">
                <a:solidFill>
                  <a:srgbClr val="002060"/>
                </a:solidFill>
                <a:latin typeface="Times New Roman" panose="02020603050405020304" pitchFamily="18" charset="0"/>
                <a:ea typeface="Times New Roman" panose="02020603050405020304" pitchFamily="18" charset="0"/>
              </a:rPr>
              <a:t>-кабинет </a:t>
            </a:r>
            <a:r>
              <a:rPr lang="ru-RU" dirty="0" err="1">
                <a:solidFill>
                  <a:srgbClr val="002060"/>
                </a:solidFill>
                <a:latin typeface="Times New Roman" panose="02020603050405020304" pitchFamily="18" charset="0"/>
                <a:ea typeface="Times New Roman" panose="02020603050405020304" pitchFamily="18" charset="0"/>
              </a:rPr>
              <a:t>аэроингаляционной</a:t>
            </a:r>
            <a:r>
              <a:rPr lang="ru-RU" dirty="0">
                <a:solidFill>
                  <a:srgbClr val="002060"/>
                </a:solidFill>
                <a:latin typeface="Times New Roman" panose="02020603050405020304" pitchFamily="18" charset="0"/>
                <a:ea typeface="Times New Roman" panose="02020603050405020304" pitchFamily="18" charset="0"/>
              </a:rPr>
              <a:t> терапии.</a:t>
            </a:r>
            <a:endParaRPr lang="ru-RU" dirty="0">
              <a:solidFill>
                <a:srgbClr val="00206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2818433"/>
            <a:ext cx="12192000" cy="403956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ru-RU" sz="16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rPr>
              <a:t>Мощность поликлиники – 240 посещений в смену.</a:t>
            </a:r>
            <a:endParaRPr kumimoji="0" lang="ru-RU" sz="16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ru-RU" sz="135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При оказании первичной, в том числе доврачебной, врачебной и специализированной медико-санитарной помощи организуются и выполняются следующие работы (услуги) по адресу </a:t>
            </a:r>
            <a:endParaRPr kumimoji="0" lang="ru-RU" sz="135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ru-RU" sz="135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г. Луганск, ул. Даля, д. 7:  </a:t>
            </a:r>
            <a:endParaRPr kumimoji="0" lang="ru-RU" sz="135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ru-RU" sz="135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-при оказании первичной доврачебной медико-санитарной помощи в амбулаторных условиях по: медицинской статистике, медицинскому массажу, сестринскому делу, физиотерапии; </a:t>
            </a:r>
            <a:endParaRPr kumimoji="0" lang="ru-RU" sz="135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ru-RU" sz="135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-при оказании первичной и специализированной медико-санитарной помощи в амбулаторных условиях по: акушерству и гинекологии (за исключением использования вспомогательных репродуктивных технологий и искусственного прерывания беременности), организации и управлению здравоохранением, физиотерапии; </a:t>
            </a:r>
            <a:endParaRPr kumimoji="0" lang="ru-RU" sz="135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ru-RU" sz="135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-при проведении медицинских осмотров по: медицинским осмотрам (</a:t>
            </a:r>
            <a:r>
              <a:rPr kumimoji="0" lang="ru-RU" sz="135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предрейсовым</a:t>
            </a:r>
            <a:r>
              <a:rPr kumimoji="0" lang="ru-RU" sz="135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ru-RU" sz="135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послерейсовым</a:t>
            </a:r>
            <a:r>
              <a:rPr kumimoji="0" lang="ru-RU" sz="135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ru-RU" sz="135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ru-RU" sz="135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При оказании первичной, в том числе доврачебной, врачебной специализированной, медико-санитарной помощи организуются и выполняются следующие работы (услуги) по адресу </a:t>
            </a:r>
            <a:endParaRPr kumimoji="0" lang="ru-RU" sz="135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ru-RU" sz="135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г. Луганск, ул. Даля, д. 9: </a:t>
            </a:r>
            <a:endParaRPr kumimoji="0" lang="ru-RU" sz="135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ru-RU" sz="135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-при оказании первичной доврачебной медико-санитарной помощи в амбулаторных условиях по: лечебной физкультуре, медицинской статистике, медицинскому массажу, сестринскому делу, сестринскому делу в косметологии, физиотерапии; </a:t>
            </a:r>
            <a:endParaRPr kumimoji="0" lang="ru-RU" sz="135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ru-RU" sz="135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-при оказании первичной и специализированной медико-санитарной помощи в амбулаторных условиях по: </a:t>
            </a:r>
            <a:r>
              <a:rPr kumimoji="0" lang="ru-RU" sz="135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дерматовенерологии</a:t>
            </a:r>
            <a:r>
              <a:rPr kumimoji="0" lang="ru-RU" sz="135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ортопедии и травматологии, психотерапии, рефлексотерапии, физиотерапии, терапии, неврологии; </a:t>
            </a:r>
            <a:endParaRPr kumimoji="0" lang="ru-RU" sz="135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ru-RU" sz="135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-при оказании первичной и специализированной медико-санитарной помощи в условиях дневного стационара по: лечебной физкультуре, медицинскому массажу, физиотерапии, неврологии, рефлексотерапии, терапии.</a:t>
            </a:r>
            <a:endParaRPr kumimoji="0" lang="ru-RU" sz="1350" b="0" i="0" u="none" strike="noStrike" kern="1200" cap="none" spc="0" normalizeH="0" baseline="0" noProof="0" dirty="0">
              <a:ln>
                <a:noFill/>
              </a:ln>
              <a:solidFill>
                <a:prstClr val="black"/>
              </a:solidFill>
              <a:effectLst/>
              <a:uLnTx/>
              <a:uFillTx/>
              <a:latin typeface="Calibri" panose="020F0502020204030204"/>
              <a:cs typeface="+mn-cs"/>
            </a:endParaRPr>
          </a:p>
        </p:txBody>
      </p:sp>
      <p:pic>
        <p:nvPicPr>
          <p:cNvPr id="8" name="Рисунок 7"/>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91440" y="0"/>
            <a:ext cx="4924699" cy="2818433"/>
          </a:xfrm>
          <a:prstGeom prst="rect">
            <a:avLst/>
          </a:prstGeom>
          <a:noFill/>
          <a:ln>
            <a:noFill/>
          </a:ln>
        </p:spPr>
      </p:pic>
      <p:pic>
        <p:nvPicPr>
          <p:cNvPr id="9" name="Рисунок 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0181" y="0"/>
            <a:ext cx="4245427" cy="2818433"/>
          </a:xfrm>
          <a:prstGeom prst="rect">
            <a:avLst/>
          </a:prstGeom>
          <a:noFill/>
          <a:ln>
            <a:noFill/>
          </a:ln>
        </p:spPr>
      </p:pic>
      <p:pic>
        <p:nvPicPr>
          <p:cNvPr id="10" name="Рисунок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943" y="0"/>
            <a:ext cx="2168434" cy="281843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46258" y="0"/>
            <a:ext cx="5145742" cy="2433918"/>
          </a:xfrm>
        </p:spPr>
        <p:txBody>
          <a:bodyPr>
            <a:noAutofit/>
          </a:bodyPr>
          <a:lstStyle/>
          <a:p>
            <a:pPr algn="ctr"/>
            <a:r>
              <a:rPr lang="ru-RU" sz="2000" b="1" dirty="0">
                <a:solidFill>
                  <a:srgbClr val="002060"/>
                </a:solidFill>
                <a:latin typeface="Times New Roman" panose="02020603050405020304" pitchFamily="18" charset="0"/>
                <a:cs typeface="Times New Roman" panose="02020603050405020304" pitchFamily="18" charset="0"/>
              </a:rPr>
              <a:t>Проведение ремонтно-восстановительных работ объектов, зданий, сооружений, которые получили разрушения в ходе боевых действий</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Всего разрушено с 2014 года – </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1 объект (котельная), </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отремонтировано -1 объект (котельная)</a:t>
            </a:r>
            <a:endParaRPr lang="ru-RU" sz="18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8" name="Таблица 7"/>
          <p:cNvGraphicFramePr>
            <a:graphicFrameLocks noGrp="1"/>
          </p:cNvGraphicFramePr>
          <p:nvPr/>
        </p:nvGraphicFramePr>
        <p:xfrm>
          <a:off x="119061" y="0"/>
          <a:ext cx="6850997" cy="6817659"/>
        </p:xfrm>
        <a:graphic>
          <a:graphicData uri="http://schemas.openxmlformats.org/drawingml/2006/table">
            <a:tbl>
              <a:tblPr firstRow="1" bandRow="1">
                <a:tableStyleId>{5C22544A-7EE6-4342-B048-85BDC9FD1C3A}</a:tableStyleId>
              </a:tblPr>
              <a:tblGrid>
                <a:gridCol w="3402719"/>
                <a:gridCol w="3448278"/>
              </a:tblGrid>
              <a:tr h="2135975">
                <a:tc>
                  <a:txBody>
                    <a:bodyPr/>
                    <a:lstStyle/>
                    <a:p>
                      <a:pPr algn="ctr"/>
                      <a:r>
                        <a:rPr lang="ru-RU" sz="1400" i="1" dirty="0">
                          <a:latin typeface="Times New Roman" panose="02020603050405020304" pitchFamily="18" charset="0"/>
                          <a:cs typeface="Times New Roman" panose="02020603050405020304" pitchFamily="18" charset="0"/>
                        </a:rPr>
                        <a:t>БЫЛО:</a:t>
                      </a:r>
                      <a:endParaRPr lang="ru-RU" sz="1400" i="1" dirty="0">
                        <a:latin typeface="Times New Roman" panose="02020603050405020304" pitchFamily="18" charset="0"/>
                        <a:cs typeface="Times New Roman" panose="02020603050405020304" pitchFamily="18" charset="0"/>
                      </a:endParaRPr>
                    </a:p>
                  </a:txBody>
                  <a:tcPr/>
                </a:tc>
                <a:tc>
                  <a:txBody>
                    <a:bodyPr/>
                    <a:lstStyle/>
                    <a:p>
                      <a:pPr algn="ctr"/>
                      <a:r>
                        <a:rPr lang="ru-RU" sz="1400" i="1" dirty="0">
                          <a:latin typeface="Times New Roman" panose="02020603050405020304" pitchFamily="18" charset="0"/>
                          <a:cs typeface="Times New Roman" panose="02020603050405020304" pitchFamily="18" charset="0"/>
                        </a:rPr>
                        <a:t>СТАЛО:</a:t>
                      </a:r>
                      <a:endParaRPr lang="ru-RU" sz="1400" i="1" dirty="0">
                        <a:latin typeface="Times New Roman" panose="02020603050405020304" pitchFamily="18" charset="0"/>
                        <a:cs typeface="Times New Roman" panose="02020603050405020304" pitchFamily="18" charset="0"/>
                      </a:endParaRPr>
                    </a:p>
                  </a:txBody>
                  <a:tcPr/>
                </a:tc>
              </a:tr>
              <a:tr h="1631345">
                <a:tc>
                  <a:txBody>
                    <a:bodyPr/>
                    <a:lstStyle/>
                    <a:p>
                      <a:pPr algn="ctr"/>
                      <a:endParaRPr lang="ru-RU" sz="1400" i="1" dirty="0">
                        <a:latin typeface="Times New Roman" panose="02020603050405020304" pitchFamily="18" charset="0"/>
                        <a:cs typeface="Times New Roman" panose="02020603050405020304" pitchFamily="18" charset="0"/>
                      </a:endParaRPr>
                    </a:p>
                  </a:txBody>
                  <a:tcPr/>
                </a:tc>
                <a:tc>
                  <a:txBody>
                    <a:bodyPr/>
                    <a:lstStyle/>
                    <a:p>
                      <a:pPr algn="ctr"/>
                      <a:endParaRPr lang="ru-RU" sz="1400" i="1" dirty="0">
                        <a:latin typeface="Times New Roman" panose="02020603050405020304" pitchFamily="18" charset="0"/>
                        <a:cs typeface="Times New Roman" panose="02020603050405020304" pitchFamily="18" charset="0"/>
                      </a:endParaRPr>
                    </a:p>
                  </a:txBody>
                  <a:tcPr/>
                </a:tc>
              </a:tr>
              <a:tr h="1551113">
                <a:tc>
                  <a:txBody>
                    <a:bodyPr/>
                    <a:lstStyle/>
                    <a:p>
                      <a:endParaRPr lang="ru-RU" dirty="0"/>
                    </a:p>
                  </a:txBody>
                  <a:tcPr/>
                </a:tc>
                <a:tc>
                  <a:txBody>
                    <a:bodyPr/>
                    <a:lstStyle/>
                    <a:p>
                      <a:endParaRPr lang="ru-RU" dirty="0"/>
                    </a:p>
                  </a:txBody>
                  <a:tcPr/>
                </a:tc>
              </a:tr>
              <a:tr h="1499226">
                <a:tc>
                  <a:txBody>
                    <a:bodyPr/>
                    <a:lstStyle/>
                    <a:p>
                      <a:endParaRPr lang="ru-RU" dirty="0"/>
                    </a:p>
                  </a:txBody>
                  <a:tcPr/>
                </a:tc>
                <a:tc>
                  <a:txBody>
                    <a:bodyPr/>
                    <a:lstStyle/>
                    <a:p>
                      <a:endParaRPr lang="ru-RU" dirty="0"/>
                    </a:p>
                  </a:txBody>
                  <a:tcPr/>
                </a:tc>
              </a:tr>
            </a:tbl>
          </a:graphicData>
        </a:graphic>
      </p:graphicFrame>
      <p:pic>
        <p:nvPicPr>
          <p:cNvPr id="9" name="Рисунок 8" descr="C:\Users\Слон Евгений\Desktop\РАБОТА!\КОЛЛЕГИЯ 14.09.22\100%\фото ДО и ПОСЛЕ для Н.Н\Котельная\котельная 1.jp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95262" y="282389"/>
            <a:ext cx="3157537" cy="1788458"/>
          </a:xfrm>
          <a:prstGeom prst="rect">
            <a:avLst/>
          </a:prstGeom>
          <a:noFill/>
          <a:ln>
            <a:noFill/>
          </a:ln>
        </p:spPr>
      </p:pic>
      <p:pic>
        <p:nvPicPr>
          <p:cNvPr id="10" name="Рисунок 9" descr="C:\Users\Слон Евгений\Desktop\РАБОТА!\КОЛЛЕГИЯ 14.09.22\100%\фото ДО и ПОСЛЕ для Н.Н\Котельная\котельная внутри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261" y="2192500"/>
            <a:ext cx="3157537" cy="1509780"/>
          </a:xfrm>
          <a:prstGeom prst="rect">
            <a:avLst/>
          </a:prstGeom>
          <a:noFill/>
          <a:ln>
            <a:noFill/>
          </a:ln>
        </p:spPr>
      </p:pic>
      <p:pic>
        <p:nvPicPr>
          <p:cNvPr id="11" name="Рисунок 10" descr="C:\Users\Слон Евгений\Desktop\РАБОТА!\КОЛЛЕГИЯ 14.09.22\100%\фото ДО и ПОСЛЕ для Н.Н\Котельная\котельная внутри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262" y="3758941"/>
            <a:ext cx="3157536" cy="1501028"/>
          </a:xfrm>
          <a:prstGeom prst="rect">
            <a:avLst/>
          </a:prstGeom>
          <a:noFill/>
          <a:ln>
            <a:noFill/>
          </a:ln>
        </p:spPr>
      </p:pic>
      <p:pic>
        <p:nvPicPr>
          <p:cNvPr id="12" name="Рисунок 11" descr="C:\Users\Слон Евгений\Desktop\РАБОТА!\КОЛЛЕГИЯ 14.09.22\100%\фото ДО и ПОСЛЕ для Н.Н\Котельная\котельная внутри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5261" y="5344853"/>
            <a:ext cx="3157537" cy="1378917"/>
          </a:xfrm>
          <a:prstGeom prst="rect">
            <a:avLst/>
          </a:prstGeom>
          <a:noFill/>
          <a:ln>
            <a:noFill/>
          </a:ln>
        </p:spPr>
      </p:pic>
      <p:pic>
        <p:nvPicPr>
          <p:cNvPr id="13" name="Рисунок 12" descr="C:\Users\Слон Евгений\Desktop\РАБОТА!\КОЛЛЕГИЯ 14.09.22\100%\фото ДО и ПОСЛЕ для Н.Н\Котельная\котельная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51730" y="282389"/>
            <a:ext cx="3012142" cy="1788458"/>
          </a:xfrm>
          <a:prstGeom prst="rect">
            <a:avLst/>
          </a:prstGeom>
          <a:noFill/>
          <a:ln>
            <a:noFill/>
          </a:ln>
        </p:spPr>
      </p:pic>
      <p:pic>
        <p:nvPicPr>
          <p:cNvPr id="14" name="Рисунок 13" descr="C:\Users\Слон Евгений\Desktop\РАБОТА!\КОЛЛЕГИЯ 14.09.22\100%\фото ДО и ПОСЛЕ для Н.Н\Котельная\котельная3.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51729" y="2192499"/>
            <a:ext cx="3012142" cy="1533525"/>
          </a:xfrm>
          <a:prstGeom prst="rect">
            <a:avLst/>
          </a:prstGeom>
          <a:noFill/>
          <a:ln>
            <a:noFill/>
          </a:ln>
        </p:spPr>
      </p:pic>
      <p:pic>
        <p:nvPicPr>
          <p:cNvPr id="15" name="Рисунок 14" descr="C:\Users\Слон Евгений\Desktop\РАБОТА!\КОЛЛЕГИЯ 14.09.22\100%\фото ДО и ПОСЛЕ для Н.Н\Котельная\котельная внутри 4.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51729" y="3809294"/>
            <a:ext cx="3012142" cy="1468812"/>
          </a:xfrm>
          <a:prstGeom prst="rect">
            <a:avLst/>
          </a:prstGeom>
          <a:noFill/>
          <a:ln>
            <a:noFill/>
          </a:ln>
        </p:spPr>
      </p:pic>
      <p:pic>
        <p:nvPicPr>
          <p:cNvPr id="16" name="Рисунок 15" descr="C:\Users\Слон Евгений\Desktop\РАБОТА!\КОЛЛЕГИЯ 14.09.22\100%\фото ДО и ПОСЛЕ для Н.Н\Котельная\котельная внутри 5.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51729" y="5371994"/>
            <a:ext cx="3012142" cy="1351777"/>
          </a:xfrm>
          <a:prstGeom prst="rect">
            <a:avLst/>
          </a:prstGeom>
          <a:noFill/>
          <a:ln>
            <a:noFill/>
          </a:ln>
        </p:spPr>
      </p:pic>
      <p:sp>
        <p:nvSpPr>
          <p:cNvPr id="17" name="Прямоугольник 16"/>
          <p:cNvSpPr/>
          <p:nvPr/>
        </p:nvSpPr>
        <p:spPr>
          <a:xfrm>
            <a:off x="7162802" y="2801295"/>
            <a:ext cx="5029198" cy="3477875"/>
          </a:xfrm>
          <a:prstGeom prst="rect">
            <a:avLst/>
          </a:prstGeom>
          <a:ln w="19050">
            <a:solidFill>
              <a:schemeClr val="accent1">
                <a:lumMod val="50000"/>
              </a:schemeClr>
            </a:solidFill>
          </a:ln>
        </p:spPr>
        <p:txBody>
          <a:bodyPr wrap="square">
            <a:spAutoFit/>
          </a:bodyPr>
          <a:lstStyle/>
          <a:p>
            <a:pPr algn="just">
              <a:spcAft>
                <a:spcPts val="0"/>
              </a:spcAft>
            </a:pPr>
            <a:r>
              <a:rPr lang="ru-RU" sz="2000" dirty="0">
                <a:latin typeface="Times New Roman" panose="02020603050405020304" pitchFamily="18" charset="0"/>
                <a:ea typeface="Times New Roman" panose="02020603050405020304" pitchFamily="18" charset="0"/>
              </a:rPr>
              <a:t>В рамках государственной целевой программы «Развитие сферы здравоохранения Луганской Народной Республики на 2020-2022 годы» были проведены ремонтно-восстановительные работы в объёме капитального строительства котельной Государственного учреждения «Луганская республиканская физиотерапевтическая поликлиника имени профессора А. Е. Щербака» </a:t>
            </a:r>
            <a:endParaRPr lang="ru-RU" sz="2000" dirty="0">
              <a:latin typeface="Times New Roman" panose="02020603050405020304" pitchFamily="18" charset="0"/>
              <a:ea typeface="Times New Roman" panose="02020603050405020304" pitchFamily="18" charset="0"/>
            </a:endParaRPr>
          </a:p>
          <a:p>
            <a:r>
              <a:rPr lang="ru-RU" sz="2000" dirty="0">
                <a:latin typeface="Times New Roman" panose="02020603050405020304" pitchFamily="18" charset="0"/>
                <a:ea typeface="Times New Roman" panose="02020603050405020304" pitchFamily="18" charset="0"/>
              </a:rPr>
              <a:t>Луганской Народной Республики.</a:t>
            </a:r>
            <a:endParaRPr lang="ru-RU"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726140"/>
          </a:xfrm>
        </p:spPr>
        <p:txBody>
          <a:bodyPr>
            <a:noAutofit/>
          </a:bodyPr>
          <a:lstStyle/>
          <a:p>
            <a:pPr algn="ctr"/>
            <a:r>
              <a:rPr lang="ru-RU" sz="2000" b="1" dirty="0">
                <a:solidFill>
                  <a:srgbClr val="002060"/>
                </a:solidFill>
                <a:latin typeface="Times New Roman" panose="02020603050405020304" pitchFamily="18" charset="0"/>
                <a:cs typeface="Times New Roman" panose="02020603050405020304" pitchFamily="18" charset="0"/>
              </a:rPr>
              <a:t>Государственная целевая программа «Развитие сферы здравоохранения Луганской Народной Республики на 2020-2022 годы» </a:t>
            </a:r>
            <a:endParaRPr lang="ru-RU" sz="2000" b="1" dirty="0">
              <a:solidFill>
                <a:srgbClr val="00206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61617" y="1508700"/>
            <a:ext cx="4621306" cy="4311245"/>
          </a:xfrm>
          <a:prstGeom prst="rect">
            <a:avLst/>
          </a:prstGeom>
        </p:spPr>
        <p:txBody>
          <a:bodyPr wrap="square">
            <a:spAutoFit/>
          </a:bodyPr>
          <a:lstStyle/>
          <a:p>
            <a:pPr>
              <a:lnSpc>
                <a:spcPct val="115000"/>
              </a:lnSpc>
              <a:spcAft>
                <a:spcPts val="1000"/>
              </a:spcAft>
            </a:pPr>
            <a:r>
              <a:rPr lang="ru-RU" sz="2000" i="1" dirty="0">
                <a:solidFill>
                  <a:srgbClr val="002060"/>
                </a:solidFill>
                <a:latin typeface="Times New Roman" panose="02020603050405020304" pitchFamily="18" charset="0"/>
                <a:ea typeface="Calibri" panose="020F0502020204030204" pitchFamily="34" charset="0"/>
              </a:rPr>
              <a:t>Ремонтно-реставрационные работы памятника истории, памятника архитектуры и градостроительства местного значения под названием «Усадьба, где находились Луганский Совнарком, штаб 5-й Украинской армии, первая ячейка общества «Юный Спартак», охранный № 311-Лг, расположенного по адресу: г. Луганск, ул. Даля, 7 (кровли, фасада здания, фасадных конструкций, архитектурных построек)».</a:t>
            </a:r>
            <a:endParaRPr lang="ru-RU" i="1" dirty="0">
              <a:solidFill>
                <a:srgbClr val="002060"/>
              </a:solidFill>
              <a:effectLst/>
              <a:latin typeface="Times New Roman" panose="02020603050405020304" pitchFamily="18" charset="0"/>
              <a:ea typeface="Times New Roman" panose="02020603050405020304" pitchFamily="18" charset="0"/>
            </a:endParaRPr>
          </a:p>
        </p:txBody>
      </p:sp>
      <p:pic>
        <p:nvPicPr>
          <p:cNvPr id="5" name="Рисунок 4"/>
          <p:cNvPicPr/>
          <p:nvPr/>
        </p:nvPicPr>
        <p:blipFill>
          <a:blip r:embed="rId1"/>
          <a:stretch>
            <a:fillRect/>
          </a:stretch>
        </p:blipFill>
        <p:spPr>
          <a:xfrm>
            <a:off x="4782923" y="914400"/>
            <a:ext cx="7171513" cy="5499847"/>
          </a:xfrm>
          <a:prstGeom prst="rect">
            <a:avLst/>
          </a:prstGeom>
          <a:ln w="19050">
            <a:solidFill>
              <a:srgbClr val="002060"/>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726140"/>
          </a:xfrm>
        </p:spPr>
        <p:txBody>
          <a:bodyPr>
            <a:noAutofit/>
          </a:bodyPr>
          <a:lstStyle/>
          <a:p>
            <a:pPr algn="ctr"/>
            <a:r>
              <a:rPr lang="ru-RU" sz="2000" b="1" dirty="0">
                <a:solidFill>
                  <a:srgbClr val="002060"/>
                </a:solidFill>
                <a:latin typeface="Times New Roman" panose="02020603050405020304" pitchFamily="18" charset="0"/>
                <a:cs typeface="Times New Roman" panose="02020603050405020304" pitchFamily="18" charset="0"/>
              </a:rPr>
              <a:t>Государственная целевая программа «Развитие сферы здравоохранения Луганской Народной Республики на 2020-2022 годы» </a:t>
            </a:r>
            <a:endParaRPr lang="ru-RU" sz="2000" b="1" dirty="0">
              <a:solidFill>
                <a:srgbClr val="00206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61617" y="1508700"/>
            <a:ext cx="4621306" cy="4311245"/>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defRPr/>
            </a:pPr>
            <a:r>
              <a:rPr kumimoji="0" lang="ru-RU" sz="2000" b="0" i="1"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mn-cs"/>
              </a:rPr>
              <a:t>Ремонтно-реставрационные работы памятника истории, памятника архитектуры и градостроительства местного значения под названием «Усадьба, где находились Луганский Совнарком, штаб 5-й Украинской армии, первая ячейка общества «Юный Спартак», охранный № 311-Лг, расположенного по адресу: г. Луганск, ул. Даля, 7 (кровли, фасада здания, фасадных конструкций, архитектурных построек)».</a:t>
            </a:r>
            <a:endParaRPr kumimoji="0" lang="ru-RU" sz="1800" b="0" i="1"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endParaRPr>
          </a:p>
        </p:txBody>
      </p:sp>
      <p:pic>
        <p:nvPicPr>
          <p:cNvPr id="6" name="Рисунок 5"/>
          <p:cNvPicPr/>
          <p:nvPr/>
        </p:nvPicPr>
        <p:blipFill>
          <a:blip r:embed="rId1"/>
          <a:stretch>
            <a:fillRect/>
          </a:stretch>
        </p:blipFill>
        <p:spPr>
          <a:xfrm>
            <a:off x="4782923" y="726142"/>
            <a:ext cx="7121530" cy="5760922"/>
          </a:xfrm>
          <a:prstGeom prst="rect">
            <a:avLst/>
          </a:prstGeom>
          <a:noFill/>
          <a:ln w="19050">
            <a:solidFill>
              <a:srgbClr val="002060"/>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726140"/>
          </a:xfrm>
        </p:spPr>
        <p:txBody>
          <a:bodyPr>
            <a:noAutofit/>
          </a:bodyPr>
          <a:lstStyle/>
          <a:p>
            <a:pPr algn="ctr"/>
            <a:r>
              <a:rPr lang="ru-RU" sz="2000" b="1" dirty="0">
                <a:solidFill>
                  <a:srgbClr val="002060"/>
                </a:solidFill>
                <a:latin typeface="Times New Roman" panose="02020603050405020304" pitchFamily="18" charset="0"/>
                <a:cs typeface="Times New Roman" panose="02020603050405020304" pitchFamily="18" charset="0"/>
              </a:rPr>
              <a:t>Государственная целевая программа «Развитие сферы здравоохранения Луганской Народной Республики на 2020-2022 годы» </a:t>
            </a:r>
            <a:endParaRPr lang="ru-RU" sz="2000" b="1" dirty="0">
              <a:solidFill>
                <a:srgbClr val="00206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61617" y="1508700"/>
            <a:ext cx="4621306" cy="4311245"/>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defRPr/>
            </a:pPr>
            <a:r>
              <a:rPr kumimoji="0" lang="ru-RU" sz="2000" b="0" i="1"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mn-cs"/>
              </a:rPr>
              <a:t>Ремонтно-реставрационные работы памятника истории, памятника архитектуры и градостроительства местного значения под названием «Усадьба, где находились Луганский Совнарком, штаб 5-й Украинской армии, первая ячейка общества «Юный Спартак», охранный № 311-Лг, расположенного по адресу: г. Луганск, ул. Даля, 7 (кровли, фасада здания, фасадных конструкций, архитектурных построек)».</a:t>
            </a:r>
            <a:endParaRPr kumimoji="0" lang="ru-RU" sz="1800" b="0" i="1"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endParaRPr>
          </a:p>
        </p:txBody>
      </p:sp>
      <p:pic>
        <p:nvPicPr>
          <p:cNvPr id="5" name="Рисунок 4"/>
          <p:cNvPicPr/>
          <p:nvPr/>
        </p:nvPicPr>
        <p:blipFill>
          <a:blip r:embed="rId1"/>
          <a:stretch>
            <a:fillRect/>
          </a:stretch>
        </p:blipFill>
        <p:spPr>
          <a:xfrm>
            <a:off x="4917058" y="726141"/>
            <a:ext cx="7039154" cy="5588395"/>
          </a:xfrm>
          <a:prstGeom prst="rect">
            <a:avLst/>
          </a:prstGeom>
          <a:ln w="19050">
            <a:solidFill>
              <a:srgbClr val="002060"/>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726140"/>
          </a:xfrm>
        </p:spPr>
        <p:txBody>
          <a:bodyPr>
            <a:noAutofit/>
          </a:bodyPr>
          <a:lstStyle/>
          <a:p>
            <a:pPr algn="ctr"/>
            <a:r>
              <a:rPr lang="ru-RU" sz="2000" b="1" dirty="0">
                <a:solidFill>
                  <a:srgbClr val="002060"/>
                </a:solidFill>
                <a:latin typeface="Times New Roman" panose="02020603050405020304" pitchFamily="18" charset="0"/>
                <a:cs typeface="Times New Roman" panose="02020603050405020304" pitchFamily="18" charset="0"/>
              </a:rPr>
              <a:t>Государственная целевая программа «Развитие сферы здравоохранения Луганской Народной Республики на 2020-2022 годы» </a:t>
            </a:r>
            <a:endParaRPr lang="ru-RU" sz="2000" b="1" dirty="0">
              <a:solidFill>
                <a:srgbClr val="00206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61617" y="1508700"/>
            <a:ext cx="4621306" cy="4311245"/>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defRPr/>
            </a:pPr>
            <a:r>
              <a:rPr kumimoji="0" lang="ru-RU" sz="2000" b="0" i="1"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mn-cs"/>
              </a:rPr>
              <a:t>Ремонтно-реставрационные работы памятника истории, памятника архитектуры и градостроительства местного значения под названием «Усадьба, где находились Луганский Совнарком, штаб 5-й Украинской армии, первая ячейка общества «Юный Спартак», охранный № 311-Лг, расположенного по адресу: г. Луганск, ул. Даля, 7 (кровли, фасада здания, фасадных конструкций, архитектурных построек)».</a:t>
            </a:r>
            <a:endParaRPr kumimoji="0" lang="ru-RU" sz="1800" b="0" i="1"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endParaRPr>
          </a:p>
        </p:txBody>
      </p:sp>
      <p:pic>
        <p:nvPicPr>
          <p:cNvPr id="6" name="Объект 3"/>
          <p:cNvPicPr>
            <a:picLocks noGrp="1"/>
          </p:cNvPicPr>
          <p:nvPr>
            <p:ph idx="1"/>
          </p:nvPr>
        </p:nvPicPr>
        <p:blipFill>
          <a:blip r:embed="rId1"/>
          <a:stretch>
            <a:fillRect/>
          </a:stretch>
        </p:blipFill>
        <p:spPr>
          <a:xfrm>
            <a:off x="4782923" y="726141"/>
            <a:ext cx="7207794" cy="5967957"/>
          </a:xfrm>
          <a:prstGeom prst="rect">
            <a:avLst/>
          </a:prstGeom>
          <a:ln w="19050">
            <a:solidFill>
              <a:srgbClr val="002060"/>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726140"/>
          </a:xfrm>
        </p:spPr>
        <p:txBody>
          <a:bodyPr>
            <a:noAutofit/>
          </a:bodyPr>
          <a:lstStyle/>
          <a:p>
            <a:pPr algn="ctr"/>
            <a:r>
              <a:rPr lang="ru-RU" sz="2000" b="1" dirty="0">
                <a:solidFill>
                  <a:srgbClr val="002060"/>
                </a:solidFill>
                <a:latin typeface="Times New Roman" panose="02020603050405020304" pitchFamily="18" charset="0"/>
                <a:cs typeface="Times New Roman" panose="02020603050405020304" pitchFamily="18" charset="0"/>
              </a:rPr>
              <a:t>Государственная целевая программа «Развитие сферы здравоохранения Луганской Народной Республики на 2020-2022 годы» </a:t>
            </a:r>
            <a:endParaRPr lang="ru-RU" sz="2000" b="1" dirty="0">
              <a:solidFill>
                <a:srgbClr val="00206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0" y="1748997"/>
            <a:ext cx="4572000" cy="2895473"/>
          </a:xfrm>
          <a:prstGeom prst="rect">
            <a:avLst/>
          </a:prstGeom>
        </p:spPr>
        <p:txBody>
          <a:bodyPr wrap="square">
            <a:spAutoFit/>
          </a:bodyPr>
          <a:lstStyle/>
          <a:p>
            <a:pPr>
              <a:lnSpc>
                <a:spcPct val="115000"/>
              </a:lnSpc>
              <a:spcAft>
                <a:spcPts val="1000"/>
              </a:spcAft>
            </a:pPr>
            <a:r>
              <a:rPr lang="ru-RU" sz="2000" dirty="0">
                <a:solidFill>
                  <a:srgbClr val="002060"/>
                </a:solidFill>
                <a:latin typeface="Times New Roman" panose="02020603050405020304" pitchFamily="18" charset="0"/>
                <a:ea typeface="Calibri" panose="020F0502020204030204" pitchFamily="34" charset="0"/>
              </a:rPr>
              <a:t>Капитальное строительство котельной Государственного учреждения  «Луганская республиканская физиотерапевтическая поликлиника  имени  профессора А. Е. Щербака» Луганской Народной Республики расположенного по адресу: г. Луганск, ул. Даля, 7, 9</a:t>
            </a:r>
            <a:endParaRPr lang="ru-RU" dirty="0">
              <a:solidFill>
                <a:srgbClr val="002060"/>
              </a:solidFill>
              <a:effectLst/>
              <a:latin typeface="Times New Roman" panose="02020603050405020304" pitchFamily="18" charset="0"/>
              <a:ea typeface="Times New Roman" panose="02020603050405020304" pitchFamily="18" charset="0"/>
            </a:endParaRPr>
          </a:p>
        </p:txBody>
      </p:sp>
      <p:pic>
        <p:nvPicPr>
          <p:cNvPr id="7" name="Рисунок 6"/>
          <p:cNvPicPr/>
          <p:nvPr/>
        </p:nvPicPr>
        <p:blipFill>
          <a:blip r:embed="rId1"/>
          <a:stretch>
            <a:fillRect/>
          </a:stretch>
        </p:blipFill>
        <p:spPr>
          <a:xfrm>
            <a:off x="4382219" y="726141"/>
            <a:ext cx="7539487" cy="5985209"/>
          </a:xfrm>
          <a:prstGeom prst="rect">
            <a:avLst/>
          </a:prstGeom>
          <a:ln w="19050">
            <a:solidFill>
              <a:srgbClr val="002060"/>
            </a:solidFill>
          </a:ln>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10288</Words>
  <Application>WPS Presentation</Application>
  <PresentationFormat>Широкоэкранный</PresentationFormat>
  <Paragraphs>80</Paragraphs>
  <Slides>11</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11</vt:i4>
      </vt:variant>
    </vt:vector>
  </HeadingPairs>
  <TitlesOfParts>
    <vt:vector size="27" baseType="lpstr">
      <vt:lpstr>Arial</vt:lpstr>
      <vt:lpstr>SimSun</vt:lpstr>
      <vt:lpstr>Wingdings</vt:lpstr>
      <vt:lpstr>Times New Roman</vt:lpstr>
      <vt:lpstr>Calibri</vt:lpstr>
      <vt:lpstr>Calibri</vt:lpstr>
      <vt:lpstr>Calibri Light</vt:lpstr>
      <vt:lpstr>Microsoft YaHei</vt:lpstr>
      <vt:lpstr>Arial Unicode MS</vt:lpstr>
      <vt:lpstr>Arial Narrow</vt:lpstr>
      <vt:lpstr>Bahnschrift SemiBold</vt:lpstr>
      <vt:lpstr>Georgia</vt:lpstr>
      <vt:lpstr>NSimSun</vt:lpstr>
      <vt:lpstr>Sylfaen</vt:lpstr>
      <vt:lpstr>Tahoma</vt:lpstr>
      <vt:lpstr>Тема Office</vt:lpstr>
      <vt:lpstr>PowerPoint 演示文稿</vt:lpstr>
      <vt:lpstr>ГОСУДАРСТВЕННОЕ УЧРЕЖДЕНИЕ «ЛУГАНСКАЯ РЕСПУБЛИКАНСКАЯ ФИЗИОТЕРАПЕВТИЧЕСКАЯ ПОЛИКЛИНИКА ИМЕНИ ПРОФЕССОРА А.Е. ЩЕРБАКА»  ЛУГАНСКОЙ НАРОДНОЙ РЕСПУБЛИКИ (ГУ «ЛРФТП им. проф. А.Е. Щербака» ЛНР) 91055, Луганская Народная Республика, Российская Федерация, г. Луганск, ул. Даля, д. 7, 9 Лицензия на осуществление медицинской деятельности № МД-00487 от 02.04.2021 г., бессрочная</vt:lpstr>
      <vt:lpstr>PowerPoint 演示文稿</vt:lpstr>
      <vt:lpstr>Проведение ремонтно-восстановительных работ объектов, зданий, сооружений, которые получили разрушения в ходе боевых действий Всего разрушено с 2014 года –  1 объект (котельная),  отремонтировано -1 объект (котельная)</vt:lpstr>
      <vt:lpstr>Государственная целевая программа «Развитие сферы здравоохранения Луганской Народной Республики на 2020-2022 годы» </vt:lpstr>
      <vt:lpstr>Государственная целевая программа «Развитие сферы здравоохранения Луганской Народной Республики на 2020-2022 годы» </vt:lpstr>
      <vt:lpstr>Государственная целевая программа «Развитие сферы здравоохранения Луганской Народной Республики на 2020-2022 годы» </vt:lpstr>
      <vt:lpstr>Государственная целевая программа «Развитие сферы здравоохранения Луганской Народной Республики на 2020-2022 годы» </vt:lpstr>
      <vt:lpstr>Государственная целевая программа «Развитие сферы здравоохранения Луганской Народной Республики на 2020-2022 годы» </vt:lpstr>
      <vt:lpstr>Государственная целевая программа «Развитие сферы здравоохранения Луганской Народной Республики на 2020-2022 годы» </vt:lpstr>
      <vt:lpstr>Государственная целевая программа «Развитие сферы здравоохранения Луганской Народной Республики на 2022-2024 годы»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ГОСУДАРСТВЕННОЕ УЧРЕЖДЕНИЕ «ЛУГАНСКАЯ РЕСПУБЛИКАНСКАЯ ФИЗИОТЕРАПЕВТИЧЕСКАЯ ПОЛИКЛИНИКА ИМЕНИ ПРОФЕССОРА А.Е. ЩЕРБАКА»  ЛУГАНСКОЙ НАРОДНОЙ РЕСПУБЛИКИ (ГУ «ЛРФТП им. проф. А.Е. Щербака» ЛНР) 91055, Луганская Народная Республика, Российская Федерация, г. Луганск, ул. Даля, д. 7, 9 Лицензия на осуществление медицинской деятельности № МД-00487 от 02.04.2021 г., бессрочная</dc:title>
  <dc:creator>Слон Евгений</dc:creator>
  <cp:lastModifiedBy>User</cp:lastModifiedBy>
  <cp:revision>9</cp:revision>
  <dcterms:created xsi:type="dcterms:W3CDTF">2022-10-24T12:53:00Z</dcterms:created>
  <dcterms:modified xsi:type="dcterms:W3CDTF">2024-01-12T11:56:39Z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59028767B0AA4EEFBA69E3817AB54911_12</vt:lpwstr>
  </property>
  <property fmtid="{D5CDD505-2E9C-101B-9397-08002B2CF9AE}" pid="3" name="KSOProductBuildVer">
    <vt:lpwstr>1049-12.2.0.13412</vt:lpwstr>
  </property>
</Properties>
</file>