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84" r:id="rId4"/>
    <p:sldId id="268" r:id="rId5"/>
    <p:sldId id="269" r:id="rId6"/>
    <p:sldId id="261" r:id="rId7"/>
    <p:sldId id="262" r:id="rId8"/>
    <p:sldId id="270" r:id="rId9"/>
    <p:sldId id="25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3" r:id="rId21"/>
    <p:sldId id="272" r:id="rId22"/>
    <p:sldId id="271" r:id="rId23"/>
    <p:sldId id="264" r:id="rId24"/>
    <p:sldId id="267" r:id="rId25"/>
    <p:sldId id="265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B84C-4D53-4ED8-A214-8760A826DC0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25D16-5BB9-484A-B3C7-D6A6B616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819839_top-fon-com-p-foni-dlya-prezentatsii-meditsina-serdtse-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819839_top-fon-com-p-foni-dlya-prezentatsii-meditsina-serdtse-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Pictures\Desktop\cardiolog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user\Pictures\Desktop\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384A0"/>
              </a:clrFrom>
              <a:clrTo>
                <a:srgbClr val="8384A0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4860032" y="2996952"/>
            <a:ext cx="4283968" cy="3861048"/>
          </a:xfrm>
          <a:prstGeom prst="ellipse">
            <a:avLst/>
          </a:prstGeom>
          <a:noFill/>
        </p:spPr>
      </p:pic>
      <p:pic>
        <p:nvPicPr>
          <p:cNvPr id="2" name="Picture 2" descr="C:\Users\user\Pictures\Desktop\sQIwxeYKHZum7Bx8QoEN43ep0WxL0_VQtOsaVL1D-qatxv_GxKYriKpzC7HR3YmpvAX7ygw_UjeaDvct46Cq3T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941168"/>
            <a:ext cx="1115616" cy="1115616"/>
          </a:xfrm>
          <a:prstGeom prst="ellipse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818C5D-C937-5FCC-5BA6-AAA97357A50B}"/>
              </a:ext>
            </a:extLst>
          </p:cNvPr>
          <p:cNvSpPr txBox="1"/>
          <p:nvPr/>
        </p:nvSpPr>
        <p:spPr>
          <a:xfrm>
            <a:off x="683568" y="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Бурятия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«Мухоршибирская ЦРБ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4B0BA1-5DFF-B0A0-3E58-178A082AC50A}"/>
              </a:ext>
            </a:extLst>
          </p:cNvPr>
          <p:cNvSpPr txBox="1"/>
          <p:nvPr/>
        </p:nvSpPr>
        <p:spPr>
          <a:xfrm>
            <a:off x="0" y="5301208"/>
            <a:ext cx="5544616" cy="146423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ГБУЗ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«Мухоршибирская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ЦРБ»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 Кучинская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кардиолог Оленников Д.Г.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 сестра врача кардиолога Манжигеева Н.Г.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 сестра врача кардиолога Тонких А.М.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412776"/>
            <a:ext cx="8568952" cy="19389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«Борьба с сердечно – сосудистыми заболеваниями»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Лучшая практика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058490" y="1839337"/>
            <a:ext cx="1448990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427615" y="677587"/>
            <a:ext cx="481469" cy="662117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94765" y="1280966"/>
            <a:ext cx="416719" cy="4937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56970" y="1259701"/>
            <a:ext cx="416719" cy="504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099498" y="1259701"/>
            <a:ext cx="416719" cy="4937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5241" y="1840579"/>
            <a:ext cx="1448991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2866" y="1902822"/>
            <a:ext cx="1344216" cy="11699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Обращение пациента за мед. помощью к терапевту, фельдшеру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38372" y="1946596"/>
            <a:ext cx="1332310" cy="11223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 кардиологу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441293" y="2157105"/>
            <a:ext cx="744141" cy="601662"/>
          </a:xfrm>
          <a:prstGeom prst="rightArrow">
            <a:avLst>
              <a:gd name="adj1" fmla="val 49611"/>
              <a:gd name="adj2" fmla="val 41090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18 дней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0" y="2649909"/>
            <a:ext cx="666252" cy="561125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754476" y="2714515"/>
            <a:ext cx="582030" cy="67727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983650" y="675928"/>
            <a:ext cx="587311" cy="663775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634712" y="1337910"/>
            <a:ext cx="510407" cy="58658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893913" y="1287193"/>
            <a:ext cx="622807" cy="690462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433999" y="2744423"/>
            <a:ext cx="699949" cy="62609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168406" y="1766151"/>
            <a:ext cx="1476375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224319" y="1844837"/>
            <a:ext cx="1368029" cy="1198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исследований перед ВМП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923414" y="1116419"/>
            <a:ext cx="518337" cy="648586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4808574" y="956929"/>
            <a:ext cx="677826" cy="61669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4237109" y="2431831"/>
            <a:ext cx="531594" cy="61971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358750" y="1764908"/>
            <a:ext cx="1475185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429880" y="1862372"/>
            <a:ext cx="1320404" cy="1198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Высокотехнологичной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медицинской помощи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740352" y="5517232"/>
            <a:ext cx="1190625" cy="90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ВПП </a:t>
            </a:r>
            <a:r>
              <a:rPr kumimoji="0" lang="ru-RU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мин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- 288 дней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ВПП</a:t>
            </a:r>
            <a:r>
              <a:rPr kumimoji="0" lang="ru-RU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мах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– 410 дней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596864" y="3344286"/>
            <a:ext cx="1581731" cy="4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82229" y="484263"/>
            <a:ext cx="65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текущего состояния: Лечебно-диагностический прием врача кардиолога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717032"/>
            <a:ext cx="7381026" cy="28982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000"/>
              </a:spcAft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Несвоевременное направление врачом-терапевтом, фельдшером на консультацию диспансерной группы пациентов с БСК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Свободный доступ записи к кардиологу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Записываются  на приём к кардиологу самостоятельно пациенты, которых может лечить терапевт, фельдшер на участке с БСК</a:t>
            </a:r>
          </a:p>
          <a:p>
            <a:pPr marL="342900" lvl="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Регистратор,  </a:t>
            </a:r>
            <a:r>
              <a:rPr lang="en-US" sz="900" dirty="0" err="1" smtClean="0">
                <a:latin typeface="Times New Roman" pitchFamily="18" charset="0"/>
                <a:cs typeface="Arial" pitchFamily="34" charset="0"/>
              </a:rPr>
              <a:t>caII</a:t>
            </a: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 центр м/с не обзванивает пациентов на кануне приема к кардиологу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Регистратор не  спрашивает цель визита к кардиологу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Записываются пациенты, у которых нет БСК перед операцией (требование ФЦ, РКБ, БРКОД)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Часто пациенты идут, минуя регистратуру, фельдшера, терапевта  на прием к кардиологу</a:t>
            </a: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Долгий срок  ожидания исследований на ХМ ЭКГ, СМАД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Длительное ожидание на ЧПЭХОКГ (РК Семашко), ФЭГДС перед ВМП по ССХ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Долгий срок  ожидания нагрузочные пробы: ВЭМ, Тредмил, стресс  ЭХОКГ (РКБ Семашко)  и др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Длительное ожидание консультации аритмолога перед РЧА в РКБ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7520860" y="2247658"/>
            <a:ext cx="684818" cy="81452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39041" y="3170322"/>
            <a:ext cx="4572000" cy="400110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Решить вопрос о необходимости консультации кардиолога в отношении пациентов без БСК (региональный уровень) передать эти функции терапевту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3457355" y="2123964"/>
            <a:ext cx="742950" cy="601662"/>
          </a:xfrm>
          <a:prstGeom prst="rightArrow">
            <a:avLst>
              <a:gd name="adj1" fmla="val 49611"/>
              <a:gd name="adj2" fmla="val 41024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– 4 месяца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644781" y="2070801"/>
            <a:ext cx="742950" cy="601662"/>
          </a:xfrm>
          <a:prstGeom prst="rightArrow">
            <a:avLst>
              <a:gd name="adj1" fmla="val 49611"/>
              <a:gd name="adj2" fmla="val 41024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месяцев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098362" y="3285363"/>
            <a:ext cx="1448990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276101" y="581892"/>
            <a:ext cx="1905990" cy="243444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Несвоевременное направление врачом-терапевтом, фельдшером на консультацию диспансерной группы пациентов с БСК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30969" y="2684463"/>
            <a:ext cx="416719" cy="4937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85200" y="2684463"/>
            <a:ext cx="416719" cy="4937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003806" y="2684463"/>
            <a:ext cx="416719" cy="4937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3344" y="3297238"/>
            <a:ext cx="1448991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0969" y="3402013"/>
            <a:ext cx="1344216" cy="11699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Обращение пациента за мед. помощью к терапевту, фельдшеру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54321" y="3413888"/>
            <a:ext cx="1332310" cy="11223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 кардиологу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417370" y="3645663"/>
            <a:ext cx="744141" cy="601662"/>
          </a:xfrm>
          <a:prstGeom prst="rightArrow">
            <a:avLst>
              <a:gd name="adj1" fmla="val 49611"/>
              <a:gd name="adj2" fmla="val 41090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18 дней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83343" y="4170363"/>
            <a:ext cx="1774013" cy="2687637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Записываются  на приём к  кардиологу самостоятельно пациенты, которых может лечить терапевт, фельдшер на участке с БСК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220190" y="3958522"/>
            <a:ext cx="1683328" cy="1827932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Регистратор 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caII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центр м/с не обзванивает пациентов на кануне приема к кардиологу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357290" y="1857364"/>
            <a:ext cx="1643074" cy="178595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Свободный доступ записи к кардиологу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2571736" y="1785926"/>
            <a:ext cx="1453460" cy="164446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Регистратор не  спрашивает цель визита к кардиологу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630756" y="4104820"/>
            <a:ext cx="1798368" cy="1753071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Часто пациенты идут, минуя регистратуру, фельдшера, терапевта  на прием к кардиологу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928794" y="4966628"/>
            <a:ext cx="1500198" cy="1534206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Записываются пациенты, у которых нет БСК перед операцией (требование ФЦ, РКБ, БРКОД)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3505200" y="3633788"/>
            <a:ext cx="742950" cy="601662"/>
          </a:xfrm>
          <a:prstGeom prst="rightArrow">
            <a:avLst>
              <a:gd name="adj1" fmla="val 49611"/>
              <a:gd name="adj2" fmla="val 41024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– 4 месяца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248150" y="3297238"/>
            <a:ext cx="1476375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304062" y="3397189"/>
            <a:ext cx="1368029" cy="1198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исследований перед ВМП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714744" y="1710048"/>
            <a:ext cx="1785949" cy="183657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Долгий срок  ожидания исследований на ХМ ЭКГ, СМАД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072066" y="1714488"/>
            <a:ext cx="2127201" cy="187370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Долгий срок  ожидания нагрузочные пробы: ВЭМ, Тредмил, стресс  (РКБ Семашко) ЭХОКГ и др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3607130" y="4239367"/>
            <a:ext cx="1822126" cy="1912051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Длительное ожидание на ЧПЭХОКГ (РК Семашко), ФЭГДС перед ВМП по ССХ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4873353" y="4235946"/>
            <a:ext cx="1904489" cy="1915473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Длительное ожидание консультации аритмолога перед РЧА в РКБ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724525" y="3633788"/>
            <a:ext cx="742950" cy="601662"/>
          </a:xfrm>
          <a:prstGeom prst="rightArrow">
            <a:avLst>
              <a:gd name="adj1" fmla="val 49611"/>
              <a:gd name="adj2" fmla="val 41024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месяцев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486340" y="3285363"/>
            <a:ext cx="1475185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565446" y="3361563"/>
            <a:ext cx="1320404" cy="1198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Высокотехнологичной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медицинской помощи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287924" y="4807775"/>
            <a:ext cx="1190625" cy="90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ВПП </a:t>
            </a:r>
            <a:r>
              <a:rPr kumimoji="0" lang="ru-RU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мин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- 288 дней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ВПП</a:t>
            </a:r>
            <a:r>
              <a:rPr kumimoji="0" lang="ru-RU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мах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– 410 дней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38403" y="612617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Решить вопрос о необходимости консультации кардиолога в отношении пациентов без БСК (региональный уровень) передать эти функции терапевту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716480" y="6353299"/>
            <a:ext cx="1695203" cy="1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0205" y="665017"/>
            <a:ext cx="692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текущего состояния: Лечебно-диагностический прием врача кардиолога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2" y="214687"/>
            <a:ext cx="7886700" cy="866692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Проблемы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25234"/>
              </p:ext>
            </p:extLst>
          </p:nvPr>
        </p:nvGraphicFramePr>
        <p:xfrm>
          <a:off x="604727" y="1374044"/>
          <a:ext cx="7896004" cy="43507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8082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615720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3952202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43090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Проблемы*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7142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Свободный доступ записи к кардиологу (регистратор, госуслуги, интернет, инфомат)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алгоритма записи на прием к кардиологу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7142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Регистратор не спрашивает цель визита к кардиологу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 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 речевой модуль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413537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Регистратор, 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caII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не обзванивает пациентов накануне приема к кардиологу (часто записанные пациенты не являются на прием)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Загруженность операторов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601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определены часы обзвона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63300110"/>
                  </a:ext>
                </a:extLst>
              </a:tr>
              <a:tr h="13157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в очереди первичного приема врача кардиолога, более 18 дней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Свободный доступ к специалисту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Записанные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пациенты не являются на прием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Направляют пациентов 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кардиологического профиля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D042B1-6013-4103-A916-E2C6AFCB5DE7}"/>
              </a:ext>
            </a:extLst>
          </p:cNvPr>
          <p:cNvSpPr txBox="1"/>
          <p:nvPr/>
        </p:nvSpPr>
        <p:spPr>
          <a:xfrm>
            <a:off x="628650" y="6457890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- требуется короткая конкретная формулировка, отражающая сущность проблемы и количественную сторону связанных с ней потерь (дни, часы, мин, с, возвраты по потоку, качество и т.д.).</a:t>
            </a:r>
          </a:p>
        </p:txBody>
      </p:sp>
    </p:spTree>
    <p:extLst>
      <p:ext uri="{BB962C8B-B14F-4D97-AF65-F5344CB8AC3E}">
        <p14:creationId xmlns:p14="http://schemas.microsoft.com/office/powerpoint/2010/main" xmlns="" val="1186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Проблемы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7863910"/>
              </p:ext>
            </p:extLst>
          </p:nvPr>
        </p:nvGraphicFramePr>
        <p:xfrm>
          <a:off x="611560" y="1196752"/>
          <a:ext cx="7886700" cy="54098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7695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611460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3947545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83785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Проблемы*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27928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Записываются свободно пациенты, которых может лечить терапевт, фельдшер на участке с установленным диагнозом ГБ, ИБС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Не в полном объеме соблюдаются стандарты, порядки и клин рекомендации по профилю «кардиология»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27928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Записываются пациенты у которых нет БСК перед операцией (требование ФЦ, РКБ, БРКОД)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Решение причины на республиканском уровне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279285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Несвоевременное направление на консультацию диспансерной группы пациентов с БСК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Отсутствует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фамильный месячный план диспансерной группы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279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Отказ пациентов являться в назначенное время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63300110"/>
                  </a:ext>
                </a:extLst>
              </a:tr>
              <a:tr h="27928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пациенты идут минуя регистратуру на прием к кардиологу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Нет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маршрутизации по профилю «кардиология»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5" y="140682"/>
            <a:ext cx="7886700" cy="1036162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Проблемы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6429441"/>
              </p:ext>
            </p:extLst>
          </p:nvPr>
        </p:nvGraphicFramePr>
        <p:xfrm>
          <a:off x="373034" y="1213660"/>
          <a:ext cx="7886700" cy="513492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7695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611460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3947545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58189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Проблемы*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7401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Долгий лист ожидания пациентов на УЗД (ЭХОКГ, Дуплекс БЦА, почек)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Кадровый дефицит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5224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Долгий лист ожидания на ХМ ЭКГ, СМАД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Кадровый дефицит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5224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Нагрузочные пробы: ВЭМ, Тредмил, стресс ЭХОКГ и др длительный лист ожидания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Один ВЭМ-р на республику, расположенный в РКБ;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Одна тредмил дорожка находится в ГАУЗ «Гусиноозерской ЦРБ»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СтрессЭхоКГ проводится только в ГАУЗ РКБ им Семашко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6953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на ФЭГДС перед ВМП по ССХ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Загруженность эндоскопического аппарата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1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консультации аритмолога перед РЧА в РКБ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Один аритмолог в РКБ им.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Н.А.Семашко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Коренные причины проблем и решения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7863910"/>
              </p:ext>
            </p:extLst>
          </p:nvPr>
        </p:nvGraphicFramePr>
        <p:xfrm>
          <a:off x="628650" y="1618591"/>
          <a:ext cx="7886700" cy="443288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7695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611460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3947545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121351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7504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Свободный доступ записи к кардиологу (регистратор, госуслуги, интернет, инфомат)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Запись к кардиологу только через прием фельдшера, участкого терапевта через МИС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5297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Регистратор не спрашивает цель визита к кардиологу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Спрашивать цель визита к кардиологу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105950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Регистратор, 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caII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не обзванивает пациентов на кануне приема к кардиологу (часто записанные пациенты не являются на прием)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Обзвон регистраторов,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центром пациентов накануне приема  к кардиологу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7504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в очереди первичного приема врача кардиолога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Устранение пересечения потоков для выписки рецептов по ОНЛС, ССЗ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Коренные причины проблем и решения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7863910"/>
              </p:ext>
            </p:extLst>
          </p:nvPr>
        </p:nvGraphicFramePr>
        <p:xfrm>
          <a:off x="611560" y="1265264"/>
          <a:ext cx="7886700" cy="51160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7695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611460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3947545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9345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Решения*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12918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Записываются свободно пациенты, которых может лечить терапевт, фельдшер по участке с установленным диагнозом ГБ, ИБС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терапевтов соблюдать КР, стандарты лечения ГБ, ИБС (при сохранении злокачественного течения АГ, нарастание ФК стенокардии направить через запись в МИС или ЕГПУ,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МИС к кардиологу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91790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Записываются пациенты у которых нет БСК перед операцией (требование ФЦ, РКБ, БРКОД)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Выписывают справку терапевты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91790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Несвоевременное направление на консультацию диспансерной группы пациентов с БСК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Разработать маршрутный лист для пациентов с БСК состоящих на Д учете по месяцам. Направлять пациентов согласно графику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10538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пациенты идут минуя регистратуру на прием к кардиологу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Открытие доврачебного кабинета: осмотр, измерение АД, ЧСС, сатурацию, ЭКГ. Выдать рекомендации. В случаи необходимость записать на прием к кардиологу по показаниям.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31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Коренные причины проблем и решения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7105743"/>
              </p:ext>
            </p:extLst>
          </p:nvPr>
        </p:nvGraphicFramePr>
        <p:xfrm>
          <a:off x="503417" y="1030195"/>
          <a:ext cx="7886700" cy="56616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7695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611460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3947545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78715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Решения*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343625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Долгий лист ожидания пациентов на УЗД (ЭХОКГ, Дуплекс БЦА, почек)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Обучение врача ЛПУ на УЗД. </a:t>
                      </a:r>
                    </a:p>
                  </a:txBody>
                  <a:tcPr marL="85725" marR="85725" marT="0" marB="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343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Межучережденческий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 по УЗД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01756920"/>
                  </a:ext>
                </a:extLst>
              </a:tr>
              <a:tr h="343625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Долгий лист ожидания на ХМ ЭКГ, СМАД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Увеличить квоты на исследования до 10 в неделю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Закуп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дополнительных аппаратов ХМ ЭКГ, СМАД</a:t>
                      </a:r>
                    </a:p>
                  </a:txBody>
                  <a:tcPr marL="85725" marR="85725" marT="0" marB="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343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Перераспределение нагрузки врача ОФД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5734601"/>
                  </a:ext>
                </a:extLst>
              </a:tr>
              <a:tr h="343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дефицит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12440755"/>
                  </a:ext>
                </a:extLst>
              </a:tr>
              <a:tr h="592545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Нагрузочные пробы: ВЭМ, Тредмил, стресс ЭХОКГ и др длительный лист ожидания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нагрузочных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 в ЛПУ (ВЭМ, тредмил)</a:t>
                      </a:r>
                    </a:p>
                  </a:txBody>
                  <a:tcPr marL="85725" marR="85725" marT="0" marB="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343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Организационные мероприятия между гл врачом и зам по АПО РКБ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63300110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на ФЭГДС перед ВМП по ССХ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Открыть дополнительные места для пациентов идущих на ВМП по ССХ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 консультации аритмолога перед РЧА в РКБ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Разрешить самим кардиологам ЛПУ решать вопрос 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направлении на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РЧА через комиссию ВК ЛПУ по согласованию с отделом ВМП МЗ РБ или после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дистанционной консультации аритмолога медицинского учреждения 3 уровня.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5660" y="1215277"/>
            <a:ext cx="1448990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4572" y="1313704"/>
            <a:ext cx="1343025" cy="11699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Обращение пациента за мед. помощью к терапевту, фельдшеру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73947" y="1217103"/>
            <a:ext cx="1448990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337521" y="1327403"/>
            <a:ext cx="1332309" cy="11223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 кардиологу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714029" y="1596808"/>
            <a:ext cx="695325" cy="752072"/>
          </a:xfrm>
          <a:prstGeom prst="rightArrow">
            <a:avLst>
              <a:gd name="adj1" fmla="val 49611"/>
              <a:gd name="adj2" fmla="val 38293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14 - 30 дней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74662" y="1215861"/>
            <a:ext cx="1450181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607499" y="2074613"/>
            <a:ext cx="1450181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18269" y="600967"/>
            <a:ext cx="1450181" cy="1355725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424308" y="1293020"/>
            <a:ext cx="1368028" cy="11985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исследований перед ВМП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849901" y="1440946"/>
            <a:ext cx="282427" cy="521660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30 дней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5848970" y="2094330"/>
            <a:ext cx="783000" cy="612000"/>
          </a:xfrm>
          <a:prstGeom prst="rightArrow">
            <a:avLst>
              <a:gd name="adj1" fmla="val 49611"/>
              <a:gd name="adj2" fmla="val 37244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месяцев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691755" y="693299"/>
            <a:ext cx="1319213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Высокотехнологичной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медицинской помощи в РКБ им Семашко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684732" y="2157801"/>
            <a:ext cx="1320404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Ожидание Высокотехнологичной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медицинской помощи в ФЦ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29725" y="627480"/>
            <a:ext cx="304664" cy="405674"/>
          </a:xfrm>
          <a:prstGeom prst="wedgeRoundRectCallout">
            <a:avLst>
              <a:gd name="adj1" fmla="val -6829"/>
              <a:gd name="adj2" fmla="val 81301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697510" y="607326"/>
            <a:ext cx="362363" cy="4258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.2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1168742" y="626237"/>
            <a:ext cx="309737" cy="406917"/>
          </a:xfrm>
          <a:prstGeom prst="wedgeRoundRectCallout">
            <a:avLst>
              <a:gd name="adj1" fmla="val -38181"/>
              <a:gd name="adj2" fmla="val 80014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2290313" y="653144"/>
            <a:ext cx="351000" cy="42902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2719690" y="635900"/>
            <a:ext cx="406490" cy="42100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auto">
          <a:xfrm>
            <a:off x="3833914" y="1108583"/>
            <a:ext cx="409575" cy="60325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3999058" y="673054"/>
            <a:ext cx="400750" cy="38385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4691280" y="653438"/>
            <a:ext cx="438861" cy="39159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5334990" y="679230"/>
            <a:ext cx="418605" cy="38954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4932989" y="2728858"/>
            <a:ext cx="410908" cy="40622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139432" y="2593812"/>
            <a:ext cx="368239" cy="386895"/>
          </a:xfrm>
          <a:prstGeom prst="wedgeRoundRectCallout">
            <a:avLst>
              <a:gd name="adj1" fmla="val 5755"/>
              <a:gd name="adj2" fmla="val 47396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>
            <a:off x="603294" y="2602757"/>
            <a:ext cx="403140" cy="401701"/>
          </a:xfrm>
          <a:prstGeom prst="wedgeRoundRectCallout">
            <a:avLst>
              <a:gd name="adj1" fmla="val 32722"/>
              <a:gd name="adj2" fmla="val 48902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54" name="AutoShape 30"/>
          <p:cNvSpPr>
            <a:spLocks noChangeArrowheads="1"/>
          </p:cNvSpPr>
          <p:nvPr/>
        </p:nvSpPr>
        <p:spPr bwMode="auto">
          <a:xfrm>
            <a:off x="1113307" y="2623245"/>
            <a:ext cx="374078" cy="3812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3178458" y="636684"/>
            <a:ext cx="384140" cy="42022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2283562" y="2670849"/>
            <a:ext cx="406199" cy="36923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3856513" y="2725501"/>
            <a:ext cx="427511" cy="3739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4390901" y="2720835"/>
            <a:ext cx="435420" cy="366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5422051" y="2721079"/>
            <a:ext cx="438422" cy="43775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5931586" y="2708677"/>
            <a:ext cx="454371" cy="41453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8143573" y="2691115"/>
            <a:ext cx="388867" cy="3058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7668344" y="3501008"/>
            <a:ext cx="1270397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Отказ пациента от ВМП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auto">
          <a:xfrm>
            <a:off x="8028384" y="2924944"/>
            <a:ext cx="409575" cy="60325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8070057" y="1594385"/>
            <a:ext cx="961127" cy="862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ВПП </a:t>
            </a:r>
            <a:r>
              <a:rPr kumimoji="0" lang="ru-RU" sz="11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мин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– 30 дней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ВПП </a:t>
            </a:r>
            <a:r>
              <a:rPr kumimoji="0" lang="ru-RU" sz="11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мах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 224 дней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937785" y="170121"/>
            <a:ext cx="6407600" cy="340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Карта целевого состояния: Лечебно-диагностический прием врача кардиолога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5843386" y="553531"/>
            <a:ext cx="877186" cy="864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589096" y="1555972"/>
            <a:ext cx="744141" cy="792907"/>
          </a:xfrm>
          <a:prstGeom prst="rightArrow">
            <a:avLst>
              <a:gd name="adj1" fmla="val 49611"/>
              <a:gd name="adj2" fmla="val 40981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 – 14 дней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501008"/>
            <a:ext cx="8799615" cy="4081099"/>
          </a:xfrm>
          <a:prstGeom prst="rect">
            <a:avLst/>
          </a:prstGeom>
          <a:noFill/>
        </p:spPr>
        <p:txBody>
          <a:bodyPr wrap="square" lIns="0" tIns="0" rIns="0" bIns="144000" numCol="2" spcCol="360000" rtlCol="0">
            <a:spAutoFit/>
          </a:bodyPr>
          <a:lstStyle/>
          <a:p>
            <a:pPr marL="342900" lvl="0" indent="-342900" fontAlgn="base">
              <a:spcBef>
                <a:spcPct val="0"/>
              </a:spcBef>
            </a:pPr>
            <a:r>
              <a:rPr lang="ru-RU" sz="1000" dirty="0" smtClean="0">
                <a:latin typeface="Times New Roman" pitchFamily="18" charset="0"/>
                <a:cs typeface="Arial" pitchFamily="34" charset="0"/>
              </a:rPr>
              <a:t>                  </a:t>
            </a:r>
          </a:p>
          <a:p>
            <a:pPr marL="342900" lvl="0" indent="-342900" fontAlgn="base">
              <a:spcBef>
                <a:spcPct val="0"/>
              </a:spcBef>
            </a:pPr>
            <a:r>
              <a:rPr lang="ru-RU" sz="1000" dirty="0" smtClean="0">
                <a:latin typeface="Times New Roman" pitchFamily="18" charset="0"/>
                <a:cs typeface="Arial" pitchFamily="34" charset="0"/>
              </a:rPr>
              <a:t>1.  </a:t>
            </a: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Запись к кардиологу только через прием фельдшера, участкого терапевта через МИС</a:t>
            </a:r>
          </a:p>
          <a:p>
            <a:pPr marL="914400" lvl="0" indent="-914400" fontAlgn="base">
              <a:spcBef>
                <a:spcPct val="0"/>
              </a:spcBef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Открытие доврачебного кабинета: осмотр, измерение АД, ЧСС, сатурацию, ЭКГ. Выдать рекомендации. В случаи необходимость записать на прием к кардиологу по показаниям</a:t>
            </a:r>
          </a:p>
          <a:p>
            <a:pPr marL="914400" indent="-914400" fontAlgn="base">
              <a:spcBef>
                <a:spcPct val="0"/>
              </a:spcBef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Обучение терапевтов соблюдать КР, стандарты лечения ГБ, ИБС (при сохранении злокачественного течения АГ, нарастание ФК стенокардии направить через запись в МИС к кардиологу</a:t>
            </a:r>
          </a:p>
          <a:p>
            <a:pPr marL="914400" indent="-914400" fontAlgn="base">
              <a:spcBef>
                <a:spcPct val="0"/>
              </a:spcBef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Разработать маршрутный лист для пациентов с БСК состоящих на Д учете по месяцам. Направлять пациентов согласно графику  </a:t>
            </a:r>
          </a:p>
          <a:p>
            <a:pPr marL="914400" indent="-914400" fontAlgn="base">
              <a:spcBef>
                <a:spcPct val="0"/>
              </a:spcBef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Выписывают справку  о допуске к операции терапевты, если это пациент не высокого риска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Выписка рецептов по ОНЛС, ССЗ  у фельдшера, терапевта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Спрашивать цель визита к кардиологу</a:t>
            </a: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Обзвон регистраторов, </a:t>
            </a:r>
            <a:r>
              <a:rPr lang="ru-RU" sz="900" dirty="0" err="1" smtClean="0">
                <a:latin typeface="Times New Roman" pitchFamily="18" charset="0"/>
                <a:cs typeface="Arial" pitchFamily="34" charset="0"/>
              </a:rPr>
              <a:t>Са</a:t>
            </a:r>
            <a:r>
              <a:rPr lang="en-US" sz="900" dirty="0" smtClean="0">
                <a:latin typeface="Times New Roman" pitchFamily="18" charset="0"/>
                <a:cs typeface="Arial" pitchFamily="34" charset="0"/>
              </a:rPr>
              <a:t>II</a:t>
            </a: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 центром мед сестрой пациентов накануне приема  к кардиологу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Увеличить квоты на исследования до 10 в неделю на ХМ ЭКГ, СМАД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endParaRPr lang="ru-RU" sz="900" dirty="0" smtClean="0">
              <a:latin typeface="Times New Roman" pitchFamily="18" charset="0"/>
              <a:cs typeface="Arial" pitchFamily="34" charset="0"/>
            </a:endParaRP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endParaRPr lang="ru-RU" sz="900" dirty="0" smtClean="0">
              <a:latin typeface="Times New Roman" pitchFamily="18" charset="0"/>
              <a:cs typeface="Arial" pitchFamily="34" charset="0"/>
            </a:endParaRP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endParaRPr lang="ru-RU" sz="900" dirty="0" smtClean="0">
              <a:latin typeface="Times New Roman" pitchFamily="18" charset="0"/>
              <a:cs typeface="Arial" pitchFamily="34" charset="0"/>
            </a:endParaRP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Межучережденческий договор по УЗД 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Обучение врача ЛПУ на УЗД.</a:t>
            </a: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Перераспределение нагрузки врача ОФД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Договоры со специалистами других ЛПУ</a:t>
            </a: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Организационные мероприятия между главным врачом  ЦРБ и зам по АПО РКБ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Организация выезда специалистов из РКБ</a:t>
            </a: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Внедрение нагрузочных проб в ЛПУ (ВЭМ, тредмил)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Закуп дополнительных аппаратов ХМ ЭКГ, СМАД</a:t>
            </a:r>
          </a:p>
          <a:p>
            <a:pPr marL="91440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Разрешить самим кардиологам ЛПУ решать вопрос о РЧА через комиссию ВК ЛПУ</a:t>
            </a:r>
          </a:p>
          <a:p>
            <a:pPr marL="914400" lvl="0" indent="-914400" fontAlgn="base">
              <a:spcBef>
                <a:spcPct val="0"/>
              </a:spcBef>
              <a:spcAft>
                <a:spcPts val="1000"/>
              </a:spcAft>
              <a:buFontTx/>
              <a:buAutoNum type="arabicPeriod" startAt="2"/>
            </a:pPr>
            <a:r>
              <a:rPr lang="ru-RU" sz="900" dirty="0" smtClean="0">
                <a:latin typeface="Times New Roman" pitchFamily="18" charset="0"/>
                <a:cs typeface="Arial" pitchFamily="34" charset="0"/>
              </a:rPr>
              <a:t>Открыть дополнительные места в эндоскопическом кабинете для пациентов идущих на ВМП по ССХ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0E7EC7-79AA-488D-AF4F-7681D27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8D8535-483D-4AB6-BCD8-807B3B49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Стандартная операционная процедура: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Действия при отборе пациентов на коронарографию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Стандартная операционная процедура: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Порядок диспансерного наблюдения пациентов после острых  сердечно-сосудистых событий (ИМ, экстренной коронарной реваскуляризации), пациентов после плановой реваскуляризации и РЧА в ГБУЗ «Мухоршибирская ЦРБ»</a:t>
            </a:r>
          </a:p>
          <a:p>
            <a:pPr marL="0" indent="0">
              <a:buFont typeface="Wingdings" pitchFamily="2" charset="2"/>
              <a:buChar char="§"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724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Desktop\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632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Реализация задач проекта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16200000">
            <a:off x="-1656692" y="3681028"/>
            <a:ext cx="5256584" cy="7200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Отбор пациентов на коронарографию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475656" y="1484784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75656" y="2204864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75656" y="2852936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75656" y="3573016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75656" y="4293096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1412776"/>
            <a:ext cx="532859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 диспансерную группу пациентов с ИБС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2132856"/>
            <a:ext cx="532859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Отбираем  15 - 20% пациентов с ИБС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780928"/>
            <a:ext cx="532859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пациенты, кто перенес инфаркт миокарда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808" y="3501008"/>
            <a:ext cx="5328592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ЭКГ, ЭХОКГ выявлены рубцовые изменения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3808" y="4221088"/>
            <a:ext cx="5328592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Ранее перенесенная коронарная реваскуляризация, более 2 - лет: ЧКВ, АКШ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475656" y="5085184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3808" y="5013176"/>
            <a:ext cx="5328592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Нарастание стенокардии напряжения до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ФК (участились приступы ангинозных болей)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475656" y="5949280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3808" y="5877272"/>
            <a:ext cx="5328592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толерантности к физической нагрузки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Desktop\На работе 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5352596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кардиологического кабинета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4293096"/>
            <a:ext cx="2520280" cy="21602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осмотрено с ноября 2019г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5174 чел.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203848" y="3717032"/>
            <a:ext cx="2952328" cy="29523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102 выезда во ВА, ФАП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4293096"/>
            <a:ext cx="2664296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Осмотрено 1532 человека на выездах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user\Pictures\Desktop\Брендирование автотранспор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34208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Desktop\angi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07904" cy="2471936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00643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но 1 6"/>
          <p:cNvSpPr/>
          <p:nvPr/>
        </p:nvSpPr>
        <p:spPr>
          <a:xfrm>
            <a:off x="323528" y="2780928"/>
            <a:ext cx="4104456" cy="3456384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604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Коронарог-рафий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499992" y="3140968"/>
            <a:ext cx="4104456" cy="3384376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93305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81% от состоящих на Д учете по ИБС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 rot="16200000">
            <a:off x="-2556792" y="2996952"/>
            <a:ext cx="6408712" cy="1008112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Высокотехнологичная медицинская  помощь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259632" y="908720"/>
            <a:ext cx="1008112" cy="79208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ЧКВ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259632" y="5733256"/>
            <a:ext cx="1008112" cy="79208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ВМП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259632" y="3212976"/>
            <a:ext cx="1008112" cy="79208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РЧА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59632" y="4437112"/>
            <a:ext cx="1008112" cy="79208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259632" y="2060848"/>
            <a:ext cx="1008112" cy="79208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699792" y="764704"/>
            <a:ext cx="1512168" cy="93610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134 чел</a:t>
            </a:r>
            <a:endParaRPr lang="ru-RU" sz="2000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699792" y="1988840"/>
            <a:ext cx="1512168" cy="93610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16 чел </a:t>
            </a:r>
            <a:endParaRPr lang="ru-RU" sz="2000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699792" y="3140968"/>
            <a:ext cx="1512168" cy="93610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25 чел </a:t>
            </a:r>
            <a:endParaRPr lang="ru-RU" sz="2000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699792" y="4365104"/>
            <a:ext cx="1512168" cy="93610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11 чел </a:t>
            </a:r>
            <a:endParaRPr lang="ru-RU" sz="2000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627784" y="5429264"/>
            <a:ext cx="2376264" cy="135732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ИКД – 3 чел</a:t>
            </a:r>
          </a:p>
          <a:p>
            <a:pPr algn="ctr"/>
            <a:r>
              <a:rPr lang="ru-RU" sz="2000" dirty="0" smtClean="0"/>
              <a:t>Пластика клапанов  - 5 чел </a:t>
            </a:r>
            <a:endParaRPr lang="ru-RU" sz="2000" dirty="0"/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143504" y="214290"/>
            <a:ext cx="3563888" cy="614366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ВМП по БСК увеличились на 40%, по сравнению с 2019г 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7F832-57CD-4E69-B0BD-D1B5183E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1912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45E394B-2F60-4A41-9B9C-E6C8816CB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2304930"/>
              </p:ext>
            </p:extLst>
          </p:nvPr>
        </p:nvGraphicFramePr>
        <p:xfrm>
          <a:off x="567008" y="1285289"/>
          <a:ext cx="7886698" cy="531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2">
                  <a:extLst>
                    <a:ext uri="{9D8B030D-6E8A-4147-A177-3AD203B41FA5}">
                      <a16:colId xmlns:a16="http://schemas.microsoft.com/office/drawing/2014/main" xmlns="" val="2092222917"/>
                    </a:ext>
                  </a:extLst>
                </a:gridCol>
                <a:gridCol w="2199736">
                  <a:extLst>
                    <a:ext uri="{9D8B030D-6E8A-4147-A177-3AD203B41FA5}">
                      <a16:colId xmlns:a16="http://schemas.microsoft.com/office/drawing/2014/main" xmlns="" val="4031569567"/>
                    </a:ext>
                  </a:extLst>
                </a:gridCol>
                <a:gridCol w="1772729">
                  <a:extLst>
                    <a:ext uri="{9D8B030D-6E8A-4147-A177-3AD203B41FA5}">
                      <a16:colId xmlns:a16="http://schemas.microsoft.com/office/drawing/2014/main" xmlns="" val="2451226972"/>
                    </a:ext>
                  </a:extLst>
                </a:gridCol>
                <a:gridCol w="1799681">
                  <a:extLst>
                    <a:ext uri="{9D8B030D-6E8A-4147-A177-3AD203B41FA5}">
                      <a16:colId xmlns:a16="http://schemas.microsoft.com/office/drawing/2014/main" xmlns="" val="2301233370"/>
                    </a:ext>
                  </a:extLst>
                </a:gridCol>
              </a:tblGrid>
              <a:tr h="5997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Улучшаемый показатель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Целевое значение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56011342"/>
                  </a:ext>
                </a:extLst>
              </a:tr>
              <a:tr h="137085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ожидания планового приема кардиолога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дней со дня обращения пациента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рабочих дней со дня обращения пациента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рабочих дней со дня обращения пациента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782451142"/>
                  </a:ext>
                </a:extLst>
              </a:tr>
              <a:tr h="11138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Сроки проведения обследований на ВМП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– 4 мес со дня назначения исследований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рабочих дней со дня назначения исследований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 мин день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224 мах день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77975075"/>
                  </a:ext>
                </a:extLst>
              </a:tr>
              <a:tr h="137085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диспансерным наблюдением пациентов с БСК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39,4%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26307026"/>
                  </a:ext>
                </a:extLst>
              </a:tr>
              <a:tr h="85678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Смертность от БСК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780,9 на 100 тыс нас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483,3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100 тыс нас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39763354"/>
                  </a:ext>
                </a:extLst>
              </a:tr>
            </a:tbl>
          </a:graphicData>
        </a:graphic>
      </p:graphicFrame>
      <p:pic>
        <p:nvPicPr>
          <p:cNvPr id="5" name="Picture 1" descr="C:\Users\user\Pictures\Desktop\muhor_0x150_b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152128" cy="1152128"/>
          </a:xfrm>
          <a:prstGeom prst="rect">
            <a:avLst/>
          </a:prstGeom>
          <a:noFill/>
        </p:spPr>
      </p:pic>
      <p:pic>
        <p:nvPicPr>
          <p:cNvPr id="6" name="Picture 2" descr="C:\Users\user\Pictures\Desktop\137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4664"/>
            <a:ext cx="725778" cy="721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24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352928" cy="864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user\Pictures\Desktop\muhor_0x150_b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1152128" cy="1152128"/>
          </a:xfrm>
          <a:prstGeom prst="rect">
            <a:avLst/>
          </a:prstGeom>
          <a:noFill/>
        </p:spPr>
      </p:pic>
      <p:pic>
        <p:nvPicPr>
          <p:cNvPr id="5" name="Picture 2" descr="C:\Users\user\Pictures\Desktop\137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725778" cy="721023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79512" y="1268760"/>
            <a:ext cx="2880320" cy="24459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Улучшилась шаговая доступность для населения Мухоршибирского района  по профилю кардиология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68144" y="1268760"/>
            <a:ext cx="3024336" cy="25922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ОКС с тенденцией к снижению на - 62% в сравнении с 2019г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43808" y="3645024"/>
            <a:ext cx="3384376" cy="25922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Удовлетворенность населения  ВМП увеличилась на 40%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352928" cy="864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user\Pictures\Desktop\muhor_0x150_b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1152128" cy="1152128"/>
          </a:xfrm>
          <a:prstGeom prst="rect">
            <a:avLst/>
          </a:prstGeom>
          <a:noFill/>
        </p:spPr>
      </p:pic>
      <p:pic>
        <p:nvPicPr>
          <p:cNvPr id="5" name="Picture 2" descr="C:\Users\user\Pictures\Desktop\137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725778" cy="721023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23528" y="1340768"/>
            <a:ext cx="2592288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 от ОНМК с тенденцией к уменьшению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43% (53,2 на 100 т.н.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28184" y="3933056"/>
            <a:ext cx="2592288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Больничная летальность от инфаркта миокарда за 5 лет допущена в 3х случаях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83768" y="2420888"/>
            <a:ext cx="4104456" cy="28083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 от Болезни системы кровообращения, всего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уменьшилась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38% (483,3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100т.н)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user\Pictures\Desktop\%D0%AF %D0%BD%D0%B0 %D1%80%D0%B0%D0%B1%D0%BE%D1%82%D0%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user\Pictures\Desktop\%D0%AF %D0%BD%D0%B0 %D1%80%D0%B0%D0%B1%D0%BE%D1%82%D0%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501317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Оленников Дмитрий Георгиевич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кардиолог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6064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Кардиологическая служба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Мухоршибирского района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Манжигеева Норжима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Геннадьевна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r="45614" b="5776"/>
          <a:stretch>
            <a:fillRect/>
          </a:stretch>
        </p:blipFill>
        <p:spPr bwMode="auto">
          <a:xfrm>
            <a:off x="251520" y="1772816"/>
            <a:ext cx="2232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 descr="C:\Users\user\Pictures\Desktop\muhor_0x150_b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428572" cy="1428572"/>
          </a:xfrm>
          <a:prstGeom prst="rect">
            <a:avLst/>
          </a:prstGeom>
          <a:noFill/>
        </p:spPr>
      </p:pic>
      <p:pic>
        <p:nvPicPr>
          <p:cNvPr id="27650" name="Picture 2" descr="C:\Users\user\Pictures\Desktop\137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351033" cy="1342183"/>
          </a:xfrm>
          <a:prstGeom prst="rect">
            <a:avLst/>
          </a:prstGeom>
          <a:noFill/>
        </p:spPr>
      </p:pic>
      <p:pic>
        <p:nvPicPr>
          <p:cNvPr id="27651" name="Picture 3" descr="C:\Users\user\Pictures\Desktop\эмблема карди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636912"/>
            <a:ext cx="1008112" cy="918102"/>
          </a:xfrm>
          <a:prstGeom prst="rect">
            <a:avLst/>
          </a:prstGeom>
          <a:noFill/>
        </p:spPr>
      </p:pic>
      <p:pic>
        <p:nvPicPr>
          <p:cNvPr id="12" name="Picture 3" descr="C:\Users\user\Pictures\Desktop\эмблема карди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08920"/>
            <a:ext cx="1008112" cy="9181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50851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Тонких Анна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Михайловна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5357"/>
          <a:stretch>
            <a:fillRect/>
          </a:stretch>
        </p:blipFill>
        <p:spPr bwMode="auto">
          <a:xfrm>
            <a:off x="6804248" y="1772816"/>
            <a:ext cx="21237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 l="5607" t="2273" r="10287"/>
          <a:stretch>
            <a:fillRect/>
          </a:stretch>
        </p:blipFill>
        <p:spPr bwMode="auto">
          <a:xfrm>
            <a:off x="3563888" y="1556792"/>
            <a:ext cx="21602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Desktop\РС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024336" cy="2016224"/>
          </a:xfrm>
          <a:prstGeom prst="rect">
            <a:avLst/>
          </a:prstGeom>
          <a:noFill/>
        </p:spPr>
      </p:pic>
      <p:pic>
        <p:nvPicPr>
          <p:cNvPr id="1027" name="Picture 3" descr="C:\Users\user\Pictures\Desktop\doni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2232248" cy="2304256"/>
          </a:xfrm>
          <a:prstGeom prst="rect">
            <a:avLst/>
          </a:prstGeom>
          <a:noFill/>
        </p:spPr>
      </p:pic>
      <p:pic>
        <p:nvPicPr>
          <p:cNvPr id="1028" name="Picture 4" descr="C:\Users\user\Pictures\Desktop\ОНМ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844824"/>
            <a:ext cx="1440160" cy="2376263"/>
          </a:xfrm>
          <a:prstGeom prst="rect">
            <a:avLst/>
          </a:prstGeom>
          <a:noFill/>
        </p:spPr>
      </p:pic>
      <p:pic>
        <p:nvPicPr>
          <p:cNvPr id="1029" name="Picture 5" descr="C:\Users\user\Pictures\Desktop\RKHMD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08920"/>
            <a:ext cx="3406590" cy="223224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404664"/>
            <a:ext cx="8352928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Cardio                            Team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user\Pictures\Desktop\кардио ти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0"/>
            <a:ext cx="1512168" cy="17728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73325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Донирова Оюна Сергеевна Заведующая неотложной кардиологии РКБ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2930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 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неврологическим отделением №2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Цынгеева Инна Борисовна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0131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РХМДиЛ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Desktop\bakuleva-4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70810" cy="2376264"/>
          </a:xfrm>
          <a:prstGeom prst="rect">
            <a:avLst/>
          </a:prstGeom>
          <a:noFill/>
        </p:spPr>
      </p:pic>
      <p:pic>
        <p:nvPicPr>
          <p:cNvPr id="2051" name="Picture 3" descr="C:\Users\user\Pictures\Desktop\Мешал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611638" cy="2232248"/>
          </a:xfrm>
          <a:prstGeom prst="rect">
            <a:avLst/>
          </a:prstGeom>
          <a:noFill/>
        </p:spPr>
      </p:pic>
      <p:pic>
        <p:nvPicPr>
          <p:cNvPr id="2052" name="Picture 4" descr="C:\Users\user\Pictures\Desktop\ТОм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4248472" cy="2232248"/>
          </a:xfrm>
          <a:prstGeom prst="rect">
            <a:avLst/>
          </a:prstGeom>
          <a:noFill/>
        </p:spPr>
      </p:pic>
      <p:pic>
        <p:nvPicPr>
          <p:cNvPr id="2054" name="Picture 6" descr="C:\Users\user\Pictures\Desktop\красноярс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1"/>
            <a:ext cx="3672408" cy="230425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88640"/>
            <a:ext cx="8352928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Cardio                            Team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Users\user\Pictures\Desktop\кардио ти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0"/>
            <a:ext cx="1512168" cy="10527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32129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ФГБУ Нмиц Ссх им. А. Н. Бакулева Минздрава России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38132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ТОМСКИЙ НИМЦ НИИ КАРДИОЛОГИИ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2849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НМИЦ им. Е. Н. Мешалкина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62116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ФГБУ Федеральный центр сердечно-сосудистой хирургии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Desktop\ЦР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843808" y="188640"/>
            <a:ext cx="3960440" cy="1872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4176464" cy="244827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Шаговая доступность для населения Мухоршибирского района в специализированной первичной медико – санитарной помощи по профилю «Кардиология»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3573016"/>
            <a:ext cx="3024336" cy="259228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Снижение смертности населения Мухоршибирского района от БСК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«Борьба с ССЗ»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1988840"/>
            <a:ext cx="3456384" cy="15841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 проекта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300192" y="263691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1584176" cy="40324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Выездная работа кардиологи ческой службы во ВА, ФАП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195736" y="256490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1571612"/>
            <a:ext cx="2000264" cy="42336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Охват диспансерным наблюдением  не менее 70% пациентов, состоящих на диспансерном учете по БСК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35730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149080"/>
            <a:ext cx="4248472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Отбор пациентов на высокотехнологичную медицинскую помощь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Pictures\Desktop\герб Мух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152128" cy="1224135"/>
          </a:xfrm>
          <a:prstGeom prst="rect">
            <a:avLst/>
          </a:prstGeom>
          <a:noFill/>
        </p:spPr>
      </p:pic>
      <p:pic>
        <p:nvPicPr>
          <p:cNvPr id="15" name="Picture 1" descr="C:\Users\user\Pictures\Desktop\герб Мух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152128" cy="122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548680"/>
            <a:ext cx="7488832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анализ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1340768"/>
            <a:ext cx="7704856" cy="936104"/>
            <a:chOff x="683568" y="1988840"/>
            <a:chExt cx="7704856" cy="936104"/>
          </a:xfrm>
        </p:grpSpPr>
        <p:sp>
          <p:nvSpPr>
            <p:cNvPr id="3" name="Овал 2"/>
            <p:cNvSpPr/>
            <p:nvPr/>
          </p:nvSpPr>
          <p:spPr>
            <a:xfrm>
              <a:off x="683568" y="1988840"/>
              <a:ext cx="1152128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771800" y="1988840"/>
              <a:ext cx="1152128" cy="93610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076056" y="1988840"/>
              <a:ext cx="1152128" cy="93610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7236296" y="1988840"/>
              <a:ext cx="1152128" cy="93610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2267744" y="2060848"/>
            <a:ext cx="0" cy="46085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04248" y="1916832"/>
            <a:ext cx="0" cy="46085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99992" y="1988840"/>
            <a:ext cx="0" cy="46085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2420888"/>
            <a:ext cx="1944216" cy="4248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420888"/>
            <a:ext cx="1800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Имеется врач кардиолог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Организована выездная работа врача кардиолога в ФАП и ВА 2 раза в  неделю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Сформирован  диспансерный список  пациентов с ССЗ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Регулярно формируется список на КАГ, не менее 15% от  диспансерных пациентов с ИБС 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2420888"/>
            <a:ext cx="1872208" cy="42484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420888"/>
            <a:ext cx="2016224" cy="42484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92280" y="2420888"/>
            <a:ext cx="1944216" cy="42484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483768" y="2420888"/>
            <a:ext cx="16561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 организован прием к кардиологу 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 организована плановая  диспансерная работа с пациентами на участках 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Длительный лист ожидания  на ЭХОКГ, ХМ ЭКГ, ФГДС перед ВМП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Длительное ожидание консультации врача аритмолога для решения вопроса о РЧА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Низкая заинтересованность пациентов в диспансерном  наблюдении 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Низкий комплайнс пациентов к лечению </a:t>
            </a:r>
          </a:p>
          <a:p>
            <a:pPr marL="342900" indent="-342900"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4" y="2492896"/>
            <a:ext cx="1944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смертности от БСК 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удовлетворенности пациентов в ВМП 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Шаговая доступность пациентов в специализированной первичной медико – санитарной помощи по профилю «Кардиология»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2492896"/>
            <a:ext cx="1944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желание пациента диспансерному наблюдению по БСК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Отказ пациента от ВМП 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Несоблюдение пациентом рекомендованного лечения ССЗ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Кадровый дефицит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Профессиональное выгорание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ПРОЕКТА И СРОКИ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проекта 18.11.2019г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паспорта проекта: 18.11.2019г по 18.12.2019г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текущей ситуации 18.12.2019г по 18.01.2020г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Поиск и выявление проблем: 18.01.2020г по 18.03.2020г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Разработка целевой карты процесса: 18.03.2020 г по 18.04.2020г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Контроль эффективности проекта - ежемесячно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Закрытие проекта 18.04.2020 г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последующим использовать цикл Деминга (PDCA)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2241</Words>
  <Application>Microsoft Office PowerPoint</Application>
  <PresentationFormat>Экран (4:3)</PresentationFormat>
  <Paragraphs>367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       Проект «Борьба с ССЗ» </vt:lpstr>
      <vt:lpstr>Слайд 8</vt:lpstr>
      <vt:lpstr>ЭТАПЫ ПРОЕКТА И СРОКИ:  </vt:lpstr>
      <vt:lpstr>Слайд 10</vt:lpstr>
      <vt:lpstr>Слайд 11</vt:lpstr>
      <vt:lpstr>Проблемы и решения</vt:lpstr>
      <vt:lpstr>Проблемы и решения</vt:lpstr>
      <vt:lpstr>Проблемы и решения</vt:lpstr>
      <vt:lpstr>Коренные причины проблем и решения</vt:lpstr>
      <vt:lpstr>Коренные причины проблем и решения</vt:lpstr>
      <vt:lpstr>Коренные причины проблем и решения</vt:lpstr>
      <vt:lpstr>Слайд 18</vt:lpstr>
      <vt:lpstr>Разработанные стандарты</vt:lpstr>
      <vt:lpstr>Слайд 20</vt:lpstr>
      <vt:lpstr>Слайд 21</vt:lpstr>
      <vt:lpstr>Слайд 22</vt:lpstr>
      <vt:lpstr>Слайд 23</vt:lpstr>
      <vt:lpstr>Результаты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2023-12-06T12:21:32Z</dcterms:created>
  <dcterms:modified xsi:type="dcterms:W3CDTF">2024-01-26T12:26:25Z</dcterms:modified>
</cp:coreProperties>
</file>