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78" r:id="rId1"/>
  </p:sldMasterIdLst>
  <p:notesMasterIdLst>
    <p:notesMasterId r:id="rId15"/>
  </p:notesMasterIdLst>
  <p:sldIdLst>
    <p:sldId id="342" r:id="rId2"/>
    <p:sldId id="442" r:id="rId3"/>
    <p:sldId id="456" r:id="rId4"/>
    <p:sldId id="443" r:id="rId5"/>
    <p:sldId id="445" r:id="rId6"/>
    <p:sldId id="450" r:id="rId7"/>
    <p:sldId id="448" r:id="rId8"/>
    <p:sldId id="453" r:id="rId9"/>
    <p:sldId id="458" r:id="rId10"/>
    <p:sldId id="439" r:id="rId11"/>
    <p:sldId id="459" r:id="rId12"/>
    <p:sldId id="457" r:id="rId13"/>
    <p:sldId id="38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Ксения" initials="К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1F00"/>
    <a:srgbClr val="FF0000"/>
    <a:srgbClr val="CCFFFF"/>
    <a:srgbClr val="09FF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68" autoAdjust="0"/>
    <p:restoredTop sz="94674" autoAdjust="0"/>
  </p:normalViewPr>
  <p:slideViewPr>
    <p:cSldViewPr>
      <p:cViewPr varScale="1">
        <p:scale>
          <a:sx n="81" d="100"/>
          <a:sy n="81" d="100"/>
        </p:scale>
        <p:origin x="91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F26EF-B784-4B4B-BBCA-E9098A918853}" type="datetimeFigureOut">
              <a:rPr lang="ru-RU" smtClean="0"/>
              <a:t>29.11.2023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3DD44-97A8-4F15-BAC6-DDE3F79C89FA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1" name="Номер слайда 3"/>
          <p:cNvSpPr txBox="1">
            <a:spLocks noGrp="1"/>
          </p:cNvSpPr>
          <p:nvPr/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5E22B3DA-0898-4D42-A25D-5801B21F09E8}" type="slidenum">
              <a:rPr lang="ru-RU" altLang="ru-RU" sz="1200">
                <a:solidFill>
                  <a:srgbClr val="000000"/>
                </a:solidFill>
              </a:rPr>
              <a:t>1</a:t>
            </a:fld>
            <a:endParaRPr lang="ru-RU" altLang="ru-RU" sz="12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7C21-B708-4D74-B091-7FD4F2F82C4C}" type="datetimeFigureOut">
              <a:rPr lang="ru-RU" smtClean="0"/>
              <a:t>29.11.2023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09530F7-97BD-49E6-A253-ECCCA6E556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0335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7C21-B708-4D74-B091-7FD4F2F82C4C}" type="datetimeFigureOut">
              <a:rPr lang="ru-RU" smtClean="0"/>
              <a:t>29.11.2023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09530F7-97BD-49E6-A253-ECCCA6E556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5447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7C21-B708-4D74-B091-7FD4F2F82C4C}" type="datetimeFigureOut">
              <a:rPr lang="ru-RU" smtClean="0"/>
              <a:t>29.11.2023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09530F7-97BD-49E6-A253-ECCCA6E556D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702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7C21-B708-4D74-B091-7FD4F2F82C4C}" type="datetimeFigureOut">
              <a:rPr lang="ru-RU" smtClean="0"/>
              <a:t>29.11.2023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09530F7-97BD-49E6-A253-ECCCA6E556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5055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7C21-B708-4D74-B091-7FD4F2F82C4C}" type="datetimeFigureOut">
              <a:rPr lang="ru-RU" smtClean="0"/>
              <a:t>29.11.2023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09530F7-97BD-49E6-A253-ECCCA6E556D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0982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7C21-B708-4D74-B091-7FD4F2F82C4C}" type="datetimeFigureOut">
              <a:rPr lang="ru-RU" smtClean="0"/>
              <a:t>29.11.2023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09530F7-97BD-49E6-A253-ECCCA6E556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5200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7C21-B708-4D74-B091-7FD4F2F82C4C}" type="datetimeFigureOut">
              <a:rPr lang="ru-RU" smtClean="0"/>
              <a:t>29.11.2023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30F7-97BD-49E6-A253-ECCCA6E556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4547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7C21-B708-4D74-B091-7FD4F2F82C4C}" type="datetimeFigureOut">
              <a:rPr lang="ru-RU" smtClean="0"/>
              <a:t>29.11.2023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30F7-97BD-49E6-A253-ECCCA6E556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3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7C21-B708-4D74-B091-7FD4F2F82C4C}" type="datetimeFigureOut">
              <a:rPr lang="ru-RU" smtClean="0"/>
              <a:t>29.11.2023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30F7-97BD-49E6-A253-ECCCA6E556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5701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7C21-B708-4D74-B091-7FD4F2F82C4C}" type="datetimeFigureOut">
              <a:rPr lang="ru-RU" smtClean="0"/>
              <a:t>29.11.2023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09530F7-97BD-49E6-A253-ECCCA6E556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262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7C21-B708-4D74-B091-7FD4F2F82C4C}" type="datetimeFigureOut">
              <a:rPr lang="ru-RU" smtClean="0"/>
              <a:t>29.11.2023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09530F7-97BD-49E6-A253-ECCCA6E556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8087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7C21-B708-4D74-B091-7FD4F2F82C4C}" type="datetimeFigureOut">
              <a:rPr lang="ru-RU" smtClean="0"/>
              <a:t>29.11.2023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09530F7-97BD-49E6-A253-ECCCA6E556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4023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7C21-B708-4D74-B091-7FD4F2F82C4C}" type="datetimeFigureOut">
              <a:rPr lang="ru-RU" smtClean="0"/>
              <a:t>29.11.2023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30F7-97BD-49E6-A253-ECCCA6E556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499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7C21-B708-4D74-B091-7FD4F2F82C4C}" type="datetimeFigureOut">
              <a:rPr lang="ru-RU" smtClean="0"/>
              <a:t>29.11.2023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30F7-97BD-49E6-A253-ECCCA6E556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6248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7C21-B708-4D74-B091-7FD4F2F82C4C}" type="datetimeFigureOut">
              <a:rPr lang="ru-RU" smtClean="0"/>
              <a:t>29.11.2023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530F7-97BD-49E6-A253-ECCCA6E556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306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47C21-B708-4D74-B091-7FD4F2F82C4C}" type="datetimeFigureOut">
              <a:rPr lang="ru-RU" smtClean="0"/>
              <a:t>29.11.2023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09530F7-97BD-49E6-A253-ECCCA6E556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6199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47C21-B708-4D74-B091-7FD4F2F82C4C}" type="datetimeFigureOut">
              <a:rPr lang="ru-RU" smtClean="0"/>
              <a:t>29.11.2023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09530F7-97BD-49E6-A253-ECCCA6E556D4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6159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7"/>
          <p:cNvSpPr>
            <a:spLocks noChangeArrowheads="1"/>
          </p:cNvSpPr>
          <p:nvPr/>
        </p:nvSpPr>
        <p:spPr bwMode="auto">
          <a:xfrm flipH="1">
            <a:off x="-1" y="2640013"/>
            <a:ext cx="1197867" cy="4217987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330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4330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4330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4330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4330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4330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4330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4330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4330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387" name="Text Box 23"/>
          <p:cNvSpPr txBox="1">
            <a:spLocks noChangeArrowheads="1"/>
          </p:cNvSpPr>
          <p:nvPr/>
        </p:nvSpPr>
        <p:spPr bwMode="auto">
          <a:xfrm>
            <a:off x="1331640" y="1858074"/>
            <a:ext cx="7704856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 «ШКОЛА РЕПРОДУКТИВНОГО ЗДОРОВЬЯ»</a:t>
            </a:r>
            <a:endParaRPr lang="ru-RU" b="1" dirty="0">
              <a:solidFill>
                <a:srgbClr val="A41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2411760" y="4221089"/>
            <a:ext cx="61385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Автор: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Магомедова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Умият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Абдулбасировна</a:t>
            </a:r>
            <a:endParaRPr lang="ru-RU" alt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>
            <a:spLocks noChangeArrowheads="1"/>
          </p:cNvSpPr>
          <p:nvPr/>
        </p:nvSpPr>
        <p:spPr bwMode="auto">
          <a:xfrm flipH="1">
            <a:off x="-18098" y="0"/>
            <a:ext cx="9180195" cy="75565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330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4330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4330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4330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4330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4330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4330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4330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4330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2400"/>
            <a:ext cx="9036685" cy="635635"/>
          </a:xfrm>
        </p:spPr>
        <p:txBody>
          <a:bodyPr anchor="t">
            <a:no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Кадровая структура </a:t>
            </a:r>
            <a: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«ШКОЛЫ РЕПРОДУКТИВНОГО ЗДОРОВЬЯ»</a:t>
            </a:r>
            <a:br>
              <a:rPr lang="ru-RU" sz="1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2952" y="1490904"/>
            <a:ext cx="6153847" cy="43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100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F6D151-F3CD-4D69-9DB0-66B22931E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188640"/>
            <a:ext cx="7778825" cy="1224136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Ключевые компоненты и схема бизнес-проекта «ШКОЛА  РЕПРОДУКТИВНОГО ЗДОРОВЬЯ»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E3796CB-BBDA-469D-9144-6A138D194A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607" y="2014733"/>
            <a:ext cx="6901302" cy="3790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049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327733-94DD-44F2-BC8C-E151E5578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2415" y="836712"/>
            <a:ext cx="6591985" cy="504056"/>
          </a:xfrm>
        </p:spPr>
        <p:txBody>
          <a:bodyPr>
            <a:normAutofit fontScale="90000"/>
          </a:bodyPr>
          <a:lstStyle/>
          <a:p>
            <a:r>
              <a:rPr lang="ru-RU" dirty="0"/>
              <a:t>Риски реализации проекта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B76E84-5C59-469B-962F-99D0007D0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67587" y="2060848"/>
            <a:ext cx="6591985" cy="2880320"/>
          </a:xfrm>
        </p:spPr>
        <p:txBody>
          <a:bodyPr>
            <a:normAutofit/>
          </a:bodyPr>
          <a:lstStyle/>
          <a:p>
            <a:r>
              <a:rPr lang="ru-RU" dirty="0"/>
              <a:t>Наиболее вероятными рисками проекта «Школы репродуктивного здоровья» являются: </a:t>
            </a:r>
          </a:p>
          <a:p>
            <a:r>
              <a:rPr lang="ru-RU" dirty="0"/>
              <a:t>риск </a:t>
            </a:r>
            <a:r>
              <a:rPr lang="ru-RU" dirty="0" err="1"/>
              <a:t>невостребованности</a:t>
            </a:r>
            <a:r>
              <a:rPr lang="ru-RU" dirty="0"/>
              <a:t> данного проект среди населения, риск отсроченной реализации проекта в силу социально-экономических проблем, </a:t>
            </a:r>
          </a:p>
          <a:p>
            <a:r>
              <a:rPr lang="ru-RU" dirty="0"/>
              <a:t>риск форс-мажорных обстоятельств, риск нерентабельности данного проекта.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8461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Прямоугольник 5"/>
          <p:cNvSpPr>
            <a:spLocks noChangeArrowheads="1"/>
          </p:cNvSpPr>
          <p:nvPr/>
        </p:nvSpPr>
        <p:spPr bwMode="auto">
          <a:xfrm>
            <a:off x="4318000" y="27384"/>
            <a:ext cx="4826000" cy="6858000"/>
          </a:xfrm>
          <a:prstGeom prst="rect">
            <a:avLst/>
          </a:prstGeom>
          <a:gradFill rotWithShape="1">
            <a:gsLst>
              <a:gs pos="0">
                <a:srgbClr val="770000"/>
              </a:gs>
              <a:gs pos="50000">
                <a:srgbClr val="AD0000"/>
              </a:gs>
              <a:gs pos="100000">
                <a:srgbClr val="CE0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330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04330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04330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04330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04330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4330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4330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4330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4330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2100">
              <a:latin typeface="Arial" panose="020B0604020202020204" pitchFamily="34" charset="0"/>
            </a:endParaRPr>
          </a:p>
        </p:txBody>
      </p:sp>
      <p:sp>
        <p:nvSpPr>
          <p:cNvPr id="7172" name="Text Box 2052"/>
          <p:cNvSpPr txBox="1">
            <a:spLocks noChangeArrowheads="1"/>
          </p:cNvSpPr>
          <p:nvPr/>
        </p:nvSpPr>
        <p:spPr bwMode="auto">
          <a:xfrm>
            <a:off x="4211960" y="3167062"/>
            <a:ext cx="482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ru-RU" altLang="ru-RU" sz="2800" dirty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1A6235-7599-4459-8B47-7E658EA35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672" y="188640"/>
            <a:ext cx="7128792" cy="932682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Актуальность проекта </a:t>
            </a:r>
            <a:br>
              <a:rPr lang="ru-RU" sz="2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«ШКОЛА РЕПРОДУКТИВНОГО ЗДОРОВЬЯ»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051720" y="1605022"/>
            <a:ext cx="648072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Демография - главный вопрос для страны, вопрос о существовании государства (по крайней мере, в существующих пределах). По мнению экспертов, необходимо сохранить статус-кво, чтобы </a:t>
            </a:r>
            <a:r>
              <a:rPr lang="ru-RU" b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общий коэффициент рождаемости </a:t>
            </a:r>
            <a:r>
              <a:rPr lang="ru-RU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на одну женщину детородного возраста в России составлял </a:t>
            </a:r>
            <a:r>
              <a:rPr lang="ru-RU" b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2,1</a:t>
            </a:r>
            <a:r>
              <a:rPr lang="ru-RU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(сейчас этот коэффициент составляет </a:t>
            </a:r>
            <a:r>
              <a:rPr lang="ru-RU" b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1,44</a:t>
            </a:r>
            <a:r>
              <a:rPr lang="ru-RU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indent="457200" algn="just"/>
            <a:r>
              <a:rPr lang="ru-RU" dirty="0">
                <a:latin typeface="+mj-lt"/>
                <a:cs typeface="Times New Roman" panose="02020603050405020304" pitchFamily="18" charset="0"/>
              </a:rPr>
              <a:t>Современной России нужна государственная национальная стратегия в области демографии, основанная на идеологии ценностей семьи, одной из которых является многодетность. Поэтому сегодня проблемы защиты репродуктивного здоровья становятся особенно актуальными.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328495" y="5228044"/>
            <a:ext cx="36391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1,44     2,1 </a:t>
            </a:r>
          </a:p>
        </p:txBody>
      </p:sp>
      <p:sp>
        <p:nvSpPr>
          <p:cNvPr id="18" name="Стрелка вправо 17"/>
          <p:cNvSpPr/>
          <p:nvPr/>
        </p:nvSpPr>
        <p:spPr>
          <a:xfrm>
            <a:off x="4906888" y="5653704"/>
            <a:ext cx="673224" cy="1515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095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144096D-62E2-4292-A0A5-60650FD0C8CA}"/>
              </a:ext>
            </a:extLst>
          </p:cNvPr>
          <p:cNvSpPr txBox="1"/>
          <p:nvPr/>
        </p:nvSpPr>
        <p:spPr>
          <a:xfrm>
            <a:off x="2286000" y="3251708"/>
            <a:ext cx="457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Ключевые проблемы и </a:t>
            </a:r>
            <a:r>
              <a:rPr lang="ru-RU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статпоказатели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подтверждающие актуальность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23E2A5A-2573-8C9B-7F52-EC712A26F485}"/>
              </a:ext>
            </a:extLst>
          </p:cNvPr>
          <p:cNvPicPr/>
          <p:nvPr/>
        </p:nvPicPr>
        <p:blipFill>
          <a:blip r:embed="rId2" cstate="print"/>
          <a:srcRect l="1852" r="4630" b="3613"/>
          <a:stretch>
            <a:fillRect/>
          </a:stretch>
        </p:blipFill>
        <p:spPr bwMode="auto">
          <a:xfrm>
            <a:off x="1907704" y="980728"/>
            <a:ext cx="6696744" cy="4176464"/>
          </a:xfrm>
          <a:prstGeom prst="rect">
            <a:avLst/>
          </a:prstGeom>
          <a:solidFill>
            <a:srgbClr val="E3EACF">
              <a:lumMod val="90000"/>
            </a:srgb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6537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385E02-7C7B-4459-BE71-4A09A75DBBEF}"/>
              </a:ext>
            </a:extLst>
          </p:cNvPr>
          <p:cNvSpPr txBox="1"/>
          <p:nvPr/>
        </p:nvSpPr>
        <p:spPr>
          <a:xfrm>
            <a:off x="251520" y="260648"/>
            <a:ext cx="871296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450215" algn="ctr"/>
            <a:r>
              <a:rPr lang="ru-RU" sz="2800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ЦЕЛИ </a:t>
            </a:r>
            <a:r>
              <a:rPr lang="ru-RU" sz="2800" b="1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 создания </a:t>
            </a:r>
            <a:r>
              <a:rPr lang="ru-RU" sz="2800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«ШКОЛЫ РЕПРОДУКТИВНОГО ЗДОРОВЬЯ»</a:t>
            </a:r>
            <a:endParaRPr lang="ru-RU" sz="2800" b="1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95736" y="1307402"/>
            <a:ext cx="67236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Научное обоснование и разработка управленческих решений, направленных на создание Школы репродуктивного здоровья</a:t>
            </a:r>
            <a:endParaRPr lang="ru-RU" sz="1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95736" y="2362427"/>
            <a:ext cx="66090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Повышение информированности в сфере охраны репродуктивного здоровья подростков.</a:t>
            </a:r>
            <a:endParaRPr lang="ru-RU" sz="1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43162" y="3417452"/>
            <a:ext cx="65141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Обучение безопасному гендерно-ролевому поведению и указание важности ряда навыков;</a:t>
            </a:r>
            <a:endParaRPr lang="ru-RU" sz="1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64321" y="4462555"/>
            <a:ext cx="65370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ответственного отношения и нравственной оценки своей половой жизни;</a:t>
            </a:r>
            <a:endParaRPr lang="ru-RU" sz="1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67744" y="5438663"/>
            <a:ext cx="65370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Обсуждение ценностей семьи, ответственного подхода при воспитании детей.</a:t>
            </a:r>
            <a:endParaRPr lang="ru-RU" sz="1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43148" y="1214755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349080" y="3320973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3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343148" y="2223927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2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343148" y="5341349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5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343148" y="4324055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884126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29AF92-CE35-4EB0-A329-B74B28CEC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710" y="452718"/>
            <a:ext cx="8479778" cy="888050"/>
          </a:xfrm>
        </p:spPr>
        <p:txBody>
          <a:bodyPr>
            <a:normAutofit fontScale="90000"/>
          </a:bodyPr>
          <a:lstStyle/>
          <a:p>
            <a:pPr marL="457200" indent="450215" algn="ctr"/>
            <a:r>
              <a:rPr lang="ru-RU" sz="3200" b="1" dirty="0">
                <a:solidFill>
                  <a:srgbClr val="FF0000"/>
                </a:solidFill>
                <a:ea typeface="Times New Roman" panose="02020603050405020304" pitchFamily="18" charset="0"/>
              </a:rPr>
              <a:t>З</a:t>
            </a:r>
            <a:r>
              <a:rPr lang="ru-RU" sz="32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адачи </a:t>
            </a:r>
            <a:r>
              <a:rPr lang="ru-RU" sz="3200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«ШКОЛЫ РЕПРОДУКТИВНОГО ЗДОРОВЬЯ»</a:t>
            </a:r>
            <a:endParaRPr lang="ru-RU" sz="3200" b="1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53952" y="1988840"/>
            <a:ext cx="711053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Разработка проекта «Школы репродуктивного здоровья», основанного на использовании передовых информационных технологий.</a:t>
            </a:r>
            <a:endParaRPr lang="ru-RU" sz="1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921541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1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4437112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3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3179415"/>
            <a:ext cx="5677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</a:rPr>
              <a:t>2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853952" y="3167608"/>
            <a:ext cx="67687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Разработка организационной модели «Школы репродуктивного здоровья».</a:t>
            </a:r>
            <a:endParaRPr lang="ru-RU" sz="1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53952" y="4348974"/>
            <a:ext cx="691276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Предложение инструментов внедрения современных информационных и телемедицинских технологий, автоматизации работы.</a:t>
            </a:r>
            <a:endParaRPr lang="ru-RU" sz="1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868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0FE6CF9-120D-4F72-8B55-AF80BBB0FD7B}"/>
              </a:ext>
            </a:extLst>
          </p:cNvPr>
          <p:cNvSpPr/>
          <p:nvPr/>
        </p:nvSpPr>
        <p:spPr>
          <a:xfrm>
            <a:off x="1043608" y="404664"/>
            <a:ext cx="7678208" cy="109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ru-RU" sz="18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ru-RU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ru-RU" sz="18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ru-RU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ru-RU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ru-RU" sz="2000" b="1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ru-RU" sz="2000" b="1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ru-RU" sz="2000" b="1" dirty="0">
                <a:solidFill>
                  <a:schemeClr val="bg1"/>
                </a:solidFill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П</a:t>
            </a:r>
            <a:r>
              <a:rPr lang="ru-RU" sz="2000" b="1" dirty="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риоритетные направления деятельности и ПЕРСПЕКТИВ РАЗВИТИЯ</a:t>
            </a:r>
            <a:r>
              <a:rPr lang="ru-RU" sz="2000" b="1" dirty="0">
                <a:solidFill>
                  <a:srgbClr val="FF0000"/>
                </a:solidFill>
                <a:effectLst/>
                <a:latin typeface="+mj-lt"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bg1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«ШКОЛЫ РЕПРОДУКТИВНОГО ЗДОРОВЬЯ</a:t>
            </a:r>
            <a:r>
              <a:rPr lang="ru-RU" sz="20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)</a:t>
            </a:r>
            <a:endParaRPr lang="ru-RU" sz="2000" b="1" dirty="0">
              <a:solidFill>
                <a:schemeClr val="bg1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ru-RU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ru-RU" sz="18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ru-RU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ru-RU" sz="18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ru-RU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1000"/>
              </a:spcAft>
            </a:pPr>
            <a:r>
              <a:rPr lang="ru-RU" sz="2800" b="1" dirty="0">
                <a:solidFill>
                  <a:schemeClr val="bg2"/>
                </a:solidFill>
                <a:effectLst/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Стратегические приоритетные</a:t>
            </a:r>
            <a:endParaRPr lang="ru-RU" dirty="0">
              <a:latin typeface="+mj-lt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438D987-0822-4D19-9DF8-AAA45F35B6B9}"/>
              </a:ext>
            </a:extLst>
          </p:cNvPr>
          <p:cNvSpPr/>
          <p:nvPr/>
        </p:nvSpPr>
        <p:spPr>
          <a:xfrm>
            <a:off x="834077" y="2103436"/>
            <a:ext cx="7776865" cy="10375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>
                <a:latin typeface="+mj-lt"/>
              </a:rPr>
              <a:t>Формирование ответственного отношения и нравственной оценки своей половой жизни;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63B83E2E-E976-4C27-BCB9-BDFCDDB6A632}"/>
              </a:ext>
            </a:extLst>
          </p:cNvPr>
          <p:cNvSpPr/>
          <p:nvPr/>
        </p:nvSpPr>
        <p:spPr>
          <a:xfrm>
            <a:off x="834077" y="3646814"/>
            <a:ext cx="7776865" cy="1150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>
                <a:latin typeface="+mj-lt"/>
              </a:rPr>
              <a:t>Формирование семейных ценностей и ответственного отношения к воспитанию детей.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70AC3E65-ED1A-45A9-BC7D-03163DE80970}"/>
              </a:ext>
            </a:extLst>
          </p:cNvPr>
          <p:cNvSpPr/>
          <p:nvPr/>
        </p:nvSpPr>
        <p:spPr>
          <a:xfrm>
            <a:off x="800938" y="5301208"/>
            <a:ext cx="7776866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>
                <a:latin typeface="+mj-lt"/>
              </a:rPr>
              <a:t>Расширение знаний населения о зависимости состояния репродуктивного здоровья от сексуального поведения;</a:t>
            </a:r>
          </a:p>
        </p:txBody>
      </p:sp>
    </p:spTree>
    <p:extLst>
      <p:ext uri="{BB962C8B-B14F-4D97-AF65-F5344CB8AC3E}">
        <p14:creationId xmlns:p14="http://schemas.microsoft.com/office/powerpoint/2010/main" val="4217601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4" name="Picture 8" descr="https://www.govoritnotariat.com/upload/iblock/e0c/e0c25c60d1e84e538f8c443bda350d9f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194" y="2547000"/>
            <a:ext cx="648072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540E12-1E8B-4625-A902-45C480F2A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174" y="404664"/>
            <a:ext cx="7202760" cy="6446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Миссия </a:t>
            </a:r>
            <a:r>
              <a:rPr lang="ru-RU" b="1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«ШКОЛЫ РЕПРОДУКТИВНОГО ЗДОРОВЬЯ»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99174" y="1711000"/>
            <a:ext cx="73631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+mj-lt"/>
                <a:ea typeface="Calibri" panose="020F0502020204030204" pitchFamily="34" charset="0"/>
              </a:rPr>
              <a:t>Стабилизация ситуации в связи со снижение рождаемости в Республике Дагестан в целом (без учета многодетных семей), профилактика урологических, гинекологических и инфекционных заболеваний. 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79958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D252CB-C98C-4A05-BDC5-0F009937E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260649"/>
            <a:ext cx="7274768" cy="1095317"/>
          </a:xfrm>
        </p:spPr>
        <p:txBody>
          <a:bodyPr>
            <a:noAutofit/>
          </a:bodyPr>
          <a:lstStyle/>
          <a:p>
            <a:pPr algn="ctr"/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Ожидаемые результаты деятельности </a:t>
            </a:r>
            <a:r>
              <a:rPr lang="ru-RU" sz="2400" b="1" dirty="0">
                <a:solidFill>
                  <a:schemeClr val="tx1"/>
                </a:solidFill>
                <a:ea typeface="Times New Roman" panose="02020603050405020304" pitchFamily="18" charset="0"/>
              </a:rPr>
              <a:t>«ШКОЛЫ РЕПРОДУКТИВНОГО ЗДОРОВЬЯ»</a:t>
            </a:r>
            <a:b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ru-RU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7B3021-3739-42E2-BC5A-B56B9D3F7C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762" y="1823483"/>
            <a:ext cx="1255988" cy="111918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A41F00"/>
                </a:solidFill>
                <a:effectLst/>
                <a:latin typeface="+mj-lt"/>
                <a:ea typeface="Calibri" panose="020F0502020204030204" pitchFamily="34" charset="0"/>
              </a:rPr>
              <a:t>70%</a:t>
            </a:r>
            <a:endParaRPr kumimoji="0" lang="ru-RU" altLang="ru-RU" sz="2400" b="1" i="0" u="none" strike="noStrike" cap="none" normalizeH="0" baseline="0" dirty="0">
              <a:ln>
                <a:noFill/>
              </a:ln>
              <a:solidFill>
                <a:srgbClr val="A41F00"/>
              </a:solidFill>
              <a:effectLst/>
              <a:latin typeface="+mj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6638C2F-34F8-4C4A-A947-35F6E0C9F3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050" y="3677964"/>
            <a:ext cx="1181100" cy="1119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A41F00"/>
                </a:solidFill>
                <a:effectLst/>
                <a:latin typeface="+mj-lt"/>
                <a:ea typeface="Calibri" panose="020F0502020204030204" pitchFamily="34" charset="0"/>
              </a:rPr>
              <a:t>300%</a:t>
            </a:r>
            <a:endParaRPr kumimoji="0" lang="ru-RU" altLang="ru-RU" sz="2400" b="1" i="0" u="none" strike="noStrike" cap="none" normalizeH="0" baseline="0" dirty="0">
              <a:ln>
                <a:noFill/>
              </a:ln>
              <a:solidFill>
                <a:srgbClr val="A41F00"/>
              </a:solidFill>
              <a:effectLst/>
              <a:latin typeface="+mj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097566-55F2-4942-B434-044AC9843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551" y="5478162"/>
            <a:ext cx="1181100" cy="1119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2400" b="1" dirty="0">
                <a:solidFill>
                  <a:srgbClr val="A41F00"/>
                </a:solidFill>
                <a:latin typeface="+mj-lt"/>
                <a:ea typeface="Calibri" panose="020F0502020204030204" pitchFamily="34" charset="0"/>
              </a:rPr>
              <a:t>30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A41F00"/>
                </a:solidFill>
                <a:effectLst/>
                <a:latin typeface="+mj-lt"/>
                <a:ea typeface="Calibri" panose="020F0502020204030204" pitchFamily="34" charset="0"/>
              </a:rPr>
              <a:t>%</a:t>
            </a:r>
            <a:endParaRPr kumimoji="0" lang="ru-RU" altLang="ru-RU" sz="2400" b="1" i="0" u="none" strike="noStrike" cap="none" normalizeH="0" baseline="0" dirty="0">
              <a:ln>
                <a:noFill/>
              </a:ln>
              <a:solidFill>
                <a:srgbClr val="A41F00"/>
              </a:solidFill>
              <a:effectLst/>
              <a:latin typeface="+mj-lt"/>
            </a:endParaRPr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C70B72A4-18B0-4665-B194-D40932B7CA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2750" y="2222027"/>
            <a:ext cx="976630" cy="485775"/>
          </a:xfrm>
          <a:prstGeom prst="rightArrow">
            <a:avLst>
              <a:gd name="adj1" fmla="val 50000"/>
              <a:gd name="adj2" fmla="val 5026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>
              <a:latin typeface="+mj-lt"/>
            </a:endParaRPr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733BC189-1604-4351-BCAD-9D17597E7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7651" y="3994670"/>
            <a:ext cx="1081405" cy="485775"/>
          </a:xfrm>
          <a:prstGeom prst="rightArrow">
            <a:avLst>
              <a:gd name="adj1" fmla="val 50000"/>
              <a:gd name="adj2" fmla="val 55654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>
              <a:latin typeface="+mj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4B0C553-12A4-4D40-9FC0-918138633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800" y="1773032"/>
            <a:ext cx="5889376" cy="121045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Снижение уровня нежелательной беременности, особенно в группе женщин социального риска.</a:t>
            </a:r>
            <a:endParaRPr kumimoji="0" lang="ru-RU" altLang="ru-RU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3904D8D-C83A-4E28-9DB4-9AAF2E865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3557041"/>
            <a:ext cx="5832226" cy="12401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Повышение информированности в области сохранения и укрепления репродуктивного здоровья подростков и взрослых; </a:t>
            </a:r>
            <a:endParaRPr kumimoji="0" lang="ru-RU" altLang="ru-RU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0" name="AutoShape 9">
            <a:extLst>
              <a:ext uri="{FF2B5EF4-FFF2-40B4-BE49-F238E27FC236}">
                <a16:creationId xmlns:a16="http://schemas.microsoft.com/office/drawing/2014/main" id="{95D49B5C-7F25-4EDE-873B-C308FFF50A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6864" y="5805264"/>
            <a:ext cx="1081405" cy="419100"/>
          </a:xfrm>
          <a:prstGeom prst="rightArrow">
            <a:avLst>
              <a:gd name="adj1" fmla="val 50000"/>
              <a:gd name="adj2" fmla="val 64508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95CA5E-5F3F-4174-8068-BC1B04942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9" y="5478163"/>
            <a:ext cx="5832226" cy="1119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Улучшение демографических показателей в РФ: повышение рождаемости и снижение смертности</a:t>
            </a:r>
            <a:endParaRPr kumimoji="0" lang="ru-RU" altLang="ru-RU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743B5C23-E09C-434B-A1FE-ED5B65358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+mj-lt"/>
            </a:endParaRPr>
          </a:p>
        </p:txBody>
      </p:sp>
      <p:sp>
        <p:nvSpPr>
          <p:cNvPr id="13" name="Rectangle 16">
            <a:extLst>
              <a:ext uri="{FF2B5EF4-FFF2-40B4-BE49-F238E27FC236}">
                <a16:creationId xmlns:a16="http://schemas.microsoft.com/office/drawing/2014/main" id="{52F2EA3B-3A9C-4C83-A0AB-CD770CA7D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6020"/>
            <a:ext cx="184731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</a:b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65603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59C23C-EEDD-4E70-B7BC-3CAF98296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5" y="620688"/>
            <a:ext cx="7706816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Функциональная структура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«ШКОЛЫ РЕПРОДУКТИВНОГО ЗДОРОВЬЯ»</a:t>
            </a:r>
            <a:br>
              <a:rPr lang="ru-RU" alt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31D8EB5-8C02-40CD-8759-FC8EF5A737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l="32903" t="23929" r="20364" b="17143"/>
          <a:stretch>
            <a:fillRect/>
          </a:stretch>
        </p:blipFill>
        <p:spPr bwMode="auto">
          <a:xfrm>
            <a:off x="1835696" y="1412776"/>
            <a:ext cx="6840760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8278889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457</TotalTime>
  <Words>414</Words>
  <Application>Microsoft Office PowerPoint</Application>
  <PresentationFormat>Экран (4:3)</PresentationFormat>
  <Paragraphs>62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Tahoma</vt:lpstr>
      <vt:lpstr>Times New Roman</vt:lpstr>
      <vt:lpstr>Wingdings 3</vt:lpstr>
      <vt:lpstr>Легкий дым</vt:lpstr>
      <vt:lpstr>Презентация PowerPoint</vt:lpstr>
      <vt:lpstr>Актуальность проекта  «ШКОЛА РЕПРОДУКТИВНОГО ЗДОРОВЬЯ»</vt:lpstr>
      <vt:lpstr>Презентация PowerPoint</vt:lpstr>
      <vt:lpstr>Презентация PowerPoint</vt:lpstr>
      <vt:lpstr>Задачи «ШКОЛЫ РЕПРОДУКТИВНОГО ЗДОРОВЬЯ»</vt:lpstr>
      <vt:lpstr>Презентация PowerPoint</vt:lpstr>
      <vt:lpstr>Миссия «ШКОЛЫ РЕПРОДУКТИВНОГО ЗДОРОВЬЯ»</vt:lpstr>
      <vt:lpstr>Ожидаемые результаты деятельности «ШКОЛЫ РЕПРОДУКТИВНОГО ЗДОРОВЬЯ» </vt:lpstr>
      <vt:lpstr>Функциональная структура «ШКОЛЫ РЕПРОДУКТИВНОГО ЗДОРОВЬЯ» </vt:lpstr>
      <vt:lpstr>Кадровая структура «ШКОЛЫ РЕПРОДУКТИВНОГО ЗДОРОВЬЯ» </vt:lpstr>
      <vt:lpstr>Ключевые компоненты и схема бизнес-проекта «ШКОЛА  РЕПРОДУКТИВНОГО ЗДОРОВЬЯ»</vt:lpstr>
      <vt:lpstr>Риски реализации проекта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Invent</dc:creator>
  <cp:lastModifiedBy>user</cp:lastModifiedBy>
  <cp:revision>343</cp:revision>
  <cp:lastPrinted>2022-02-13T19:10:53Z</cp:lastPrinted>
  <dcterms:created xsi:type="dcterms:W3CDTF">2014-10-26T10:14:00Z</dcterms:created>
  <dcterms:modified xsi:type="dcterms:W3CDTF">2023-11-29T09:04:18Z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1ACE686750C54B958620DA019233D255</vt:lpwstr>
  </property>
  <property fmtid="{D5CDD505-2E9C-101B-9397-08002B2CF9AE}" pid="3" name="KSOProductBuildVer">
    <vt:lpwstr>1049-11.2.0.10296</vt:lpwstr>
  </property>
</Properties>
</file>