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904" r:id="rId3"/>
    <p:sldId id="877" r:id="rId4"/>
    <p:sldId id="943" r:id="rId5"/>
    <p:sldId id="909" r:id="rId6"/>
    <p:sldId id="878" r:id="rId7"/>
    <p:sldId id="911" r:id="rId8"/>
    <p:sldId id="907" r:id="rId9"/>
    <p:sldId id="950" r:id="rId10"/>
    <p:sldId id="263" r:id="rId11"/>
    <p:sldId id="906" r:id="rId12"/>
    <p:sldId id="87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78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F5C78-93BB-415A-B9AB-1106FA13151D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AF428-62FE-43B1-9921-E122E1F66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003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59CB14-A763-4AB5-9A7B-2F2D5EEF7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245721B-2532-4457-AA16-F582EE68D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9037A5-29B6-4281-840B-6EAA6823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AC95-7C33-4296-8BEB-69BB4D079A88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EAE86FF-1AA0-460E-BA19-D8AD2DEC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F8170F6-753B-4596-BD57-DDB4F121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95B5-BCFB-427B-9412-0C0B9BEDA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306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0ABF28-C625-49F8-AE33-9723F4076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9BEB44A-0701-479C-86A7-9BA0D4A02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4F365C0-4CB4-431E-B9B3-2D57C2AC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AC95-7C33-4296-8BEB-69BB4D079A88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43A94F8-BB29-4AB2-B60C-F0DA0595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CEFA4CC-AF89-4E76-A8E8-AAB8BF9C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95B5-BCFB-427B-9412-0C0B9BEDA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541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42938C7-E63A-43C3-A089-3F17B9675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A34FB2E-CD82-4A3B-887E-C6771FF27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30EFA73-29D6-4E7C-83DE-399A7E2A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AC95-7C33-4296-8BEB-69BB4D079A88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4E00112-D3AC-4570-8E81-403D090A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D86101-A7B4-4A41-A870-FC59AB3EB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95B5-BCFB-427B-9412-0C0B9BEDA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82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72A2FB-F671-4862-9930-63E0DFED4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4777CA6-D409-4138-892A-D652ED96C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6F52D5-E730-4EA9-B9A5-E9FBE204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AC95-7C33-4296-8BEB-69BB4D079A88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225F1EA-106B-4B7B-B46C-6F04B649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5AB2370-A895-4B24-ADE9-191DF5193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95B5-BCFB-427B-9412-0C0B9BEDA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611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C63FF7-DCAD-42AC-80FA-BBD20FDC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883CA90-C88D-42BF-98C1-0E180D4B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6DED3FF-4CFC-48A0-8D36-6D0B7A81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AC95-7C33-4296-8BEB-69BB4D079A88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E8DED5C-1080-4185-B9F8-D816780A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1DCC32-7099-4A49-B6A8-D71927FF3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95B5-BCFB-427B-9412-0C0B9BEDA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629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C9CC86-AC6A-44FA-B6DA-9AF4F3B5C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BC596A-35F6-4F5C-8412-8EBD50B38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B74409A-084F-4326-B74B-1505E33B0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AB95682-734D-4E9A-AA60-BCB1FCFC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AC95-7C33-4296-8BEB-69BB4D079A88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178A8CB-85A6-4484-9AA6-B4B9EE8A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06B7487-BAEE-4887-AA82-4ECDB651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95B5-BCFB-427B-9412-0C0B9BEDA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644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9FE8B8-7961-4A15-B95C-3AADE238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DD08027-7BF7-467C-8E57-A1A947EED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80D1C62-94FB-4D58-A74D-94C928B5D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4A7F4FA-0411-47B0-BA24-4874D0C1A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C2DEE60-AC5B-4EB3-9492-918D294915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49BA42F-2C80-447B-B041-5CD27652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AC95-7C33-4296-8BEB-69BB4D079A88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1D5051D-3F6C-4E86-ABB7-ED7526D8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440B308-5FF5-48A5-990B-9A4D0B393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95B5-BCFB-427B-9412-0C0B9BEDA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491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42A8BC-A8E5-4EB0-A9C6-036FC8F5D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7E79073-B7D2-4AD8-BFD5-0A019280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AC95-7C33-4296-8BEB-69BB4D079A88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C6AEC36-6D2D-4481-9614-67FEFE13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64010D7-2EB2-4AB8-A20F-BDAC0EE8D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95B5-BCFB-427B-9412-0C0B9BEDA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134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C48C0A5-5180-473E-BF06-835A690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AC95-7C33-4296-8BEB-69BB4D079A88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A7BD799-CD4C-43E9-B383-21D44181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904F39B-7219-44B8-8C79-297927F0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95B5-BCFB-427B-9412-0C0B9BEDA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58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941620-16C4-4163-ABDB-416DC1CA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3840A1-90A2-4FF4-965E-2212E4BC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3AEBF5F-9B3B-4EA4-B22F-7F19888B2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2ED7A8-B4E0-40B3-B5E5-708ABA21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AC95-7C33-4296-8BEB-69BB4D079A88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BF78770-4F8E-42A3-AB66-1F10631D5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8CCDB37-4C2C-4D0E-8F28-25C12857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95B5-BCFB-427B-9412-0C0B9BEDA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048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5AF96E-26D3-434A-A64B-D5EEA19C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13A1547-96E1-4A20-BA2E-EFBC4E7A2D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284F1A5-4660-470D-A37E-629C672E9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0E607F0-BDDD-4CAC-83B7-CCA1FFE70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AC95-7C33-4296-8BEB-69BB4D079A88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39DBC5D-32B8-4CD9-A003-90038974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FD53371-2877-4922-A8D9-D7AF6B37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95B5-BCFB-427B-9412-0C0B9BEDA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855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3545E8-FC22-4FF7-B586-C89E99F4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7FAEFFE-E727-4D83-B7BE-29904620B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96127B-E488-4129-AE13-8A27EC50A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4AC95-7C33-4296-8BEB-69BB4D079A88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E3F5BD-969C-4D24-B8D7-30C9E5269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DCF538-ACBA-4755-BBDC-EF5FE22EE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295B5-BCFB-427B-9412-0C0B9BEDA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208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061143-0759-47B9-9618-D1C7CC9C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управления персоналом в обеспечении качества и безопасности медицинской деятельности в клинико-диагностической лаборатории, как фактор успеха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07331467-EB08-4162-B78D-4539BD7F32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2831221" y="1825625"/>
            <a:ext cx="652955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0882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227" y="109319"/>
            <a:ext cx="10226179" cy="95608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Внутренний Аудит (аудит первой стороной) среднего персонала в лаборатории за 202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г.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9896" y="1124744"/>
            <a:ext cx="5050904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четыре аудита среднего персонала за 2023 г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несоответствий может быть значительным или незначительным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Значительным считается невыполнение требований, установленного документом системы качества, которое оказывает отрицательное влияние на качество выполненного исследования или функционирования системы в целом.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критических значений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документированной процедуры не выполняются в полном объёме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низкая квалификация работника требующая дополнительного обучения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Регистрируемые данные о качестве не подтверждаются в фактическом состоянии 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Проверено санитарно-эпидемиологическое состояние отделения 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врачебных распоряжений 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заполнение документации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Составлены отчеты по чек –листам по  проведению внутренних аудитов составлены планы по корректировке и обучающим процедурам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Проверено выполнение корректирующих планов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563" y="1180564"/>
            <a:ext cx="2857520" cy="254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6014" y="3723743"/>
            <a:ext cx="278608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125758"/>
            <a:ext cx="8856984" cy="114300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в области качества и эффективности </a:t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медицинского персонала КДЛ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631505" y="1268759"/>
            <a:ext cx="5011143" cy="5466046"/>
          </a:xfr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Главная цель СМК  в лаборатории - не контролировать каждую услугу, а сделать так, чтобы не было ошибок в работе системы, которые могли бы привести к появлению брака;</a:t>
            </a:r>
          </a:p>
          <a:p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Формирование сис</a:t>
            </a:r>
            <a:r>
              <a:rPr lang="ru-RU" dirty="0">
                <a:cs typeface="Times New Roman" panose="02020603050405020304" pitchFamily="18" charset="0"/>
              </a:rPr>
              <a:t>темы ценностей; </a:t>
            </a:r>
          </a:p>
          <a:p>
            <a:r>
              <a:rPr lang="ru-RU" dirty="0">
                <a:cs typeface="Times New Roman" panose="02020603050405020304" pitchFamily="18" charset="0"/>
              </a:rPr>
              <a:t>Подготовка специалистов к выполнению новых задач;</a:t>
            </a:r>
          </a:p>
          <a:p>
            <a:r>
              <a:rPr lang="ru-RU" dirty="0">
                <a:cs typeface="Times New Roman" panose="02020603050405020304" pitchFamily="18" charset="0"/>
              </a:rPr>
              <a:t>Обновление знаний;</a:t>
            </a:r>
          </a:p>
          <a:p>
            <a:r>
              <a:rPr lang="ru-RU" dirty="0">
                <a:cs typeface="Times New Roman" panose="02020603050405020304" pitchFamily="18" charset="0"/>
              </a:rPr>
              <a:t>Повышение профессиональной культуры работников;</a:t>
            </a:r>
          </a:p>
          <a:p>
            <a:r>
              <a:rPr lang="ru-RU" dirty="0">
                <a:cs typeface="Times New Roman" panose="02020603050405020304" pitchFamily="18" charset="0"/>
              </a:rPr>
              <a:t>Корпоративная культура.</a:t>
            </a:r>
          </a:p>
          <a:p>
            <a:pPr marL="0" indent="0" algn="ctr">
              <a:buNone/>
              <a:defRPr/>
            </a:pP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качества является качество труда,              которое определяется не столько техникой и технологией, сколько мотивацией сотрудников на качественный труд. </a:t>
            </a:r>
          </a:p>
          <a:p>
            <a:pPr marL="0" indent="0">
              <a:buNone/>
              <a:defRPr/>
            </a:pP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каждого работника возникает внутренняя</a:t>
            </a:r>
          </a:p>
          <a:p>
            <a:pPr algn="ctr">
              <a:buNone/>
              <a:defRPr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потребность в улучшениях,  то и возможности</a:t>
            </a:r>
          </a:p>
          <a:p>
            <a:pPr algn="ctr">
              <a:buNone/>
              <a:defRPr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возрастают многократно </a:t>
            </a:r>
          </a:p>
          <a:p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print"/>
          <a:srcRect l="6783" t="1" b="-1762"/>
          <a:stretch/>
        </p:blipFill>
        <p:spPr bwMode="auto">
          <a:xfrm rot="16200000">
            <a:off x="7295580" y="184179"/>
            <a:ext cx="2999195" cy="4025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500"/>
          <a:stretch/>
        </p:blipFill>
        <p:spPr>
          <a:xfrm>
            <a:off x="7970219" y="3696453"/>
            <a:ext cx="4099502" cy="313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85728"/>
            <a:ext cx="9674353" cy="121444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сделано за период работы в СМК в Отделении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1216404"/>
            <a:ext cx="5780715" cy="4960559"/>
          </a:xfrm>
        </p:spPr>
        <p:txBody>
          <a:bodyPr>
            <a:normAutofit fontScale="92500" lnSpcReduction="20000"/>
          </a:bodyPr>
          <a:lstStyle/>
          <a:p>
            <a:r>
              <a:rPr lang="ru-RU" sz="1500" dirty="0"/>
              <a:t>Повышение подготовки кадров </a:t>
            </a:r>
            <a:r>
              <a:rPr lang="en-US" sz="1500" dirty="0"/>
              <a:t>(</a:t>
            </a:r>
            <a:r>
              <a:rPr lang="ru-RU" sz="1500" dirty="0"/>
              <a:t>видеокурсы ,вебинары, тестирование, проведение внутренних аудитов, корректирующие мероприятия);</a:t>
            </a:r>
          </a:p>
          <a:p>
            <a:r>
              <a:rPr lang="ru-RU" sz="1500" dirty="0"/>
              <a:t>Наставничество;</a:t>
            </a:r>
          </a:p>
          <a:p>
            <a:r>
              <a:rPr lang="ru-RU" sz="1500" dirty="0"/>
              <a:t>Изменение материально –технической базы;</a:t>
            </a:r>
          </a:p>
          <a:p>
            <a:r>
              <a:rPr lang="ru-RU" sz="1500" dirty="0"/>
              <a:t>Соответствие деятельности условиям безопасности сотрудников и пациентов;</a:t>
            </a:r>
          </a:p>
          <a:p>
            <a:r>
              <a:rPr lang="ru-RU" sz="1500" dirty="0"/>
              <a:t>Изменены формы рабочих инструкций; </a:t>
            </a:r>
          </a:p>
          <a:p>
            <a:r>
              <a:rPr lang="ru-RU" sz="1500" dirty="0"/>
              <a:t>Разработано согласно менеджмента качества руководство по качеству; </a:t>
            </a:r>
          </a:p>
          <a:p>
            <a:r>
              <a:rPr lang="ru-RU" sz="1500" dirty="0"/>
              <a:t>Внесены изменения в политику по качеству ;</a:t>
            </a:r>
          </a:p>
          <a:p>
            <a:r>
              <a:rPr lang="ru-RU" sz="1500" dirty="0"/>
              <a:t>Разработаны СОПЫ и технологические инструкции ПОД КАЖДОГО СОТРУДНИКА;</a:t>
            </a:r>
          </a:p>
          <a:p>
            <a:r>
              <a:rPr lang="ru-RU" sz="1500" dirty="0"/>
              <a:t>Проведены хронометражи, технологические карты;</a:t>
            </a:r>
          </a:p>
          <a:p>
            <a:r>
              <a:rPr lang="ru-RU" sz="1500" dirty="0"/>
              <a:t>Добавлены детальные изменения в стандарты выполнения процедуры анализов под свою лабораторию;</a:t>
            </a:r>
          </a:p>
          <a:p>
            <a:r>
              <a:rPr lang="ru-RU" sz="1500" dirty="0"/>
              <a:t>Переоформлены процедуры утверждения документов с обязательным ответственным лицом процедуры; </a:t>
            </a:r>
          </a:p>
          <a:p>
            <a:r>
              <a:rPr lang="ru-RU" sz="1500" dirty="0"/>
              <a:t>Разработаны алгоритмы;</a:t>
            </a:r>
          </a:p>
          <a:p>
            <a:r>
              <a:rPr lang="ru-RU" sz="1500" dirty="0"/>
              <a:t>Всего изменено и заново оформлено свыше 2600 документов.</a:t>
            </a:r>
          </a:p>
          <a:p>
            <a:endParaRPr 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047EE1C-B4C3-42A9-BDF3-BD8281251C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842" t="10241" r="10662" b="14272"/>
          <a:stretch/>
        </p:blipFill>
        <p:spPr>
          <a:xfrm>
            <a:off x="6526305" y="2026024"/>
            <a:ext cx="4294095" cy="409687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172200" y="1317812"/>
            <a:ext cx="5181600" cy="485915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11.01.2021 года в ГАУЗ СО ЦГКБ №24 был издан приказ о внедрении внутреннего контроля качества и безопасности медицинской деятельности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3D2B1DC-C21E-4FA3-88E3-756937F538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" r="65"/>
          <a:stretch>
            <a:fillRect/>
          </a:stretch>
        </p:blipFill>
        <p:spPr>
          <a:xfrm>
            <a:off x="5180013" y="1071563"/>
            <a:ext cx="6172200" cy="487362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внутреннего контроля качества и безопасности медицинской помощи –– обеспечение прав граждан на своевременное получение медицинской помощи необходимого объема и надлежащего качества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утверждено положение о внутреннем контроле качества и безопасности медицинской деятельности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график мероприятий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управления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Журналы внутренних проверок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 отдел службы качества ЛПУ 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87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971" y="305204"/>
            <a:ext cx="8610600" cy="6429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мы затевали  процесс СМК по внедрению в КДЛ 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9788" y="887507"/>
            <a:ext cx="5157787" cy="53788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Цель разработки и внедрения в лаборатории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72200" y="986119"/>
            <a:ext cx="5183188" cy="645458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0070C0"/>
                </a:solidFill>
              </a:rPr>
              <a:t>Начальный этап</a:t>
            </a:r>
          </a:p>
          <a:p>
            <a:pPr algn="ctr"/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839788" y="1497106"/>
            <a:ext cx="5157787" cy="468854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Мы знали, что есть ряд проблем и хотели решить их с помощью СМК;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Хотели стандартизировать все процедуры выполнения исследований;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Полноценно использовать весь свой потенциал;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Наладить полную взаимосвязь между клиницистами и лабораторией;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Повысить удовлетворенность пациентов.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72200" y="1434353"/>
            <a:ext cx="5183188" cy="475531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00"/>
              </a:spcBef>
              <a:buClr>
                <a:srgbClr val="1D1F6F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руководства;</a:t>
            </a:r>
          </a:p>
          <a:p>
            <a:pPr>
              <a:spcBef>
                <a:spcPts val="700"/>
              </a:spcBef>
              <a:buClr>
                <a:srgbClr val="1D1F6F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ответственного по качеству;</a:t>
            </a:r>
          </a:p>
          <a:p>
            <a:pPr>
              <a:spcBef>
                <a:spcPts val="700"/>
              </a:spcBef>
              <a:buClr>
                <a:srgbClr val="1D1F6F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Вводное обучение всего персонала;</a:t>
            </a:r>
          </a:p>
          <a:p>
            <a:pPr>
              <a:spcBef>
                <a:spcPts val="700"/>
              </a:spcBef>
              <a:buClr>
                <a:srgbClr val="1D1F6F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рабочих групп по разделам в отделениях;</a:t>
            </a:r>
          </a:p>
          <a:p>
            <a:pPr>
              <a:spcBef>
                <a:spcPts val="700"/>
              </a:spcBef>
              <a:buClr>
                <a:srgbClr val="1D1F6F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 - создание внутреннего аудита;</a:t>
            </a:r>
          </a:p>
          <a:p>
            <a:pPr>
              <a:spcBef>
                <a:spcPts val="700"/>
              </a:spcBef>
              <a:buClr>
                <a:srgbClr val="1D1F6F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персонала, разработка документов;</a:t>
            </a:r>
          </a:p>
          <a:p>
            <a:pPr>
              <a:spcBef>
                <a:spcPts val="700"/>
              </a:spcBef>
              <a:buClr>
                <a:srgbClr val="1D1F6F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практики внутренних аудитов;</a:t>
            </a:r>
          </a:p>
          <a:p>
            <a:pPr>
              <a:spcBef>
                <a:spcPts val="700"/>
              </a:spcBef>
              <a:buClr>
                <a:srgbClr val="1D1F6F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аудит.</a:t>
            </a:r>
          </a:p>
          <a:p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3A3B51-BD6B-4F5F-9307-E2D630489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персоналом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D3B9C4-E15A-4E7F-86A5-CFF6A01B4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349"/>
            <a:ext cx="10515600" cy="4869504"/>
          </a:xfrm>
        </p:spPr>
        <p:txBody>
          <a:bodyPr>
            <a:normAutofit fontScale="92500" lnSpcReduction="10000"/>
          </a:bodyPr>
          <a:lstStyle/>
          <a:p>
            <a:endParaRPr lang="ru-RU" sz="1800" dirty="0"/>
          </a:p>
          <a:p>
            <a:pPr marL="0" indent="0" algn="just">
              <a:buNone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Управление персоналом – целенаправленный вид деятельности по руководству людьми в ЛПУ и отделении, направленный на достижение целей путем использования труда, опыта, таланта сотрудников, с учетом их удовлетворенности трудом. Управление включает разработку концепций и стратегии кадровой политики, принципов и методов управления персоналом, охватывает широкий спектр функций от приема до увольнения.</a:t>
            </a:r>
          </a:p>
          <a:p>
            <a:pPr marL="0" indent="0">
              <a:buNone/>
            </a:pPr>
            <a:endParaRPr lang="ru-RU" sz="22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000" dirty="0"/>
              <a:t>Отбор и прием персонала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000" dirty="0"/>
              <a:t>Деловая оценка персонала при приеме, аттестации, подборе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000" dirty="0"/>
              <a:t>Расстановка персонала и управление кадровым резервом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000" dirty="0"/>
              <a:t>Мотивация трудовой деятельности и ее использование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000" dirty="0"/>
              <a:t>Организация труда и соблюдение этики деловых отношений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000" dirty="0"/>
              <a:t>Управление конфликтами и стрессами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000" dirty="0"/>
              <a:t>Обучение, повышение квалификации и переподготовка кадров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000" dirty="0"/>
              <a:t>Управление поведением персонала и социальным развитием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000" dirty="0"/>
              <a:t>Высвобождение </a:t>
            </a:r>
            <a:r>
              <a:rPr lang="ru-RU" sz="2000" dirty="0" smtClean="0"/>
              <a:t>персонала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ru-RU" sz="2000" dirty="0"/>
          </a:p>
          <a:p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88381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DF414F-15D5-4C82-A64E-B9A09A97BE01}"/>
              </a:ext>
            </a:extLst>
          </p:cNvPr>
          <p:cNvSpPr txBox="1"/>
          <p:nvPr/>
        </p:nvSpPr>
        <p:spPr>
          <a:xfrm>
            <a:off x="185056" y="1115736"/>
            <a:ext cx="1144608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  Миссия и политика</a:t>
            </a:r>
          </a:p>
          <a:p>
            <a:pPr algn="ctr"/>
            <a:r>
              <a:rPr lang="ru-RU" dirty="0"/>
              <a:t>Стратегические цели отделения</a:t>
            </a:r>
          </a:p>
          <a:p>
            <a:endParaRPr lang="ru-RU" dirty="0"/>
          </a:p>
          <a:p>
            <a:pPr algn="ctr"/>
            <a:r>
              <a:rPr lang="ru-RU" dirty="0"/>
              <a:t> Стратегия управления человеческими ресурсами</a:t>
            </a:r>
          </a:p>
          <a:p>
            <a:r>
              <a:rPr lang="ru-RU" dirty="0"/>
              <a:t>                  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</a:t>
            </a:r>
            <a:r>
              <a:rPr lang="ru-RU" dirty="0" err="1"/>
              <a:t>Найм</a:t>
            </a:r>
            <a:r>
              <a:rPr lang="ru-RU" dirty="0"/>
              <a:t>                                        управление кадровым потенциалом          оклады                             программы развития </a:t>
            </a:r>
          </a:p>
          <a:p>
            <a:r>
              <a:rPr lang="ru-RU" dirty="0"/>
              <a:t>   Бренд работодателя             управление  компетентностью                    премии                 обучение на рабочем месте</a:t>
            </a:r>
          </a:p>
          <a:p>
            <a:r>
              <a:rPr lang="ru-RU" dirty="0"/>
              <a:t>     Адаптация                               управление результативностью        стимулирующие выплаты             наставничество</a:t>
            </a:r>
          </a:p>
          <a:p>
            <a:r>
              <a:rPr lang="ru-RU" dirty="0"/>
              <a:t>                                                                                                                     нематериальная мотивация</a:t>
            </a:r>
          </a:p>
          <a:p>
            <a:r>
              <a:rPr lang="ru-RU" sz="2400" b="1" dirty="0"/>
              <a:t>                                        </a:t>
            </a:r>
          </a:p>
          <a:p>
            <a:r>
              <a:rPr lang="ru-RU" sz="2400" b="1" dirty="0"/>
              <a:t>                                                  КОРПОРАТИВНАЯ КУЛЬТУРА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3049E427-3153-4C05-88C2-5F38A9C200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6"/>
            <a:ext cx="10515600" cy="61279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СИСТЕМА УПРАВЛЕНИЯ ПЕРСОНАЛОМ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="" xmlns:a16="http://schemas.microsoft.com/office/drawing/2014/main" id="{459DDEAE-8821-47D1-B34A-E24E80327B91}"/>
              </a:ext>
            </a:extLst>
          </p:cNvPr>
          <p:cNvSpPr/>
          <p:nvPr/>
        </p:nvSpPr>
        <p:spPr>
          <a:xfrm>
            <a:off x="5733925" y="1681909"/>
            <a:ext cx="348342" cy="348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="" xmlns:a16="http://schemas.microsoft.com/office/drawing/2014/main" id="{469A694F-2D5E-431C-93C4-81076610097D}"/>
              </a:ext>
            </a:extLst>
          </p:cNvPr>
          <p:cNvSpPr/>
          <p:nvPr/>
        </p:nvSpPr>
        <p:spPr>
          <a:xfrm>
            <a:off x="10409661" y="3579421"/>
            <a:ext cx="348342" cy="348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="" xmlns:a16="http://schemas.microsoft.com/office/drawing/2014/main" id="{E4541B6B-A643-473E-933F-AB279187984A}"/>
              </a:ext>
            </a:extLst>
          </p:cNvPr>
          <p:cNvSpPr/>
          <p:nvPr/>
        </p:nvSpPr>
        <p:spPr>
          <a:xfrm>
            <a:off x="7253398" y="3581811"/>
            <a:ext cx="348342" cy="348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="" xmlns:a16="http://schemas.microsoft.com/office/drawing/2014/main" id="{5B48D160-A1DD-43A9-BA42-3E7371BDEF02}"/>
              </a:ext>
            </a:extLst>
          </p:cNvPr>
          <p:cNvSpPr/>
          <p:nvPr/>
        </p:nvSpPr>
        <p:spPr>
          <a:xfrm>
            <a:off x="1219696" y="3638402"/>
            <a:ext cx="348342" cy="348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="" xmlns:a16="http://schemas.microsoft.com/office/drawing/2014/main" id="{F6617616-F154-4794-AAA6-4A9D24A7ED00}"/>
              </a:ext>
            </a:extLst>
          </p:cNvPr>
          <p:cNvSpPr/>
          <p:nvPr/>
        </p:nvSpPr>
        <p:spPr>
          <a:xfrm>
            <a:off x="4507969" y="3579421"/>
            <a:ext cx="254777" cy="407323"/>
          </a:xfrm>
          <a:prstGeom prst="downArrow">
            <a:avLst>
              <a:gd name="adj1" fmla="val 5000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85DF895D-8943-45E4-BD17-6105BA5D0193}"/>
              </a:ext>
            </a:extLst>
          </p:cNvPr>
          <p:cNvSpPr/>
          <p:nvPr/>
        </p:nvSpPr>
        <p:spPr>
          <a:xfrm>
            <a:off x="185058" y="2452256"/>
            <a:ext cx="2765960" cy="976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Привлечение и адаптация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0FAD108F-1AF6-4512-9165-13DA5AF8217A}"/>
              </a:ext>
            </a:extLst>
          </p:cNvPr>
          <p:cNvSpPr/>
          <p:nvPr/>
        </p:nvSpPr>
        <p:spPr>
          <a:xfrm>
            <a:off x="3124693" y="2492722"/>
            <a:ext cx="3021330" cy="1058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Управление эффективностью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1099CE79-CE17-48E9-9296-89DFBFD9BEA0}"/>
              </a:ext>
            </a:extLst>
          </p:cNvPr>
          <p:cNvSpPr/>
          <p:nvPr/>
        </p:nvSpPr>
        <p:spPr>
          <a:xfrm>
            <a:off x="6376649" y="2492722"/>
            <a:ext cx="2519030" cy="890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Управление мотивацией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3B9026A1-BB69-45E7-ADDD-2D54AE90E888}"/>
              </a:ext>
            </a:extLst>
          </p:cNvPr>
          <p:cNvSpPr/>
          <p:nvPr/>
        </p:nvSpPr>
        <p:spPr>
          <a:xfrm>
            <a:off x="9393232" y="2492723"/>
            <a:ext cx="2237906" cy="936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Обучение и развитие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28A6E26F-0ADD-4BD1-A937-E1AA5DD03EEA}"/>
              </a:ext>
            </a:extLst>
          </p:cNvPr>
          <p:cNvSpPr/>
          <p:nvPr/>
        </p:nvSpPr>
        <p:spPr>
          <a:xfrm>
            <a:off x="0" y="977918"/>
            <a:ext cx="12020203" cy="52233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="" xmlns:a16="http://schemas.microsoft.com/office/drawing/2014/main" id="{58D2E7EC-9CDF-4D86-93FC-688B0EBD2B5F}"/>
              </a:ext>
            </a:extLst>
          </p:cNvPr>
          <p:cNvSpPr/>
          <p:nvPr/>
        </p:nvSpPr>
        <p:spPr>
          <a:xfrm>
            <a:off x="5420987" y="4824616"/>
            <a:ext cx="357447" cy="459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61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Начальный этап Управления персоналом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400" b="1" dirty="0"/>
              <a:t>Разработаны регламенты согласно профессиональным стандартам деятельности</a:t>
            </a:r>
          </a:p>
          <a:p>
            <a:r>
              <a:rPr lang="ru-RU" sz="1400" b="1" dirty="0"/>
              <a:t>Составлены планы внутреннего обучения </a:t>
            </a:r>
          </a:p>
          <a:p>
            <a:r>
              <a:rPr lang="ru-RU" sz="1400" b="1" dirty="0"/>
              <a:t>Выбраны организации предоставляющие услуги обучения</a:t>
            </a:r>
          </a:p>
          <a:p>
            <a:r>
              <a:rPr lang="ru-RU" sz="1400" b="1" dirty="0"/>
              <a:t>Введено Положение об адаптации и наставничестве сотрудников КДЛ</a:t>
            </a:r>
          </a:p>
          <a:p>
            <a:r>
              <a:rPr lang="ru-RU" sz="1400" b="1" dirty="0"/>
              <a:t>Врачи  КДЛ прошли профильное обучение по СМК  и получили удостоверения </a:t>
            </a:r>
          </a:p>
          <a:p>
            <a:r>
              <a:rPr lang="ru-RU" sz="1400" b="1" dirty="0"/>
              <a:t>Заключили декларацию с администрацией больницы о беспристрастности и независимости клинико –диагностической лаборатории в ГАУЗ СО ЦГКБ №24</a:t>
            </a:r>
          </a:p>
          <a:p>
            <a:r>
              <a:rPr lang="ru-RU" sz="1400" b="1" dirty="0"/>
              <a:t>Прошли учебу сотрудников КДЛ с психологом по формированию командной работы в течение шести месяцев</a:t>
            </a:r>
          </a:p>
          <a:p>
            <a:r>
              <a:rPr lang="ru-RU" sz="1400" b="1" dirty="0"/>
              <a:t>Были введены еженедельные обучения по практическим навыкам и освоению документов</a:t>
            </a:r>
          </a:p>
          <a:p>
            <a:r>
              <a:rPr lang="ru-RU" sz="1400" b="1" dirty="0"/>
              <a:t>Переработаны должностные инструкции, в которые  добавлены требования СОПов, для каждого сотрудника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3834" b="3909"/>
          <a:stretch/>
        </p:blipFill>
        <p:spPr bwMode="auto">
          <a:xfrm>
            <a:off x="6172202" y="1334040"/>
            <a:ext cx="3838896" cy="363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l="4242" t="2127" r="5637" b="550"/>
          <a:stretch/>
        </p:blipFill>
        <p:spPr bwMode="auto">
          <a:xfrm>
            <a:off x="8992998" y="3621741"/>
            <a:ext cx="3091165" cy="303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94A360A2-6880-45B7-8FC0-B22CDCF22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606" t="6698" r="5730" b="6972"/>
          <a:stretch/>
        </p:blipFill>
        <p:spPr bwMode="auto">
          <a:xfrm>
            <a:off x="6131859" y="3657599"/>
            <a:ext cx="2922493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FDF2A890-0940-4225-838D-61DF5DBC9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1596" t="2676" r="7479" b="8362"/>
          <a:stretch/>
        </p:blipFill>
        <p:spPr bwMode="auto">
          <a:xfrm>
            <a:off x="9046469" y="1317391"/>
            <a:ext cx="2894519" cy="23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0B089BD-55C3-47E8-94E1-B29B4E64FF02}"/>
              </a:ext>
            </a:extLst>
          </p:cNvPr>
          <p:cNvSpPr txBox="1"/>
          <p:nvPr/>
        </p:nvSpPr>
        <p:spPr>
          <a:xfrm>
            <a:off x="1505109" y="289679"/>
            <a:ext cx="994983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Клиенториентированность – ориентация на пациента, ориентация на сотрудника;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Личная ответственность за систему оказания помощи;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Сплоченность коллектива, Мы –  команда профессионалов;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Система строится на принципах качества, безопасности и доступности для пациента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Чувство собственности по отношению к отделению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Высокие требования при найме новых работников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Мы ценим способность людей создавать новое, реализовывать амбициозные планы и добиваться результата вместе 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A625190-B97B-4274-B2B6-48112983B7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7" y="3013477"/>
            <a:ext cx="3696062" cy="3657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254DC4-B930-4571-AF58-50D256CBC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77" y="3002131"/>
            <a:ext cx="2424215" cy="36689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28320E1-DEBF-4E1E-9CF4-AC819E46F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183" y="3002130"/>
            <a:ext cx="4737243" cy="36906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8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38CB5E-E19E-48A9-ACD0-8CF23C9B2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обучения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445864" y="1434517"/>
            <a:ext cx="5106988" cy="517152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отделении разработана инструкция по управлению персоналом в клинико-диагностической лаборатории в соответствии с требованиями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ISO/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IEC 17025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является внутренним документом.</a:t>
            </a:r>
          </a:p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Формы обучения работников:</a:t>
            </a:r>
          </a:p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</a:t>
            </a:r>
          </a:p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программам учебных заведений, курсы повышения квалификации, аттестации (разработан Регламент выбора организации предоставляющей услуги обучения)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/>
          <a:srcRect t="9366" b="13459"/>
          <a:stretch/>
        </p:blipFill>
        <p:spPr bwMode="auto">
          <a:xfrm rot="20786972">
            <a:off x="6237101" y="1172837"/>
            <a:ext cx="3162516" cy="1650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818614" y="484095"/>
            <a:ext cx="619409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внутреннее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(лекции, тренинги, наставничество, самоподготовка, аттестация на знание СОП, обучение по пожарной безопасности, по охране труда и технике безопасности, гражданской обороне, по вопросам СМК,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ошибок и интересных случаев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Ежеквартальные разборы ошибок по отделам, принятые меры по их корректировкам;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Внутрилабораторный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качества;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критический значений;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пациентов при разборе материала;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психологом с темами: наша миссия и ценности, тренинг по сплоченности и коммуникации,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пациентоориентированный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подход, профилактика конфликтов, профилактика профессионального выгорания, развитие управленческих компетенций;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сотрудники прошли дополнительное обучение по базовой сердечно-легочной реанимации;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Внеплановые инструктажи;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занятия;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конференции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 обучение -создан архив 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видеокурсов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Многочисленные видео инструктажи по работе на оборудовании.</a:t>
            </a:r>
          </a:p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4DD825-B886-4ECF-B115-89F414BF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ЛЕКЦИИ НА КОНФЕРЕНЦИЯХ ПО СМК, ПРОВЕДЕННЫЕ В 2023 ГОДУ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6EBAB3-87CD-4394-8A57-2B6390759E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ВНУТРЕННЕГО КОНТРОЛЯ КАЧЕСТВА И БЕЗОПАСНОСТИ МЕДИЦИНСКОЙ ДЕЯТЕЛЬНОСТИ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ЦИТОЛОГИЧЕСКОМ ОТДЕЛЕ КДЛ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ОБУЧЕНИЕ СРЕДНЕГО ПЕРСОНАЛА И ИСПОЛЬЗОВАНИЕ ВНУТРЕННЕГО АУДИТА В КЛИНИКО-ДИАГНОСТИЧЕСКОЙ ЛАБОРАТОРИИ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ВНУТРЕННЕГО КОНТРОЛЯ КАЧЕСТВА И БЕЗОПАСНОСТИ МЕДИЦИНСКОЙ ДЕЯТЕЛЬНОСТИ В КЛИНИКО-ДИАГНОСТИЧЕСКОЙ ЛАБОРАТОРИИ ГАУЗ СО ЦГКБ№24.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ОШИБКИ ПРЕАНАЛИТИЧЕСКОГО ЭТАПА И ПУТИ ИХ ПРЕДОТВРАЩЕНИЯ В ЦГКБ№24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АУДИТА В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ОБЩИЕ РЕКОМЕНДАЦИИ И ПРАВИЛА ПОДГОТОВКИ ПАЦИЕНТОВ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РОЛЬ УПРАВЛЕНИЯ ПЕРСОНАЛОМ В КДЛ В ОБЕСПЕЧЕНИИ КАЧЕСТВА И БЕЗОПАСНОСТИ МЕД ДЕЯТЕЛЬНОСТИ КАК ФАКТОР УСПЕХА</a:t>
            </a:r>
          </a:p>
          <a:p>
            <a:pPr marL="514350" indent="-514350">
              <a:buNone/>
            </a:pPr>
            <a:endParaRPr lang="ru-RU" sz="27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FB768A5A-ED23-434B-A9B3-1F88CC3080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825625"/>
            <a:ext cx="5181600" cy="41557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A1C8AF5-0FD8-4BC1-9A79-255BF2F8D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1826" y="204874"/>
            <a:ext cx="871804" cy="16460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0311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994</Words>
  <Application>Microsoft Office PowerPoint</Application>
  <PresentationFormat>Произвольный</PresentationFormat>
  <Paragraphs>148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Роль управления персоналом в обеспечении качества и безопасности медицинской деятельности в клинико-диагностической лаборатории, как фактор успеха</vt:lpstr>
      <vt:lpstr>  11.01.2021 года в ГАУЗ СО ЦГКБ №24 был издан приказ о внедрении внутреннего контроля качества и безопасности медицинской деятельности</vt:lpstr>
      <vt:lpstr>Зачем мы затевали  процесс СМК по внедрению в КДЛ ?</vt:lpstr>
      <vt:lpstr>Управление персоналом</vt:lpstr>
      <vt:lpstr>                      СИСТЕМА УПРАВЛЕНИЯ ПЕРСОНАЛОМ</vt:lpstr>
      <vt:lpstr>Начальный этап Управления персоналом </vt:lpstr>
      <vt:lpstr>Слайд 7</vt:lpstr>
      <vt:lpstr>Формы обучения</vt:lpstr>
      <vt:lpstr>ЛЕКЦИИ НА КОНФЕРЕНЦИЯХ ПО СМК, ПРОВЕДЕННЫЕ В 2023 ГОДУ</vt:lpstr>
      <vt:lpstr>Внутренний Аудит (аудит первой стороной) среднего персонала в лаборатории за 2023 г.</vt:lpstr>
      <vt:lpstr>Цели в области качества и эффективности   медицинского персонала КДЛ</vt:lpstr>
      <vt:lpstr>Что сделано за период работы в СМК в Отделении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управления персоналом в обеспечении качества и безопасности медицинской деятельности в клинико-диагностической лаборатории</dc:title>
  <dc:creator>User</dc:creator>
  <cp:lastModifiedBy>kdl_5</cp:lastModifiedBy>
  <cp:revision>168</cp:revision>
  <dcterms:created xsi:type="dcterms:W3CDTF">2023-11-14T02:35:30Z</dcterms:created>
  <dcterms:modified xsi:type="dcterms:W3CDTF">2024-03-02T03:35:54Z</dcterms:modified>
</cp:coreProperties>
</file>