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904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CB2C4-0A76-4505-8030-6A2C693DE953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119C-4E8A-475D-BAE9-E6DDCCCA7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Непрерывное обучение среднего медперсонала и использование внутреннего аудита в клинико-диагностической лаборатории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2153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Качество медицинской помощи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Качество медицинской помощи </a:t>
            </a:r>
            <a:r>
              <a:rPr lang="ru-RU" dirty="0" smtClean="0"/>
              <a:t>– совокупность   характеристик, подтверждающих соответствие</a:t>
            </a:r>
            <a:br>
              <a:rPr lang="ru-RU" dirty="0" smtClean="0"/>
            </a:br>
            <a:r>
              <a:rPr lang="ru-RU" dirty="0" smtClean="0"/>
              <a:t>оказанной медицинской помощи имеющимся потребностям пациента,, современному уровню медицинской науки, технологиям и стандартам.</a:t>
            </a:r>
            <a:br>
              <a:rPr lang="ru-RU" dirty="0" smtClean="0"/>
            </a:br>
            <a:r>
              <a:rPr lang="ru-RU" dirty="0" smtClean="0"/>
              <a:t>Концепцию непрерывного улучшения качества, разработал</a:t>
            </a:r>
            <a:br>
              <a:rPr lang="ru-RU" dirty="0" smtClean="0"/>
            </a:br>
            <a:r>
              <a:rPr lang="ru-RU" dirty="0" smtClean="0"/>
              <a:t>американский специалист в области качества доктор В. Е. </a:t>
            </a:r>
            <a:r>
              <a:rPr lang="ru-RU" dirty="0" err="1" smtClean="0"/>
              <a:t>Деминг</a:t>
            </a:r>
            <a:r>
              <a:rPr lang="ru-RU" dirty="0" smtClean="0"/>
              <a:t> ( W . E . </a:t>
            </a:r>
            <a:r>
              <a:rPr lang="ru-RU" dirty="0" err="1" smtClean="0"/>
              <a:t>Deming</a:t>
            </a:r>
            <a:r>
              <a:rPr lang="ru-RU" dirty="0" smtClean="0"/>
              <a:t> , 1986).</a:t>
            </a:r>
            <a:br>
              <a:rPr lang="ru-RU" dirty="0" smtClean="0"/>
            </a:br>
            <a:r>
              <a:rPr lang="ru-RU" dirty="0" smtClean="0"/>
              <a:t>Стержневым принципом является стремление к  постоянному усовершенствованию услуг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4041775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Цели в области качества и эффективности в 2022 </a:t>
            </a:r>
            <a:r>
              <a:rPr lang="ru-RU" sz="2800" b="1" dirty="0" err="1" smtClean="0"/>
              <a:t>гг</a:t>
            </a:r>
            <a:r>
              <a:rPr lang="ru-RU" sz="2800" b="1" dirty="0" smtClean="0"/>
              <a:t> среднего персонала КДЛ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5186370" cy="476886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Главная цель СМК  в лаборатории - не контролировать каждую услугу, а сделать так, чтобы не было ошибок в работе системы , которые могли бы привести к появлению брака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-формирование системы ценностей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-подготовка специалистов к выполнению новых задач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-обновление знаний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Повышение профессиональной культуры работников</a:t>
            </a:r>
          </a:p>
          <a:p>
            <a:pPr>
              <a:defRPr/>
            </a:pPr>
            <a:r>
              <a:rPr lang="ru-RU" dirty="0" smtClean="0"/>
              <a:t>Основой качества является качество труда, которое определяется не столько техникой и технологией, сколько мотивацией сотрудников на качественный труд. </a:t>
            </a:r>
          </a:p>
          <a:p>
            <a:pPr>
              <a:buNone/>
              <a:defRPr/>
            </a:pPr>
            <a:r>
              <a:rPr lang="ru-RU" dirty="0" smtClean="0"/>
              <a:t>       Если у каждого работника возникает </a:t>
            </a:r>
          </a:p>
          <a:p>
            <a:pPr>
              <a:buNone/>
              <a:defRPr/>
            </a:pPr>
            <a:r>
              <a:rPr lang="ru-RU" dirty="0" smtClean="0"/>
              <a:t>       внутренняя потребность в улучшениях</a:t>
            </a:r>
          </a:p>
          <a:p>
            <a:pPr>
              <a:buNone/>
              <a:defRPr/>
            </a:pPr>
            <a:r>
              <a:rPr lang="ru-RU" dirty="0" smtClean="0"/>
              <a:t>       возможности организации возрастают многократно. </a:t>
            </a:r>
          </a:p>
          <a:p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7487" y="1983383"/>
            <a:ext cx="4045995" cy="322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ФОРМЫ ОБУЧЕНИЯ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757742" cy="498317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 отделении разработана инструкция по управлению персоналом в клинико-диагностической лаборатории в </a:t>
            </a:r>
            <a:r>
              <a:rPr lang="ru-RU" sz="1800" b="1" dirty="0" err="1" smtClean="0"/>
              <a:t>соответствиии</a:t>
            </a:r>
            <a:r>
              <a:rPr lang="ru-RU" sz="1800" b="1" dirty="0" smtClean="0"/>
              <a:t> с требованиями ГОСТ  </a:t>
            </a:r>
            <a:r>
              <a:rPr lang="en-US" sz="1800" b="1" dirty="0" smtClean="0"/>
              <a:t>ISO /IEC 17025.</a:t>
            </a:r>
            <a:r>
              <a:rPr lang="ru-RU" sz="1800" b="1" dirty="0" smtClean="0"/>
              <a:t>которая является внутренним документом</a:t>
            </a:r>
          </a:p>
          <a:p>
            <a:r>
              <a:rPr lang="ru-RU" sz="1800" b="1" dirty="0" smtClean="0"/>
              <a:t>Формы обучения работников</a:t>
            </a:r>
          </a:p>
          <a:p>
            <a:r>
              <a:rPr lang="ru-RU" sz="1800" b="1" dirty="0" smtClean="0"/>
              <a:t>-внешнее обучение по программам учебных заведений ,курсы повышения квалификации, аттестации(разработан Регламент выбора организации предоставляющей услуги обучения)</a:t>
            </a:r>
          </a:p>
          <a:p>
            <a:r>
              <a:rPr lang="ru-RU" sz="1800" b="1" dirty="0" smtClean="0"/>
              <a:t>-внутреннее (лекции, тренинги, наставничество, самоподготовка, аттестация на знание </a:t>
            </a:r>
            <a:r>
              <a:rPr lang="ru-RU" sz="1800" b="1" dirty="0" err="1" smtClean="0"/>
              <a:t>Сопов</a:t>
            </a:r>
            <a:r>
              <a:rPr lang="ru-RU" sz="1800" b="1" dirty="0" smtClean="0"/>
              <a:t>, обучение по пожарной безопасности ,по охране труда  технике безопасности, гражданской </a:t>
            </a:r>
            <a:r>
              <a:rPr lang="ru-RU" sz="1800" b="1" dirty="0" err="1" smtClean="0"/>
              <a:t>обороне,по</a:t>
            </a:r>
            <a:r>
              <a:rPr lang="ru-RU" sz="1800" b="1" dirty="0" smtClean="0"/>
              <a:t> вопросам СМК),разбор ошибок и интересных случаев)</a:t>
            </a:r>
            <a:endParaRPr lang="ru-RU" sz="18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573" y="1785938"/>
            <a:ext cx="2949178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обучение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8643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Инструктаж по </a:t>
            </a:r>
            <a:r>
              <a:rPr lang="ru-RU" sz="1800" dirty="0" err="1" smtClean="0"/>
              <a:t>ТБ,ОТ,Го</a:t>
            </a:r>
            <a:r>
              <a:rPr lang="ru-RU" sz="1800" dirty="0" smtClean="0"/>
              <a:t> и ЧС,ПБ</a:t>
            </a:r>
          </a:p>
          <a:p>
            <a:r>
              <a:rPr lang="ru-RU" sz="1800" dirty="0" smtClean="0"/>
              <a:t>Обучение по гигиенической обработке рук</a:t>
            </a:r>
          </a:p>
          <a:p>
            <a:r>
              <a:rPr lang="ru-RU" sz="1800" dirty="0" smtClean="0"/>
              <a:t>Обучение по обращению с отходами</a:t>
            </a:r>
          </a:p>
          <a:p>
            <a:r>
              <a:rPr lang="ru-RU" sz="1800" dirty="0" smtClean="0"/>
              <a:t>Дезинфекция(текущие и генеральные уборки)</a:t>
            </a:r>
          </a:p>
          <a:p>
            <a:r>
              <a:rPr lang="ru-RU" sz="1800" dirty="0" smtClean="0"/>
              <a:t>Многочисленные инструктажи по работе на оборудовании </a:t>
            </a:r>
          </a:p>
          <a:p>
            <a:r>
              <a:rPr lang="ru-RU" sz="1800" dirty="0" smtClean="0"/>
              <a:t>Ежеквартальные разборы ошибок по отделам ,принятые меры по их корректировкам</a:t>
            </a:r>
          </a:p>
          <a:p>
            <a:r>
              <a:rPr lang="ru-RU" sz="1800" dirty="0" err="1" smtClean="0"/>
              <a:t>Внутрилабораторный</a:t>
            </a:r>
            <a:r>
              <a:rPr lang="ru-RU" sz="1800" dirty="0" smtClean="0"/>
              <a:t> Контроль качества</a:t>
            </a:r>
          </a:p>
          <a:p>
            <a:r>
              <a:rPr lang="ru-RU" sz="1800" dirty="0" smtClean="0"/>
              <a:t>Передача критический значений</a:t>
            </a:r>
          </a:p>
          <a:p>
            <a:r>
              <a:rPr lang="ru-RU" sz="1800" dirty="0" smtClean="0"/>
              <a:t>Идентификация пациентов при разборе материала </a:t>
            </a:r>
          </a:p>
          <a:p>
            <a:r>
              <a:rPr lang="ru-RU" sz="1800" dirty="0" smtClean="0"/>
              <a:t>Работа с психологом с темами наша миссия и ценности, тренинг по сплоченности и коммуникации, </a:t>
            </a:r>
            <a:r>
              <a:rPr lang="ru-RU" sz="1800" dirty="0" err="1" smtClean="0"/>
              <a:t>пациентоориентированный</a:t>
            </a:r>
            <a:r>
              <a:rPr lang="ru-RU" sz="1800" dirty="0" smtClean="0"/>
              <a:t> подход, профилактика конфликтов, профилактика профессионального </a:t>
            </a:r>
            <a:r>
              <a:rPr lang="ru-RU" sz="1800" dirty="0" err="1" smtClean="0"/>
              <a:t>выгорания,развитие</a:t>
            </a:r>
            <a:r>
              <a:rPr lang="ru-RU" sz="1800" dirty="0" smtClean="0"/>
              <a:t> управленческих компетенций</a:t>
            </a:r>
          </a:p>
          <a:p>
            <a:r>
              <a:rPr lang="ru-RU" sz="1800" dirty="0" smtClean="0"/>
              <a:t>Все сотрудники прошли дополнительное обучение по базовой реанимации и автоматической наружной </a:t>
            </a:r>
            <a:r>
              <a:rPr lang="ru-RU" sz="1800" dirty="0" err="1" smtClean="0"/>
              <a:t>дефибриляции</a:t>
            </a:r>
            <a:endParaRPr lang="ru-RU" sz="1800" dirty="0" smtClean="0"/>
          </a:p>
          <a:p>
            <a:r>
              <a:rPr lang="ru-RU" sz="1800" dirty="0" smtClean="0"/>
              <a:t>Внеплановые инструктажи </a:t>
            </a:r>
          </a:p>
          <a:p>
            <a:r>
              <a:rPr lang="ru-RU" sz="1800" dirty="0" smtClean="0"/>
              <a:t>Практические занятия </a:t>
            </a:r>
          </a:p>
          <a:p>
            <a:r>
              <a:rPr lang="ru-RU" sz="1800" dirty="0" err="1" smtClean="0"/>
              <a:t>Вебинары</a:t>
            </a:r>
            <a:r>
              <a:rPr lang="ru-RU" sz="1800" dirty="0" smtClean="0"/>
              <a:t> , конференции 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600200"/>
            <a:ext cx="2614602" cy="452596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Обучение студентов и ординаторов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Производственная практика студентов областного колледжа</a:t>
            </a:r>
          </a:p>
          <a:p>
            <a:endParaRPr lang="ru-RU" dirty="0" smtClean="0"/>
          </a:p>
          <a:p>
            <a:r>
              <a:rPr lang="ru-RU" dirty="0" smtClean="0"/>
              <a:t>Производственная практика студентов УГМА </a:t>
            </a:r>
          </a:p>
          <a:p>
            <a:r>
              <a:rPr lang="ru-RU" dirty="0" smtClean="0"/>
              <a:t>Ординаторы УГМА -3 ординатора </a:t>
            </a:r>
          </a:p>
          <a:p>
            <a:r>
              <a:rPr lang="ru-RU" dirty="0" smtClean="0"/>
              <a:t>Все обучаются по представленным программам обучения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877"/>
            <a:ext cx="224671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Внутренний Аудит (</a:t>
            </a:r>
            <a:r>
              <a:rPr lang="ru-RU" sz="2400" dirty="0" err="1" smtClean="0"/>
              <a:t>аудит</a:t>
            </a:r>
            <a:r>
              <a:rPr lang="ru-RU" sz="2400" dirty="0" smtClean="0"/>
              <a:t> первой стороной) среднего персонала в лаборатории за 2022гг.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600200"/>
            <a:ext cx="504349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/>
              <a:t>Проведено четыре аудита среднего персонала за 2022гг.</a:t>
            </a:r>
          </a:p>
          <a:p>
            <a:r>
              <a:rPr lang="ru-RU" sz="1400" dirty="0" smtClean="0"/>
              <a:t>Идентификация несоответствий м.б значительным или незначительным</a:t>
            </a:r>
          </a:p>
          <a:p>
            <a:r>
              <a:rPr lang="ru-RU" sz="1400" dirty="0" smtClean="0"/>
              <a:t>Значительным считается невыполнение требований ,установленного документом системы качества ,которое оказывает отрицательное влияние на качество выполненного исследования или функционирования системы в целом.</a:t>
            </a:r>
          </a:p>
          <a:p>
            <a:r>
              <a:rPr lang="ru-RU" sz="1400" dirty="0" smtClean="0"/>
              <a:t>Примеры </a:t>
            </a:r>
          </a:p>
          <a:p>
            <a:r>
              <a:rPr lang="ru-RU" sz="1400" dirty="0" smtClean="0"/>
              <a:t>Использование средства дозирования или средства измерения с истекшим сроком аттестации</a:t>
            </a:r>
          </a:p>
          <a:p>
            <a:r>
              <a:rPr lang="ru-RU" sz="1400" dirty="0" smtClean="0"/>
              <a:t>Требования документированной процедуры не выполняются в полном </a:t>
            </a:r>
            <a:r>
              <a:rPr lang="ru-RU" sz="1400" dirty="0" err="1" smtClean="0"/>
              <a:t>обьеме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Более низкая квалификация работника требующая дополнительного обучения</a:t>
            </a:r>
          </a:p>
          <a:p>
            <a:r>
              <a:rPr lang="ru-RU" sz="1400" dirty="0" smtClean="0"/>
              <a:t>Регистрируемые данные о качестве не подтверждаются в фактическом состоянии </a:t>
            </a:r>
          </a:p>
          <a:p>
            <a:r>
              <a:rPr lang="ru-RU" sz="1400" dirty="0" smtClean="0"/>
              <a:t>Проверено санитарно-эпидемиологическое состояние отделения </a:t>
            </a:r>
          </a:p>
          <a:p>
            <a:r>
              <a:rPr lang="ru-RU" sz="1400" dirty="0" smtClean="0"/>
              <a:t>Выполнение врачебных распоряжений </a:t>
            </a:r>
          </a:p>
          <a:p>
            <a:r>
              <a:rPr lang="ru-RU" sz="1400" dirty="0" smtClean="0"/>
              <a:t>Правильное заполнение документации</a:t>
            </a:r>
          </a:p>
          <a:p>
            <a:r>
              <a:rPr lang="ru-RU" sz="1400" dirty="0" smtClean="0"/>
              <a:t>Составлены отчеты по чек –листам по  проведению внутренних аудитов составлены планы по корректировке и обучающим процедурам</a:t>
            </a:r>
          </a:p>
          <a:p>
            <a:r>
              <a:rPr lang="ru-RU" sz="1400" dirty="0" smtClean="0"/>
              <a:t>Проверено выполнение корректирующих планов</a:t>
            </a:r>
          </a:p>
          <a:p>
            <a:endParaRPr lang="ru-RU" sz="1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857520" cy="25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286116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429132"/>
            <a:ext cx="2259030" cy="207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429132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429132"/>
            <a:ext cx="214310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428736"/>
            <a:ext cx="19288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1500174"/>
            <a:ext cx="3857620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448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Непрерывное обучение среднего медперсонала и использование внутреннего аудита в клинико-диагностической лаборатории</vt:lpstr>
      <vt:lpstr>Качество медицинской помощи</vt:lpstr>
      <vt:lpstr>Цели в области качества и эффективности в 2022 гг среднего персонала КДЛ</vt:lpstr>
      <vt:lpstr>ФОРМЫ ОБУЧЕНИЯ</vt:lpstr>
      <vt:lpstr>Внутреннее обучение </vt:lpstr>
      <vt:lpstr>Обучение студентов и ординаторов </vt:lpstr>
      <vt:lpstr>Внутренний Аудит (аудит первой стороной) среднего персонала в лаборатории за 2022гг.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Непрерывное обучение среднего медперсонала и использование внутреннего аудита в клинико-диагностической лаборатории</dc:title>
  <dc:creator>kdl_5</dc:creator>
  <cp:lastModifiedBy>kdl_5</cp:lastModifiedBy>
  <cp:revision>45</cp:revision>
  <dcterms:created xsi:type="dcterms:W3CDTF">2023-02-09T09:07:55Z</dcterms:created>
  <dcterms:modified xsi:type="dcterms:W3CDTF">2024-03-02T03:10:27Z</dcterms:modified>
</cp:coreProperties>
</file>