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07F735"/>
            </a:solidFill>
          </c:spPr>
          <c:cat>
            <c:numRef>
              <c:f>Лист1!$A$2</c:f>
              <c:numCache>
                <c:formatCode>dd/mm/yyyy</c:formatCode>
                <c:ptCount val="1"/>
                <c:pt idx="0">
                  <c:v>43104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Внешние заказчики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Лист1!$A$2</c:f>
              <c:numCache>
                <c:formatCode>dd/mm/yyyy</c:formatCode>
                <c:ptCount val="1"/>
                <c:pt idx="0">
                  <c:v>43104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axId val="144521472"/>
        <c:axId val="144540032"/>
      </c:barChart>
      <c:dateAx>
        <c:axId val="144521472"/>
        <c:scaling>
          <c:orientation val="minMax"/>
        </c:scaling>
        <c:delete val="1"/>
        <c:axPos val="b"/>
        <c:numFmt formatCode="dd/mm/yyyy" sourceLinked="1"/>
        <c:tickLblPos val="none"/>
        <c:crossAx val="144540032"/>
        <c:crosses val="autoZero"/>
        <c:auto val="1"/>
        <c:lblOffset val="100"/>
        <c:baseTimeUnit val="days"/>
      </c:dateAx>
      <c:valAx>
        <c:axId val="144540032"/>
        <c:scaling>
          <c:orientation val="minMax"/>
        </c:scaling>
        <c:delete val="1"/>
        <c:axPos val="l"/>
        <c:numFmt formatCode="General" sourceLinked="1"/>
        <c:tickLblPos val="none"/>
        <c:crossAx val="1445214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2400" b="1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5.0073122306618492E-2"/>
          <c:y val="0.78293018654870905"/>
          <c:w val="0.92610115670917326"/>
          <c:h val="0.19561577871720998"/>
        </c:manualLayout>
      </c:layout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7743466738847114E-2"/>
          <c:y val="6.5085840818980861E-2"/>
          <c:w val="0.93628801581625987"/>
          <c:h val="0.780805805321040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07F735"/>
            </a:solidFill>
          </c:spPr>
          <c:dLbls>
            <c:dLbl>
              <c:idx val="0"/>
              <c:layout>
                <c:manualLayout>
                  <c:x val="-6.9604218523388814E-3"/>
                  <c:y val="9.195222195039069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961834671777923E-3"/>
                  <c:y val="9.195222195039069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8699529425965513E-4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1.6</c:v>
                </c:pt>
                <c:pt idx="1">
                  <c:v>3.1</c:v>
                </c:pt>
                <c:pt idx="2">
                  <c:v>3.8</c:v>
                </c:pt>
                <c:pt idx="3">
                  <c:v>4.5999999999999996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Аутсорсинг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7.2584170204049534E-3"/>
                  <c:y val="2.13646765234167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7098718129262568E-3"/>
                  <c:y val="3.052096646202409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516834040809907E-3"/>
                  <c:y val="3.052096646202409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033668081620027E-3"/>
                  <c:y val="3.052096646202409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6.0000000000000019E-2</c:v>
                </c:pt>
                <c:pt idx="1">
                  <c:v>0.3000000000000001</c:v>
                </c:pt>
                <c:pt idx="2">
                  <c:v>1.1000000000000001</c:v>
                </c:pt>
                <c:pt idx="3">
                  <c:v>3.2</c:v>
                </c:pt>
              </c:numCache>
            </c:numRef>
          </c:val>
        </c:ser>
        <c:axId val="132346240"/>
        <c:axId val="132347776"/>
      </c:barChart>
      <c:catAx>
        <c:axId val="1323462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132347776"/>
        <c:crosses val="autoZero"/>
        <c:auto val="1"/>
        <c:lblAlgn val="ctr"/>
        <c:lblOffset val="100"/>
      </c:catAx>
      <c:valAx>
        <c:axId val="132347776"/>
        <c:scaling>
          <c:orientation val="minMax"/>
          <c:max val="7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23462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chemeClr val="bg2">
                  <a:lumMod val="50000"/>
                </a:schemeClr>
              </a:solidFill>
            </c:spPr>
          </c:dPt>
          <c:cat>
            <c:strRef>
              <c:f>Лист1!$A$2:$A$8</c:f>
              <c:strCache>
                <c:ptCount val="7"/>
                <c:pt idx="0">
                  <c:v>химико-микроскопические </c:v>
                </c:pt>
                <c:pt idx="1">
                  <c:v>гематология</c:v>
                </c:pt>
                <c:pt idx="2">
                  <c:v>паразитология</c:v>
                </c:pt>
                <c:pt idx="3">
                  <c:v>биохимия</c:v>
                </c:pt>
                <c:pt idx="4">
                  <c:v>гемостаз</c:v>
                </c:pt>
                <c:pt idx="5">
                  <c:v>иммунология не инфекционная</c:v>
                </c:pt>
                <c:pt idx="6">
                  <c:v>иммунология инфекционная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8126253236212193E-3"/>
          <c:y val="6.2323506630458103E-2"/>
          <c:w val="0.98068736893942821"/>
          <c:h val="0.92266487490318283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859040171622687"/>
                  <c:y val="-0.120736714337126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469386672082119"/>
                  <c:y val="0.111069870094020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520877198571601E-2"/>
                  <c:y val="1.90224760621892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759859883827092E-3"/>
                  <c:y val="-2.65790651567940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3133882258218665E-2"/>
                  <c:y val="1.364894786876750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химико-микроскопические </c:v>
                </c:pt>
                <c:pt idx="1">
                  <c:v>гематол.</c:v>
                </c:pt>
                <c:pt idx="2">
                  <c:v>паразитол</c:v>
                </c:pt>
                <c:pt idx="3">
                  <c:v>биохимия</c:v>
                </c:pt>
                <c:pt idx="4">
                  <c:v>гемостаз</c:v>
                </c:pt>
                <c:pt idx="5">
                  <c:v>иммунология не инфекционная</c:v>
                </c:pt>
                <c:pt idx="6">
                  <c:v>инфекц иммун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0.51724685178032637</c:v>
                </c:pt>
                <c:pt idx="1">
                  <c:v>0.17081202971098458</c:v>
                </c:pt>
                <c:pt idx="2">
                  <c:v>2.6085385300787391E-2</c:v>
                </c:pt>
                <c:pt idx="3">
                  <c:v>0.15897218706142055</c:v>
                </c:pt>
                <c:pt idx="4">
                  <c:v>7.2346591611631372E-2</c:v>
                </c:pt>
                <c:pt idx="5">
                  <c:v>2.6427326763468286E-2</c:v>
                </c:pt>
                <c:pt idx="6">
                  <c:v>2.8109627771382976E-2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41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688913281259806E-3"/>
                  <c:y val="2.91243365508692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562639838577208E-2"/>
                  <c:y val="4.65067800239557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899223144820327E-3"/>
                  <c:y val="-1.493449697070839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491328319059935E-2"/>
                  <c:y val="-1.680824718304191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645691480272623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химико-микроскопические </c:v>
                </c:pt>
                <c:pt idx="1">
                  <c:v>гематол.</c:v>
                </c:pt>
                <c:pt idx="2">
                  <c:v>паразитол</c:v>
                </c:pt>
                <c:pt idx="3">
                  <c:v>биохимия</c:v>
                </c:pt>
                <c:pt idx="4">
                  <c:v>гемостаз</c:v>
                </c:pt>
                <c:pt idx="5">
                  <c:v>иммунология не инфекционная</c:v>
                </c:pt>
                <c:pt idx="6">
                  <c:v>инфекц иммун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0.41457555918338068</c:v>
                </c:pt>
                <c:pt idx="1">
                  <c:v>0.19184253276084004</c:v>
                </c:pt>
                <c:pt idx="2">
                  <c:v>2.180897493240656E-2</c:v>
                </c:pt>
                <c:pt idx="3">
                  <c:v>0.24806400746907276</c:v>
                </c:pt>
                <c:pt idx="4">
                  <c:v>0.25</c:v>
                </c:pt>
                <c:pt idx="5">
                  <c:v>0.14000000000000001</c:v>
                </c:pt>
                <c:pt idx="6">
                  <c:v>0.47000000000000008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064410734439905E-2"/>
                  <c:y val="7.379848900939472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907121693142437E-2"/>
                  <c:y val="5.10134283896147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32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0563327633573462"/>
                  <c:y val="4.10327458397115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555835913585888E-2"/>
                  <c:y val="-3.2352378134734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769586224882987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химико-микроскопические </c:v>
                </c:pt>
                <c:pt idx="1">
                  <c:v>гематол.</c:v>
                </c:pt>
                <c:pt idx="2">
                  <c:v>паразитол</c:v>
                </c:pt>
                <c:pt idx="3">
                  <c:v>биохимия</c:v>
                </c:pt>
                <c:pt idx="4">
                  <c:v>гемостаз</c:v>
                </c:pt>
                <c:pt idx="5">
                  <c:v>иммунология не инфекционная</c:v>
                </c:pt>
                <c:pt idx="6">
                  <c:v>инфекц иммун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0.26874281406027856</c:v>
                </c:pt>
                <c:pt idx="1">
                  <c:v>0.31752644713095501</c:v>
                </c:pt>
                <c:pt idx="2">
                  <c:v>1.177839758890775E-2</c:v>
                </c:pt>
                <c:pt idx="3">
                  <c:v>0.31831997277881469</c:v>
                </c:pt>
                <c:pt idx="4">
                  <c:v>0.1</c:v>
                </c:pt>
                <c:pt idx="5">
                  <c:v>0.23</c:v>
                </c:pt>
                <c:pt idx="6">
                  <c:v>0.52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ЦГБ 2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1</a:t>
                    </a:r>
                    <a:r>
                      <a:rPr lang="en-US" smtClean="0"/>
                      <a:t>5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7030496236792136E-2"/>
                  <c:y val="-1.8573667678851467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5</a:t>
                    </a: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1857770511997485E-2"/>
                  <c:y val="3.9800716454681792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6</a:t>
                    </a:r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3715541023994714E-3"/>
                  <c:y val="-2.1227048775830256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6</a:t>
                    </a: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Лист1!$A$2:$A$15</c:f>
              <c:numCache>
                <c:formatCode>mmm/yy</c:formatCode>
                <c:ptCount val="14"/>
                <c:pt idx="0">
                  <c:v>42887</c:v>
                </c:pt>
                <c:pt idx="1">
                  <c:v>43282</c:v>
                </c:pt>
                <c:pt idx="2">
                  <c:v>43313</c:v>
                </c:pt>
                <c:pt idx="3">
                  <c:v>43709</c:v>
                </c:pt>
                <c:pt idx="4">
                  <c:v>43739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44621</c:v>
                </c:pt>
                <c:pt idx="10">
                  <c:v>44652</c:v>
                </c:pt>
                <c:pt idx="11">
                  <c:v>45047</c:v>
                </c:pt>
                <c:pt idx="12">
                  <c:v>45078</c:v>
                </c:pt>
                <c:pt idx="13">
                  <c:v>45108</c:v>
                </c:pt>
              </c:numCache>
            </c:numRef>
          </c:cat>
          <c:val>
            <c:numRef>
              <c:f>Лист1!$B$2:$B$15</c:f>
              <c:numCache>
                <c:formatCode>0%</c:formatCode>
                <c:ptCount val="14"/>
                <c:pt idx="0">
                  <c:v>0</c:v>
                </c:pt>
                <c:pt idx="1">
                  <c:v>1.3200000000000005E-2</c:v>
                </c:pt>
                <c:pt idx="2">
                  <c:v>4.02E-2</c:v>
                </c:pt>
                <c:pt idx="3">
                  <c:v>1.5900000000000001E-2</c:v>
                </c:pt>
                <c:pt idx="4">
                  <c:v>0.14880000000000004</c:v>
                </c:pt>
                <c:pt idx="5">
                  <c:v>0.5554</c:v>
                </c:pt>
                <c:pt idx="6">
                  <c:v>0.55230000000000001</c:v>
                </c:pt>
                <c:pt idx="7">
                  <c:v>0.6292000000000002</c:v>
                </c:pt>
                <c:pt idx="8">
                  <c:v>0.65000000000000024</c:v>
                </c:pt>
                <c:pt idx="9">
                  <c:v>0.64000000000000024</c:v>
                </c:pt>
                <c:pt idx="10">
                  <c:v>0.66000000000000025</c:v>
                </c:pt>
                <c:pt idx="11">
                  <c:v>0.69190000000000018</c:v>
                </c:pt>
                <c:pt idx="12">
                  <c:v>0.79459999999999997</c:v>
                </c:pt>
                <c:pt idx="13">
                  <c:v>0.86280000000000023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ЦГБ 3</c:v>
                </c:pt>
              </c:strCache>
            </c:strRef>
          </c:tx>
          <c:spPr>
            <a:ln w="57150">
              <a:solidFill>
                <a:srgbClr val="FFFF0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3915833929593523E-2"/>
                  <c:y val="-5.0414240842597109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1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515248118395916E-2"/>
                  <c:y val="-3.9800716454681792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2</a:t>
                    </a:r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8.7431082047989342E-3"/>
                  <c:y val="2.6533810969788012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9*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3715541023994714E-3"/>
                  <c:y val="3.1840573163745396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6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2258356323194815E-2"/>
                  <c:y val="1.85736676788514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3715541023994714E-3"/>
                  <c:y val="-3.184057316374539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Лист1!$A$2:$A$15</c:f>
              <c:numCache>
                <c:formatCode>mmm/yy</c:formatCode>
                <c:ptCount val="14"/>
                <c:pt idx="0">
                  <c:v>42887</c:v>
                </c:pt>
                <c:pt idx="1">
                  <c:v>43282</c:v>
                </c:pt>
                <c:pt idx="2">
                  <c:v>43313</c:v>
                </c:pt>
                <c:pt idx="3">
                  <c:v>43709</c:v>
                </c:pt>
                <c:pt idx="4">
                  <c:v>43739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44621</c:v>
                </c:pt>
                <c:pt idx="10">
                  <c:v>44652</c:v>
                </c:pt>
                <c:pt idx="11">
                  <c:v>45047</c:v>
                </c:pt>
                <c:pt idx="12">
                  <c:v>45078</c:v>
                </c:pt>
                <c:pt idx="13">
                  <c:v>45108</c:v>
                </c:pt>
              </c:numCache>
            </c:numRef>
          </c:cat>
          <c:val>
            <c:numRef>
              <c:f>Лист1!$C$2:$C$15</c:f>
              <c:numCache>
                <c:formatCode>0%</c:formatCode>
                <c:ptCount val="14"/>
                <c:pt idx="0">
                  <c:v>0</c:v>
                </c:pt>
                <c:pt idx="1">
                  <c:v>0.1</c:v>
                </c:pt>
                <c:pt idx="2">
                  <c:v>0.20530000000000001</c:v>
                </c:pt>
                <c:pt idx="3">
                  <c:v>0.25480000000000008</c:v>
                </c:pt>
                <c:pt idx="4">
                  <c:v>0.28790000000000016</c:v>
                </c:pt>
                <c:pt idx="5">
                  <c:v>0.27910000000000001</c:v>
                </c:pt>
                <c:pt idx="6">
                  <c:v>0.25210000000000005</c:v>
                </c:pt>
                <c:pt idx="7">
                  <c:v>9.0500000000000039E-2</c:v>
                </c:pt>
                <c:pt idx="8">
                  <c:v>0.21940000000000007</c:v>
                </c:pt>
                <c:pt idx="9">
                  <c:v>0.37000000000000011</c:v>
                </c:pt>
                <c:pt idx="10">
                  <c:v>0.6000000000000002</c:v>
                </c:pt>
                <c:pt idx="11">
                  <c:v>0.67180000000000029</c:v>
                </c:pt>
                <c:pt idx="12">
                  <c:v>0.7018000000000002</c:v>
                </c:pt>
                <c:pt idx="13">
                  <c:v>0.67150000000000021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ЦГКБ 23</c:v>
                </c:pt>
              </c:strCache>
            </c:strRef>
          </c:tx>
          <c:spPr>
            <a:ln w="57150"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1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0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1</a:t>
                    </a:r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Лист1!$A$2:$A$15</c:f>
              <c:numCache>
                <c:formatCode>mmm/yy</c:formatCode>
                <c:ptCount val="14"/>
                <c:pt idx="0">
                  <c:v>42887</c:v>
                </c:pt>
                <c:pt idx="1">
                  <c:v>43282</c:v>
                </c:pt>
                <c:pt idx="2">
                  <c:v>43313</c:v>
                </c:pt>
                <c:pt idx="3">
                  <c:v>43709</c:v>
                </c:pt>
                <c:pt idx="4">
                  <c:v>43739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44621</c:v>
                </c:pt>
                <c:pt idx="10">
                  <c:v>44652</c:v>
                </c:pt>
                <c:pt idx="11">
                  <c:v>45047</c:v>
                </c:pt>
                <c:pt idx="12">
                  <c:v>45078</c:v>
                </c:pt>
                <c:pt idx="13">
                  <c:v>45108</c:v>
                </c:pt>
              </c:numCache>
            </c:numRef>
          </c:cat>
          <c:val>
            <c:numRef>
              <c:f>Лист1!$D$2:$D$15</c:f>
              <c:numCache>
                <c:formatCode>0%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1.2100000000000001E-2</c:v>
                </c:pt>
                <c:pt idx="5">
                  <c:v>1.9000000000000009E-3</c:v>
                </c:pt>
                <c:pt idx="6">
                  <c:v>7.0699999999999999E-2</c:v>
                </c:pt>
                <c:pt idx="7">
                  <c:v>0.1149</c:v>
                </c:pt>
                <c:pt idx="8">
                  <c:v>0.1159</c:v>
                </c:pt>
                <c:pt idx="9">
                  <c:v>0.1</c:v>
                </c:pt>
                <c:pt idx="10">
                  <c:v>1.0000000000000004E-2</c:v>
                </c:pt>
                <c:pt idx="11">
                  <c:v>1.6899999999999998E-2</c:v>
                </c:pt>
                <c:pt idx="12">
                  <c:v>0</c:v>
                </c:pt>
                <c:pt idx="13">
                  <c:v>4.3000000000000017E-3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ЦГКБ 24</c:v>
                </c:pt>
              </c:strCache>
            </c:strRef>
          </c:tx>
          <c:spPr>
            <a:ln w="57150">
              <a:solidFill>
                <a:srgbClr val="07F735"/>
              </a:solidFill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0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3715541023994713E-2"/>
                  <c:y val="-2.9187192066766652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3</a:t>
                    </a:r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6029031708798061E-2"/>
                  <c:y val="3.1840573163745396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4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4571847007998219E-2"/>
                  <c:y val="-2.1227048775830256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4</a:t>
                    </a: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4</a:t>
                    </a:r>
                    <a:r>
                      <a:rPr lang="en-US" smtClean="0"/>
                      <a:t>4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3114662307198398E-2"/>
                  <c:y val="5.041424084259703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Лист1!$A$2:$A$15</c:f>
              <c:numCache>
                <c:formatCode>mmm/yy</c:formatCode>
                <c:ptCount val="14"/>
                <c:pt idx="0">
                  <c:v>42887</c:v>
                </c:pt>
                <c:pt idx="1">
                  <c:v>43282</c:v>
                </c:pt>
                <c:pt idx="2">
                  <c:v>43313</c:v>
                </c:pt>
                <c:pt idx="3">
                  <c:v>43709</c:v>
                </c:pt>
                <c:pt idx="4">
                  <c:v>43739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44621</c:v>
                </c:pt>
                <c:pt idx="10">
                  <c:v>44652</c:v>
                </c:pt>
                <c:pt idx="11">
                  <c:v>45047</c:v>
                </c:pt>
                <c:pt idx="12">
                  <c:v>45078</c:v>
                </c:pt>
                <c:pt idx="13">
                  <c:v>45108</c:v>
                </c:pt>
              </c:numCache>
            </c:numRef>
          </c:cat>
          <c:val>
            <c:numRef>
              <c:f>Лист1!$E$2:$E$15</c:f>
              <c:numCache>
                <c:formatCode>0%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0.2036</c:v>
                </c:pt>
                <c:pt idx="3">
                  <c:v>0.38200000000000012</c:v>
                </c:pt>
                <c:pt idx="4">
                  <c:v>0.4</c:v>
                </c:pt>
                <c:pt idx="5">
                  <c:v>0.4</c:v>
                </c:pt>
                <c:pt idx="6">
                  <c:v>0.40200000000000002</c:v>
                </c:pt>
                <c:pt idx="7">
                  <c:v>0.38700000000000012</c:v>
                </c:pt>
                <c:pt idx="8">
                  <c:v>0.41800000000000009</c:v>
                </c:pt>
                <c:pt idx="9">
                  <c:v>0.39000000000000012</c:v>
                </c:pt>
                <c:pt idx="10">
                  <c:v>0.44</c:v>
                </c:pt>
                <c:pt idx="11">
                  <c:v>0.58460000000000001</c:v>
                </c:pt>
                <c:pt idx="12">
                  <c:v>0.58560000000000001</c:v>
                </c:pt>
                <c:pt idx="13">
                  <c:v>0.66220000000000023</c:v>
                </c:pt>
              </c:numCache>
            </c:numRef>
          </c:val>
        </c:ser>
        <c:marker val="1"/>
        <c:axId val="150190720"/>
        <c:axId val="150241664"/>
      </c:lineChart>
      <c:dateAx>
        <c:axId val="150190720"/>
        <c:scaling>
          <c:orientation val="minMax"/>
        </c:scaling>
        <c:axPos val="b"/>
        <c:numFmt formatCode="mmm/yy" sourceLinked="1"/>
        <c:tickLblPos val="nextTo"/>
        <c:crossAx val="150241664"/>
        <c:crosses val="autoZero"/>
        <c:auto val="1"/>
        <c:lblOffset val="100"/>
        <c:baseTimeUnit val="months"/>
      </c:dateAx>
      <c:valAx>
        <c:axId val="150241664"/>
        <c:scaling>
          <c:orientation val="minMax"/>
        </c:scaling>
        <c:axPos val="l"/>
        <c:majorGridlines/>
        <c:numFmt formatCode="0%" sourceLinked="1"/>
        <c:tickLblPos val="nextTo"/>
        <c:crossAx val="1501907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3226E-0110-44AC-BA21-11F35080AC8D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FA8FA-6E6F-447D-9E43-47E2CFFE7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574D8-F2DD-4976-9711-1F269847BF7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A3B1-5A14-48D6-BA88-04AC046BEC3B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50B5-66BF-4732-82BB-7C7B9FCF5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A3B1-5A14-48D6-BA88-04AC046BEC3B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50B5-66BF-4732-82BB-7C7B9FCF5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A3B1-5A14-48D6-BA88-04AC046BEC3B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50B5-66BF-4732-82BB-7C7B9FCF5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A3B1-5A14-48D6-BA88-04AC046BEC3B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50B5-66BF-4732-82BB-7C7B9FCF5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A3B1-5A14-48D6-BA88-04AC046BEC3B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50B5-66BF-4732-82BB-7C7B9FCF5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A3B1-5A14-48D6-BA88-04AC046BEC3B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50B5-66BF-4732-82BB-7C7B9FCF5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A3B1-5A14-48D6-BA88-04AC046BEC3B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50B5-66BF-4732-82BB-7C7B9FCF5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A3B1-5A14-48D6-BA88-04AC046BEC3B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50B5-66BF-4732-82BB-7C7B9FCF5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A3B1-5A14-48D6-BA88-04AC046BEC3B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50B5-66BF-4732-82BB-7C7B9FCF5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A3B1-5A14-48D6-BA88-04AC046BEC3B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50B5-66BF-4732-82BB-7C7B9FCF5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A3B1-5A14-48D6-BA88-04AC046BEC3B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50B5-66BF-4732-82BB-7C7B9FCF5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0A3B1-5A14-48D6-BA88-04AC046BEC3B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850B5-66BF-4732-82BB-7C7B9FCF5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Изменение объемов исследований по годам в ГАУЗ СО ЦГКБ№24 г.Екатеринбург</a:t>
            </a:r>
            <a:endParaRPr lang="ru-RU" dirty="0"/>
          </a:p>
        </p:txBody>
      </p:sp>
      <p:pic>
        <p:nvPicPr>
          <p:cNvPr id="4" name="Picture 20" descr="C:\Users\admin\Desktop\Отчет за 2017\Фото\новое\IMG-20180228-WA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3999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ГАУЗ СО «ЦГКБ №24»г.Екатеринбург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85791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ЛАБОРАТОРНАЯ СЛУЖБА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ПЛОШАДЬ: 2500 МЕТРОВ С ВОЗМОЖНОСТЬЮ РАСШИРЕНИЯ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ШТАТЫ: 20 ВРАЧЕЙ, 40 МЕДИЦИНСКИХ ЛАБ. ТЕХНИКОВ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МОЩНОСТЬ ШТАТНАЯ: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0.4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млн. У.Е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МОЩНОСТЬ ФАКТИЧЕСКАЯ: 3,3 млн. У.Е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2016 ГОДУ: ВНЕДРЕНА ЛИС  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2017 ГОДУ: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1,8 МЛН ИССЛЕДОВАНИЙ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- ИНТЕГРАЦИЯ ЛИС И МИС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- 22 НОВЫХ МЕТОДИКИ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2018 ГОДУ: УСТАНОВКА ЛИС В БАК ЛАБ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2018 -ПРЕМИЯ МЕДИЦИНСКИЙ ОЛИМП ЗА ВНЕДРЕНИЕ ГОРОДСКОЙ ИНТЕГРАЦИИ МЕДИЦИНСКОЙ И ЛАБОРАТОРНОЙ ИНФОРМАЦИОННОЙ СИСТЕМЫ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2020-2023 ГОД РАБОТА В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COVID-19  4.6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МЛН ИССЛЕДОВАНИЙ  АУТСОРСИНГ ЛПУ ГОРОДА И ОБЛАСТИ 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 ПОЛУЧЕН СЕРТИФИКАТ КАЧЕСТВА И БЕЗОПАСНОСТИ МЕДИЦИНСКОЙ ДЕЯТЕЛЬНОСТИ В  КЛИНИКО-ДИАГНОСТИЧЕСКОЙ ЛАБОРАТОРИИ РОСЗДРАВНАДЗОРА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3509854587"/>
              </p:ext>
            </p:extLst>
          </p:nvPr>
        </p:nvGraphicFramePr>
        <p:xfrm>
          <a:off x="1071538" y="2571720"/>
          <a:ext cx="692948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Объемы исследований</a:t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</a:rPr>
              <a:t>(млн.)</a:t>
            </a:r>
            <a:endParaRPr lang="ru-RU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500174"/>
          <a:ext cx="8748464" cy="423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000892" y="1785926"/>
            <a:ext cx="571504" cy="3286148"/>
          </a:xfrm>
          <a:prstGeom prst="rect">
            <a:avLst/>
          </a:prstGeom>
          <a:noFill/>
          <a:ln w="63500">
            <a:solidFill>
              <a:srgbClr val="07F73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72396" y="3786190"/>
            <a:ext cx="642942" cy="1285884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929454" y="114298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7F735"/>
                </a:solidFill>
              </a:rPr>
              <a:t>5,6</a:t>
            </a:r>
            <a:endParaRPr lang="ru-RU" sz="3200" dirty="0">
              <a:solidFill>
                <a:srgbClr val="07F7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0" y="5589240"/>
          <a:ext cx="9144000" cy="126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Изменение </a:t>
            </a:r>
            <a:r>
              <a:rPr lang="ru-RU" sz="2000" b="1" dirty="0" smtClean="0">
                <a:solidFill>
                  <a:schemeClr val="tx1"/>
                </a:solidFill>
              </a:rPr>
              <a:t>Структура исследований</a:t>
            </a:r>
            <a:r>
              <a:rPr lang="en-US" sz="2000" b="1" dirty="0" smtClean="0">
                <a:solidFill>
                  <a:schemeClr val="tx1"/>
                </a:solidFill>
              </a:rPr>
              <a:t> (%)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980728"/>
          <a:ext cx="4143372" cy="268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000628" y="980728"/>
          <a:ext cx="4143372" cy="268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2339752" y="3140968"/>
          <a:ext cx="4079704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75656" y="54868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2016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476672"/>
            <a:ext cx="101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2021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3928" y="270892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2023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436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Интеграция </a:t>
            </a:r>
            <a:r>
              <a:rPr lang="ru-RU" sz="3600" b="1" noProof="0" dirty="0" smtClean="0">
                <a:latin typeface="+mj-lt"/>
                <a:ea typeface="+mj-ea"/>
                <a:cs typeface="+mj-cs"/>
              </a:rPr>
              <a:t>ЛИС «Ариадна» и АИС «МИР»</a:t>
            </a:r>
            <a:br>
              <a:rPr lang="ru-RU" sz="3600" b="1" noProof="0" dirty="0" smtClean="0">
                <a:latin typeface="+mj-lt"/>
                <a:ea typeface="+mj-ea"/>
                <a:cs typeface="+mj-cs"/>
              </a:rPr>
            </a:br>
            <a:r>
              <a:rPr lang="ru-RU" sz="3600" b="1" noProof="0" dirty="0" smtClean="0">
                <a:latin typeface="+mj-lt"/>
                <a:ea typeface="+mj-ea"/>
                <a:cs typeface="+mj-cs"/>
              </a:rPr>
              <a:t>(%)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2240" y="1124744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40000 / 22000  (55%)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Екатеринбург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kdl_5\Desktop\Конференция 2018.05.17\Без названия_08-05-2018_17-11-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7368"/>
            <a:ext cx="9144000" cy="5970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78608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307183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047EE1C-B4C3-42A9-BDF3-BD8281251C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42" t="10241" r="10662" b="14272"/>
          <a:stretch/>
        </p:blipFill>
        <p:spPr>
          <a:xfrm>
            <a:off x="5786446" y="310392"/>
            <a:ext cx="2711602" cy="604756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МЫ ИЩЕМ ВОЗМОЖНОСТИ 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ДЛЯ РАБОТЫ!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127</Words>
  <Application>Microsoft Office PowerPoint</Application>
  <PresentationFormat>Экран (4:3)</PresentationFormat>
  <Paragraphs>70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Изменение объемов исследований по годам в ГАУЗ СО ЦГКБ№24 г.Екатеринбург</vt:lpstr>
      <vt:lpstr>ГАУЗ СО «ЦГКБ №24»г.Екатеринбург</vt:lpstr>
      <vt:lpstr>Объемы исследований (млн.)</vt:lpstr>
      <vt:lpstr>Изменение Структура исследований (%)</vt:lpstr>
      <vt:lpstr>Слайд 5</vt:lpstr>
      <vt:lpstr>Екатеринбург</vt:lpstr>
      <vt:lpstr>МЫ ИЩЕМ ВОЗМОЖНОСТИ  ДЛЯ РАБОТЫ!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kdl_5</dc:creator>
  <cp:lastModifiedBy>kdl_5</cp:lastModifiedBy>
  <cp:revision>6</cp:revision>
  <dcterms:created xsi:type="dcterms:W3CDTF">2024-03-02T04:15:15Z</dcterms:created>
  <dcterms:modified xsi:type="dcterms:W3CDTF">2024-03-02T04:52:27Z</dcterms:modified>
</cp:coreProperties>
</file>