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86" r:id="rId3"/>
    <p:sldId id="259" r:id="rId4"/>
    <p:sldId id="284" r:id="rId5"/>
    <p:sldId id="260" r:id="rId6"/>
    <p:sldId id="279" r:id="rId7"/>
    <p:sldId id="262" r:id="rId8"/>
    <p:sldId id="266" r:id="rId9"/>
    <p:sldId id="269" r:id="rId10"/>
    <p:sldId id="273" r:id="rId11"/>
    <p:sldId id="28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68" autoAdjust="0"/>
    <p:restoredTop sz="72398" autoAdjust="0"/>
  </p:normalViewPr>
  <p:slideViewPr>
    <p:cSldViewPr>
      <p:cViewPr varScale="1">
        <p:scale>
          <a:sx n="111" d="100"/>
          <a:sy n="111" d="100"/>
        </p:scale>
        <p:origin x="-165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F884-D321-43EA-A890-31B312E2839C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72952-150D-4AC5-B305-D6F772C27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Lippi</a:t>
            </a:r>
            <a:r>
              <a:rPr lang="ru-RU" dirty="0"/>
              <a:t> </a:t>
            </a:r>
            <a:r>
              <a:rPr lang="en-US" dirty="0"/>
              <a:t>G</a:t>
            </a:r>
            <a:r>
              <a:rPr lang="ru-RU" dirty="0"/>
              <a:t>, </a:t>
            </a:r>
            <a:r>
              <a:rPr lang="en-US" dirty="0" err="1"/>
              <a:t>Plebani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ru-RU" dirty="0"/>
              <a:t> </a:t>
            </a:r>
            <a:r>
              <a:rPr lang="en-US" dirty="0" err="1"/>
              <a:t>Šimundić</a:t>
            </a:r>
            <a:r>
              <a:rPr lang="ru-RU" dirty="0"/>
              <a:t> </a:t>
            </a:r>
            <a:r>
              <a:rPr lang="en-US" dirty="0"/>
              <a:t>AM</a:t>
            </a:r>
            <a:r>
              <a:rPr lang="ru-RU" dirty="0"/>
              <a:t> </a:t>
            </a:r>
            <a:r>
              <a:rPr lang="en-US" dirty="0"/>
              <a:t>Quality in laboratory diagnostics: From theory to practice. </a:t>
            </a:r>
            <a:r>
              <a:rPr lang="en-US" i="1" dirty="0" err="1"/>
              <a:t>Biochem</a:t>
            </a:r>
            <a:r>
              <a:rPr lang="en-US" i="1" dirty="0"/>
              <a:t> Med</a:t>
            </a:r>
            <a:r>
              <a:rPr lang="en-US" dirty="0"/>
              <a:t>. 2010;</a:t>
            </a:r>
            <a:r>
              <a:rPr lang="ru-RU" dirty="0"/>
              <a:t> </a:t>
            </a:r>
            <a:r>
              <a:rPr lang="en-US" dirty="0"/>
              <a:t>20:</a:t>
            </a:r>
            <a:r>
              <a:rPr lang="ru-RU" dirty="0"/>
              <a:t> </a:t>
            </a:r>
            <a:r>
              <a:rPr lang="en-US" dirty="0"/>
              <a:t>126–130.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2952-150D-4AC5-B305-D6F772C27AB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2952-150D-4AC5-B305-D6F772C27AB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72"/>
            <a:ext cx="6858000" cy="257176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преаналитического этапа и пути их предотвращения в ЦГКБ№24.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40"/>
            <a:ext cx="4953000" cy="1314450"/>
          </a:xfrm>
        </p:spPr>
        <p:txBody>
          <a:bodyPr>
            <a:normAutofit/>
          </a:bodyPr>
          <a:lstStyle/>
          <a:p>
            <a:endParaRPr lang="ru-RU" sz="1800" dirty="0">
              <a:latin typeface="Calibri" pitchFamily="34" charset="0"/>
            </a:endParaRPr>
          </a:p>
          <a:p>
            <a:endParaRPr lang="ru-RU" sz="1800" dirty="0">
              <a:latin typeface="Calibri" pitchFamily="34" charset="0"/>
            </a:endParaRP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Хлопотова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О.Н.,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КДЛ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8"/>
            <a:ext cx="8382000" cy="6429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5.Отсутствие критериев отказа в приеме биоматериала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244288"/>
            <a:ext cx="4041648" cy="4633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90821" y="1212236"/>
            <a:ext cx="4041775" cy="1503530"/>
          </a:xfrm>
        </p:spPr>
        <p:txBody>
          <a:bodyPr/>
          <a:lstStyle/>
          <a:p>
            <a:endParaRPr lang="ru-RU" sz="1000" dirty="0"/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материала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Сгусток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Гемолиз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Хилёз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выбор пробирки с наполнителем</a:t>
            </a:r>
          </a:p>
          <a:p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4008" y="2785011"/>
            <a:ext cx="4392487" cy="2090995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Регистрация ошибок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Ежемесячный анализ по видам ошибок, по отделениям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Работа с персоналом отделений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Разработаны критерии отказа в принятии лабораторией биоматериала на исследования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A72520-9CB4-4CAF-A730-58995ACC9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244288"/>
            <a:ext cx="4248472" cy="37017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78A52AB-270C-4C3A-AEF5-29C32F707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0" b="9570"/>
          <a:stretch/>
        </p:blipFill>
        <p:spPr>
          <a:xfrm>
            <a:off x="1043608" y="699542"/>
            <a:ext cx="7900177" cy="4104456"/>
          </a:xfrm>
          <a:prstGeom prst="rect">
            <a:avLst/>
          </a:prstGeom>
          <a:gradFill>
            <a:gsLst>
              <a:gs pos="2500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40376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3B2CE-3AB3-45F2-811C-6FBC2E73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548DC2-F4FB-47BD-827C-44E03419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1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ГОСТ Р ИСО 15189 правильное назначение лабораторных тестов и соблюдение правил преаналитического этапа персоналом клинических подразделений являются непременными условиями целесообразной деятельности клинико-диагностической лаборатории и получения адекватной лабораторной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932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594792"/>
            <a:ext cx="3800480" cy="63211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3598"/>
            <a:ext cx="3754760" cy="372730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статистики по разным источникам, до 70% процентов ошибок в результатах лабораторных исследований являются следствием нарушений правил работы именно на преаналитическом этапе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ошибки приводят как к снижению качества оказания медицинской помощи, так и к дополнительным финансовым затратам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7534"/>
            <a:ext cx="4726687" cy="43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050CC-48E3-40A9-835A-AE91D94E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94411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основные ошибки преаналитического этапа в период подготовки к сертификации: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712284-7DBD-42A6-9280-164F403F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ts val="18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не всегда были проинформированы о необходимости подготовки к взятию биоматериала</a:t>
            </a:r>
          </a:p>
          <a:p>
            <a:pPr>
              <a:lnSpc>
                <a:spcPts val="18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Нарушены правила идентификации пациента</a:t>
            </a:r>
          </a:p>
          <a:p>
            <a:pPr>
              <a:lnSpc>
                <a:spcPts val="18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 отработан алгоритм маркировки пробирок и очередность их заполнения</a:t>
            </a:r>
          </a:p>
          <a:p>
            <a:pPr>
              <a:lnSpc>
                <a:spcPts val="18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правил использования жгута</a:t>
            </a:r>
          </a:p>
          <a:p>
            <a:pPr>
              <a:lnSpc>
                <a:spcPts val="18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лаборатории не разработаны критерии отказа в приеме биоматериала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125337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44" y="555526"/>
            <a:ext cx="8229600" cy="800100"/>
          </a:xfrm>
          <a:solidFill>
            <a:schemeClr val="bg2"/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87068"/>
            <a:ext cx="8928992" cy="32438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сведения  клиницистов, процедурных медсестер и пациентов информацию о значимости таких факторов, как:</a:t>
            </a: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пациентом диеты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физической активности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тела пациента в момент взятия биоматериала (не рекомендуются изменения)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лекарств / инфузии: по возможности указывать в направлении, какие препараты принимает пациент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21" y="411510"/>
            <a:ext cx="8361439" cy="101980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Пациент не проинформирован о необходимости подготовки к взятию биоматериала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30122" y="1431319"/>
            <a:ext cx="4092526" cy="711803"/>
          </a:xfrm>
        </p:spPr>
        <p:txBody>
          <a:bodyPr/>
          <a:lstStyle/>
          <a:p>
            <a:pPr algn="ctr"/>
            <a:r>
              <a:rPr lang="ru-RU" sz="1200" dirty="0"/>
              <a:t>Общие рекомендации и правила подготовки пациентов для сдачи анализов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70475" y="1431319"/>
            <a:ext cx="4092526" cy="711803"/>
          </a:xfrm>
        </p:spPr>
        <p:txBody>
          <a:bodyPr/>
          <a:lstStyle/>
          <a:p>
            <a:pPr algn="ctr"/>
            <a:endParaRPr lang="ru-RU" sz="1200" dirty="0"/>
          </a:p>
          <a:p>
            <a:pPr algn="ctr"/>
            <a:r>
              <a:rPr lang="ru-RU" sz="1200" dirty="0"/>
              <a:t>Приказом утвержден перечень информационных материалов (памяток)для пациентов</a:t>
            </a:r>
          </a:p>
          <a:p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72" y="2140545"/>
            <a:ext cx="4000528" cy="2874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22" y="2211983"/>
            <a:ext cx="4143403" cy="273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0048"/>
            <a:ext cx="8382000" cy="6429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2.Нарушены правила идентификации пациента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для лаборатории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1142990"/>
            <a:ext cx="4041648" cy="500066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СОПов, регламентирующих взятие биоматериала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21226" y="1142990"/>
            <a:ext cx="4041775" cy="780688"/>
          </a:xfrm>
        </p:spPr>
        <p:txBody>
          <a:bodyPr/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 в направлении два основных идентификатора: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полное имя пациента (Ф. И. О.);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дату рождения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1% от всех поступающих проб – неправильно идентифицированы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исследований  пациентов в динамике в стационаре обнаруживаются единичные пробы не соответствующие предыдущим, что заставляет проводить аудит исследований  данного пациента с помощью отдела качества медицинской помощи.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приказ об идентификации пациентов, инструкция по преаналитическому этапу по идентификации проб пациентов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9F84ED-5928-4D2A-8A52-C9231118C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32" b="29401"/>
          <a:stretch/>
        </p:blipFill>
        <p:spPr>
          <a:xfrm>
            <a:off x="380999" y="1707654"/>
            <a:ext cx="4041647" cy="3319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A8F61A-4BA2-47EC-BEA9-D41AA0D8B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821519"/>
            <a:ext cx="3758953" cy="4124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80" y="383553"/>
            <a:ext cx="8382000" cy="5000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3.Отсутствие алгоритма маркировки и очередности заполнения пробирок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915567"/>
            <a:ext cx="4118994" cy="1227556"/>
          </a:xfrm>
        </p:spPr>
        <p:txBody>
          <a:bodyPr/>
          <a:lstStyle/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ПРОБЛЕМЫ-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высокое/низкое/неровное наклеивание штрих кода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маркировки или данных пациента на пробирках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группу крови, гепатиты,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ВИЧ,сифилис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очередности заполнения пробирок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8305" y="2143123"/>
            <a:ext cx="4041775" cy="2802916"/>
          </a:xfrm>
        </p:spPr>
        <p:txBody>
          <a:bodyPr>
            <a:normAutofit lnSpcReduction="10000"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учебы в процедурных кабинетах поликлинических отделений по забору крови и маркировки пробирок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Отработаны электронные заказы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ежемесячные отчеты по выбраковке материалов по отделениям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регламента порядка взятия крови в пробирки в соответствии с рекомендациями Европейской федерации лабораторной медицины, где четко описан порядок процедуры венепункции. Именно такой алгоритм рекомендует Национальный институт качества Росздравнадзора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35" y="384026"/>
            <a:ext cx="8382000" cy="80238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4.Незнание правил использования жгута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8305" y="1237564"/>
            <a:ext cx="3955230" cy="1068720"/>
          </a:xfrm>
        </p:spPr>
        <p:txBody>
          <a:bodyPr/>
          <a:lstStyle/>
          <a:p>
            <a:endParaRPr lang="ru-RU" sz="1000" dirty="0"/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Проблемы-медсестры не знают, на какое время накладывать жгут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практически всегда просят пациента «поработать кулаком», особенно если у него «плохие вены»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один и тот же жгут, не обрабатывая его.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8305" y="2357436"/>
            <a:ext cx="4041775" cy="2588603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учеба  с процедурными сестрами и наглядно продемонстрировано, к каким результатам приводит нарушение технологии наложения жгута.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Объяснено, как меняются показатели и почему получаются недостоверные результаты.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Проговорили, насколько важен  труд процедурных сестер  и почему  необходимо строго соблюдать технологию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СОП </a:t>
            </a:r>
          </a:p>
          <a:p>
            <a:pPr marL="109728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«Взятие венозной крови в вакуумную пробирку»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A563AB-CB70-4571-86E4-6D0D6D60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80" y="1347614"/>
            <a:ext cx="4000528" cy="35283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366</Words>
  <Application>Microsoft Office PowerPoint</Application>
  <PresentationFormat>Экран (16:9)</PresentationFormat>
  <Paragraphs>74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Основные ошибки преаналитического этапа и пути их предотвращения в ЦГКБ№24.</vt:lpstr>
      <vt:lpstr> </vt:lpstr>
      <vt:lpstr>Актуальность</vt:lpstr>
      <vt:lpstr>Выявленные основные ошибки преаналитического этапа в период подготовки к сертификации:</vt:lpstr>
      <vt:lpstr>Что делать?</vt:lpstr>
      <vt:lpstr> 1. Пациент не проинформирован о необходимости подготовки к взятию биоматериала что сделано  </vt:lpstr>
      <vt:lpstr>2.Нарушены правила идентификации пациента что сделано для лаборатории</vt:lpstr>
      <vt:lpstr> 3.Отсутствие алгоритма маркировки и очередности заполнения пробирок </vt:lpstr>
      <vt:lpstr> 4.Незнание правил использования жгута </vt:lpstr>
      <vt:lpstr>  5.Отсутствие критериев отказа в приеме биоматериала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результатах анализа и проведения внутреннего КК в ЦГКБ №24</dc:title>
  <dc:creator>kdl_2</dc:creator>
  <cp:lastModifiedBy>kdl_5</cp:lastModifiedBy>
  <cp:revision>101</cp:revision>
  <dcterms:created xsi:type="dcterms:W3CDTF">2023-02-09T03:18:20Z</dcterms:created>
  <dcterms:modified xsi:type="dcterms:W3CDTF">2023-02-28T04:13:28Z</dcterms:modified>
</cp:coreProperties>
</file>