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93" r:id="rId6"/>
    <p:sldId id="258" r:id="rId7"/>
    <p:sldId id="294" r:id="rId8"/>
    <p:sldId id="295" r:id="rId9"/>
    <p:sldId id="282" r:id="rId10"/>
    <p:sldId id="296" r:id="rId11"/>
    <p:sldId id="297" r:id="rId12"/>
    <p:sldId id="298" r:id="rId13"/>
    <p:sldId id="274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3835" autoAdjust="0"/>
  </p:normalViewPr>
  <p:slideViewPr>
    <p:cSldViewPr snapToGrid="0">
      <p:cViewPr varScale="1">
        <p:scale>
          <a:sx n="120" d="100"/>
          <a:sy n="120" d="100"/>
        </p:scale>
        <p:origin x="29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2A70936-F116-402D-B40E-FA07F69C81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57DC11-F831-449C-ADEB-077CA72462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0070C-37B4-449D-86BF-E4931F16635D}" type="datetime1">
              <a:rPr lang="ru-RU" smtClean="0"/>
              <a:t>09.03.2024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55BB2D-59EC-48D8-AE8C-86817B8A9C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E6234F-8955-40F7-A434-EED4ABD6D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59A75-79D7-4EDD-82CB-5414B3B1D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85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4AC323-B726-4D2A-939E-BBCDB67E5B76}" type="datetime1">
              <a:rPr lang="ru-RU" noProof="0" smtClean="0"/>
              <a:t>09.03.2024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9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6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7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1" name="Рисунок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32" name="Текст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3" name="Рисунок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4" name="Рисунок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Рисунок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ные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3" name="Рисунок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за внимание!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Опишите свою главную идею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чисел со знач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Результат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7" name="Рисунок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Рисунок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ое разделение 60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0" name="Текст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1" name="Рисунок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полная фотограф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ail.yandex.ru/?uid=98606873#compose?to=%3Cangel22882%40rambler.ru%3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Greengrass+SM&amp;cauthor_id=8435737" TargetMode="External"/><Relationship Id="rId3" Type="http://schemas.openxmlformats.org/officeDocument/2006/relationships/hyperlink" Target="https://pubmed.ncbi.nlm.nih.gov/?term=Cooke+RP&amp;cauthor_id=8435737" TargetMode="External"/><Relationship Id="rId7" Type="http://schemas.openxmlformats.org/officeDocument/2006/relationships/hyperlink" Target="https://pubmed.ncbi.nlm.nih.gov/?term=Emmerson+AM&amp;cauthor_id=8435737" TargetMode="External"/><Relationship Id="rId2" Type="http://schemas.openxmlformats.org/officeDocument/2006/relationships/hyperlink" Target="https://www.baus.org.uk/_userfiles/pages/files/About/Governance/2016%20FINAL%20Workforce%20Report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med.ncbi.nlm.nih.gov/?term=Lawrence+WT&amp;cauthor_id=8435737" TargetMode="External"/><Relationship Id="rId5" Type="http://schemas.openxmlformats.org/officeDocument/2006/relationships/hyperlink" Target="https://pubmed.ncbi.nlm.nih.gov/?term=Ayliffe+G&amp;cauthor_id=8435737" TargetMode="External"/><Relationship Id="rId4" Type="http://schemas.openxmlformats.org/officeDocument/2006/relationships/hyperlink" Target="https://pubmed.ncbi.nlm.nih.gov/?term=Feneley+RC&amp;cauthor_id=8435737" TargetMode="Externa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Врач, указывающий на большой экран">
            <a:extLst>
              <a:ext uri="{FF2B5EF4-FFF2-40B4-BE49-F238E27FC236}">
                <a16:creationId xmlns:a16="http://schemas.microsoft.com/office/drawing/2014/main" id="{8F02F647-7DBC-4618-AFF3-8CED69C5CD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536"/>
            <a:ext cx="12192000" cy="6858000"/>
          </a:xfr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162272"/>
            <a:ext cx="5157922" cy="620016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r>
              <a:rPr lang="ru-RU" dirty="0"/>
              <a:t> </a:t>
            </a:r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687084" y="3441536"/>
            <a:ext cx="5616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136CB0-4ED9-43FA-81D5-6D322579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024" y="4896463"/>
            <a:ext cx="4536000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E9D71995-9006-6F03-39E2-5F6945A1DAB7}"/>
              </a:ext>
            </a:extLst>
          </p:cNvPr>
          <p:cNvSpPr txBox="1">
            <a:spLocks/>
          </p:cNvSpPr>
          <p:nvPr/>
        </p:nvSpPr>
        <p:spPr>
          <a:xfrm>
            <a:off x="5997947" y="0"/>
            <a:ext cx="6203018" cy="68580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116000" tIns="0" rIns="180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dirty="0"/>
              <a:t>  </a:t>
            </a:r>
          </a:p>
          <a:p>
            <a:pPr algn="r">
              <a:lnSpc>
                <a:spcPct val="100000"/>
              </a:lnSpc>
            </a:pPr>
            <a:endParaRPr lang="ru-RU" dirty="0"/>
          </a:p>
          <a:p>
            <a:pPr algn="ctr">
              <a:lnSpc>
                <a:spcPct val="100000"/>
              </a:lnSpc>
            </a:pPr>
            <a:r>
              <a:rPr lang="ru-RU" sz="1200" b="1" i="0" dirty="0">
                <a:effectLst/>
                <a:latin typeface="Georgia" panose="02040502050405020303" pitchFamily="18" charset="0"/>
              </a:rPr>
              <a:t>ФГБУ</a:t>
            </a:r>
            <a:endParaRPr lang="ru-RU" sz="1200" dirty="0">
              <a:latin typeface="Georgia" panose="02040502050405020303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b="1" i="0" dirty="0">
                <a:effectLst/>
                <a:latin typeface="Georgia" panose="02040502050405020303" pitchFamily="18" charset="0"/>
              </a:rPr>
              <a:t>«Главный  военный  клинический  госпиталь  имени академика  Н.Н. Бурденко»</a:t>
            </a:r>
          </a:p>
          <a:p>
            <a:pPr algn="r">
              <a:lnSpc>
                <a:spcPct val="100000"/>
              </a:lnSpc>
            </a:pPr>
            <a:endParaRPr lang="ru-RU" sz="2400" dirty="0"/>
          </a:p>
          <a:p>
            <a:pPr algn="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эндохирургии через призму  высшего сестринского образования путем расширения обязанностей и полномочий специалистов  со средним медицинским образованием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2400" dirty="0"/>
              <a:t> </a:t>
            </a:r>
            <a:br>
              <a:rPr lang="ru-RU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Красюков А.В.</a:t>
            </a:r>
          </a:p>
          <a:p>
            <a:pPr algn="ctr">
              <a:lnSpc>
                <a:spcPct val="10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2024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D00E10-BA40-7C2F-648D-9E245D51E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562" y="85061"/>
            <a:ext cx="2094923" cy="18316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1E56CC-9A7E-97C4-9684-63D599A29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349" y="0"/>
            <a:ext cx="1908213" cy="196805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55EF37-BB8E-4A9A-3EA9-8231A012C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49" y="-14796"/>
            <a:ext cx="2147400" cy="20014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2FBE8D-DBA6-8EF4-92CA-44995FD7E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47" y="4948381"/>
            <a:ext cx="2038809" cy="19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Ученый смотрит на пробирку">
            <a:extLst>
              <a:ext uri="{FF2B5EF4-FFF2-40B4-BE49-F238E27FC236}">
                <a16:creationId xmlns:a16="http://schemas.microsoft.com/office/drawing/2014/main" id="{F923CFB6-5709-405C-8762-B310D3F2195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736" y="0"/>
            <a:ext cx="12192000" cy="6858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17F5BF1-88DB-42F2-98A6-4C7FBFC3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178" y="14076"/>
            <a:ext cx="9672000" cy="6857999"/>
          </a:xfrm>
        </p:spPr>
        <p:txBody>
          <a:bodyPr rtlCol="0"/>
          <a:lstStyle/>
          <a:p>
            <a:pPr rtl="0"/>
            <a:r>
              <a:rPr lang="ru-RU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7E363B-55F5-4528-8A9D-A5D90055C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2925" y="3837387"/>
            <a:ext cx="4102100" cy="628709"/>
          </a:xfrm>
        </p:spPr>
        <p:txBody>
          <a:bodyPr rtlCol="0"/>
          <a:lstStyle/>
          <a:p>
            <a:pPr algn="just" rtl="0"/>
            <a:r>
              <a:rPr lang="ru-RU" sz="2400" b="1" dirty="0"/>
              <a:t>Красюков Андрей Викторович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5FEE4F-333C-40EF-B46D-8D25C79C0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ru-RU" dirty="0"/>
              <a:t> 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angel22882@rambler.ru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5F44DEB-FABF-4ADE-B7EB-29DFAFA3DF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u-RU" dirty="0"/>
              <a:t>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F795760-75DB-4415-BB10-2C6299BBF1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2923" y="4364203"/>
            <a:ext cx="6502401" cy="678662"/>
          </a:xfrm>
        </p:spPr>
        <p:txBody>
          <a:bodyPr rtlCol="0"/>
          <a:lstStyle/>
          <a:p>
            <a:pPr algn="just" rtl="0">
              <a:spcAft>
                <a:spcPts val="0"/>
              </a:spcAft>
            </a:pPr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МВ-502 РУДН, специалист по организации сестринского дела, старший операционный медицинский брат урологического центра </a:t>
            </a:r>
            <a:r>
              <a:rPr lang="ru-RU" sz="1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эндоурологической</a:t>
            </a:r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операционной ФГБУ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военный клинический госпиталь имени академика Н.Н. Бурденко» </a:t>
            </a: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 РФ</a:t>
            </a:r>
            <a:endParaRPr lang="ru-RU" sz="1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 rtl="0">
              <a:spcAft>
                <a:spcPts val="0"/>
              </a:spcAft>
            </a:pPr>
            <a:endParaRPr lang="ru-RU" sz="1400" b="1" i="0" dirty="0">
              <a:effectLst/>
              <a:latin typeface="YS Tex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AF39051-1049-4508-8373-6A289966A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399" y="2238573"/>
            <a:ext cx="10629202" cy="119042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9" name="объект 7" descr="Бежевый прямоугольник">
            <a:extLst>
              <a:ext uri="{FF2B5EF4-FFF2-40B4-BE49-F238E27FC236}">
                <a16:creationId xmlns:a16="http://schemas.microsoft.com/office/drawing/2014/main" id="{2D7851E8-1907-4C8A-A16F-E461B5BFA940}"/>
              </a:ext>
            </a:extLst>
          </p:cNvPr>
          <p:cNvSpPr/>
          <p:nvPr/>
        </p:nvSpPr>
        <p:spPr bwMode="white">
          <a:xfrm flipV="1">
            <a:off x="1204699" y="3791668"/>
            <a:ext cx="5184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grpSp>
        <p:nvGrpSpPr>
          <p:cNvPr id="46" name="Группа 45" descr="Значок телефона">
            <a:extLst>
              <a:ext uri="{FF2B5EF4-FFF2-40B4-BE49-F238E27FC236}">
                <a16:creationId xmlns:a16="http://schemas.microsoft.com/office/drawing/2014/main" id="{4BB2D73A-DB1F-47D9-9BDA-D6F01A0EDC06}"/>
              </a:ext>
            </a:extLst>
          </p:cNvPr>
          <p:cNvGrpSpPr/>
          <p:nvPr/>
        </p:nvGrpSpPr>
        <p:grpSpPr>
          <a:xfrm>
            <a:off x="1317637" y="3957007"/>
            <a:ext cx="297521" cy="297521"/>
            <a:chOff x="1334697" y="5606075"/>
            <a:chExt cx="360000" cy="360000"/>
          </a:xfrm>
        </p:grpSpPr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3C40AF29-F294-4B60-B5B4-56011134948E}"/>
                </a:ext>
              </a:extLst>
            </p:cNvPr>
            <p:cNvSpPr/>
            <p:nvPr/>
          </p:nvSpPr>
          <p:spPr>
            <a:xfrm>
              <a:off x="1423220" y="5624464"/>
              <a:ext cx="257175" cy="257175"/>
            </a:xfrm>
            <a:custGeom>
              <a:avLst/>
              <a:gdLst>
                <a:gd name="connsiteX0" fmla="*/ 0 w 257175"/>
                <a:gd name="connsiteY0" fmla="*/ 163664 h 257175"/>
                <a:gd name="connsiteX1" fmla="*/ 163664 w 257175"/>
                <a:gd name="connsiteY1" fmla="*/ 0 h 257175"/>
                <a:gd name="connsiteX2" fmla="*/ 261323 w 257175"/>
                <a:gd name="connsiteY2" fmla="*/ 97659 h 257175"/>
                <a:gd name="connsiteX3" fmla="*/ 97659 w 257175"/>
                <a:gd name="connsiteY3" fmla="*/ 26132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257175">
                  <a:moveTo>
                    <a:pt x="0" y="163664"/>
                  </a:moveTo>
                  <a:lnTo>
                    <a:pt x="163664" y="0"/>
                  </a:lnTo>
                  <a:lnTo>
                    <a:pt x="261323" y="97659"/>
                  </a:lnTo>
                  <a:lnTo>
                    <a:pt x="97659" y="261323"/>
                  </a:lnTo>
                  <a:close/>
                </a:path>
              </a:pathLst>
            </a:custGeom>
            <a:noFill/>
            <a:ln w="23813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82F5782C-5E0E-47EA-861C-88990A8D95DF}"/>
                </a:ext>
              </a:extLst>
            </p:cNvPr>
            <p:cNvSpPr/>
            <p:nvPr/>
          </p:nvSpPr>
          <p:spPr>
            <a:xfrm>
              <a:off x="1491815" y="5800385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7145 w 9525"/>
                <a:gd name="connsiteY1" fmla="*/ 180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7145" y="18098"/>
                  </a:lnTo>
                </a:path>
              </a:pathLst>
            </a:custGeom>
            <a:ln w="23813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0ACDDF69-03CD-491C-A9E4-08E5726C5BD3}"/>
                </a:ext>
              </a:extLst>
            </p:cNvPr>
            <p:cNvSpPr/>
            <p:nvPr/>
          </p:nvSpPr>
          <p:spPr>
            <a:xfrm>
              <a:off x="1334697" y="5606075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</p:grpSp>
      <p:grpSp>
        <p:nvGrpSpPr>
          <p:cNvPr id="50" name="Группа 49" descr="Значок электронной почты">
            <a:extLst>
              <a:ext uri="{FF2B5EF4-FFF2-40B4-BE49-F238E27FC236}">
                <a16:creationId xmlns:a16="http://schemas.microsoft.com/office/drawing/2014/main" id="{F7F47E31-EB9A-4529-BE0F-A1213B79FE07}"/>
              </a:ext>
            </a:extLst>
          </p:cNvPr>
          <p:cNvGrpSpPr/>
          <p:nvPr/>
        </p:nvGrpSpPr>
        <p:grpSpPr>
          <a:xfrm>
            <a:off x="1390797" y="5184525"/>
            <a:ext cx="379290" cy="401053"/>
            <a:chOff x="1334697" y="5102537"/>
            <a:chExt cx="360000" cy="360000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299C0ACA-AA85-4505-A8DF-0275634D7832}"/>
                </a:ext>
              </a:extLst>
            </p:cNvPr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53" name="Полилиния: Фигура 52">
                <a:extLst>
                  <a:ext uri="{FF2B5EF4-FFF2-40B4-BE49-F238E27FC236}">
                    <a16:creationId xmlns:a16="http://schemas.microsoft.com/office/drawing/2014/main" id="{85AA236B-9A92-4808-B7BB-0AEF3FD2754B}"/>
                  </a:ext>
                </a:extLst>
              </p:cNvPr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>
                  <a:gd name="connsiteX0" fmla="*/ 0 w 257175"/>
                  <a:gd name="connsiteY0" fmla="*/ 163664 h 257175"/>
                  <a:gd name="connsiteX1" fmla="*/ 163664 w 257175"/>
                  <a:gd name="connsiteY1" fmla="*/ 0 h 257175"/>
                  <a:gd name="connsiteX2" fmla="*/ 261323 w 257175"/>
                  <a:gd name="connsiteY2" fmla="*/ 97659 h 257175"/>
                  <a:gd name="connsiteX3" fmla="*/ 97659 w 257175"/>
                  <a:gd name="connsiteY3" fmla="*/ 26132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257175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ru-RU"/>
              </a:p>
            </p:txBody>
          </p:sp>
          <p:sp>
            <p:nvSpPr>
              <p:cNvPr id="54" name="Полилиния: фигура 53">
                <a:extLst>
                  <a:ext uri="{FF2B5EF4-FFF2-40B4-BE49-F238E27FC236}">
                    <a16:creationId xmlns:a16="http://schemas.microsoft.com/office/drawing/2014/main" id="{94E72230-A0A3-4A80-AD64-FE14B4AA1A95}"/>
                  </a:ext>
                </a:extLst>
              </p:cNvPr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>
                  <a:gd name="connsiteX0" fmla="*/ 0 w 161925"/>
                  <a:gd name="connsiteY0" fmla="*/ 162878 h 161925"/>
                  <a:gd name="connsiteX1" fmla="*/ 141923 w 161925"/>
                  <a:gd name="connsiteY1" fmla="*/ 135255 h 161925"/>
                  <a:gd name="connsiteX2" fmla="*/ 162878 w 161925"/>
                  <a:gd name="connsiteY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61925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ru-RU"/>
              </a:p>
            </p:txBody>
          </p:sp>
        </p:grpSp>
        <p:sp>
          <p:nvSpPr>
            <p:cNvPr id="52" name="Полилиния: фигура 51">
              <a:extLst>
                <a:ext uri="{FF2B5EF4-FFF2-40B4-BE49-F238E27FC236}">
                  <a16:creationId xmlns:a16="http://schemas.microsoft.com/office/drawing/2014/main" id="{D01D119F-74E1-4482-B664-AAD0BB5B651F}"/>
                </a:ext>
              </a:extLst>
            </p:cNvPr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</p:grpSp>
      <p:grpSp>
        <p:nvGrpSpPr>
          <p:cNvPr id="55" name="Группа 54" descr="Значок человека">
            <a:extLst>
              <a:ext uri="{FF2B5EF4-FFF2-40B4-BE49-F238E27FC236}">
                <a16:creationId xmlns:a16="http://schemas.microsoft.com/office/drawing/2014/main" id="{9E1A2D9D-4A3F-4720-9A14-FFD74FC5C7A2}"/>
              </a:ext>
            </a:extLst>
          </p:cNvPr>
          <p:cNvGrpSpPr/>
          <p:nvPr/>
        </p:nvGrpSpPr>
        <p:grpSpPr>
          <a:xfrm>
            <a:off x="1365937" y="4611901"/>
            <a:ext cx="297521" cy="297521"/>
            <a:chOff x="1334697" y="4580661"/>
            <a:chExt cx="360000" cy="36000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FBC59C07-FDEC-40D0-BE4E-E1FAC0DEBC4A}"/>
                </a:ext>
              </a:extLst>
            </p:cNvPr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</p:grpSpPr>
          <p:sp>
            <p:nvSpPr>
              <p:cNvPr id="58" name="Полилиния: Фигура 57">
                <a:extLst>
                  <a:ext uri="{FF2B5EF4-FFF2-40B4-BE49-F238E27FC236}">
                    <a16:creationId xmlns:a16="http://schemas.microsoft.com/office/drawing/2014/main" id="{15EC7012-98A7-4A94-8CC9-0EC3408A6BC4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>
                  <a:gd name="connsiteX0" fmla="*/ 118110 w 114300"/>
                  <a:gd name="connsiteY0" fmla="*/ 59055 h 114300"/>
                  <a:gd name="connsiteX1" fmla="*/ 59055 w 114300"/>
                  <a:gd name="connsiteY1" fmla="*/ 118110 h 114300"/>
                  <a:gd name="connsiteX2" fmla="*/ 0 w 114300"/>
                  <a:gd name="connsiteY2" fmla="*/ 59055 h 114300"/>
                  <a:gd name="connsiteX3" fmla="*/ 59055 w 114300"/>
                  <a:gd name="connsiteY3" fmla="*/ 0 h 114300"/>
                  <a:gd name="connsiteX4" fmla="*/ 118110 w 114300"/>
                  <a:gd name="connsiteY4" fmla="*/ 59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E519FE88-ED74-4D46-86D2-F2530BE46026}"/>
                  </a:ext>
                </a:extLst>
              </p:cNvPr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>
                  <a:gd name="connsiteX0" fmla="*/ 0 w 180975"/>
                  <a:gd name="connsiteY0" fmla="*/ 72390 h 66675"/>
                  <a:gd name="connsiteX1" fmla="*/ 94298 w 180975"/>
                  <a:gd name="connsiteY1" fmla="*/ 0 h 66675"/>
                  <a:gd name="connsiteX2" fmla="*/ 188595 w 180975"/>
                  <a:gd name="connsiteY2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66675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/>
              </a:p>
            </p:txBody>
          </p:sp>
        </p:grpSp>
        <p:sp>
          <p:nvSpPr>
            <p:cNvPr id="57" name="Полилиния: фигура 56">
              <a:extLst>
                <a:ext uri="{FF2B5EF4-FFF2-40B4-BE49-F238E27FC236}">
                  <a16:creationId xmlns:a16="http://schemas.microsoft.com/office/drawing/2014/main" id="{03AF6D1D-DE4A-460B-A540-E7DACF1F333F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83322 w 360000"/>
                <a:gd name="connsiteY1" fmla="*/ 0 h 360000"/>
                <a:gd name="connsiteX2" fmla="*/ 83322 w 360000"/>
                <a:gd name="connsiteY2" fmla="*/ 68850 h 360000"/>
                <a:gd name="connsiteX3" fmla="*/ 276679 w 360000"/>
                <a:gd name="connsiteY3" fmla="*/ 68850 h 360000"/>
                <a:gd name="connsiteX4" fmla="*/ 276679 w 360000"/>
                <a:gd name="connsiteY4" fmla="*/ 0 h 360000"/>
                <a:gd name="connsiteX5" fmla="*/ 360000 w 360000"/>
                <a:gd name="connsiteY5" fmla="*/ 0 h 360000"/>
                <a:gd name="connsiteX6" fmla="*/ 360000 w 360000"/>
                <a:gd name="connsiteY6" fmla="*/ 360000 h 360000"/>
                <a:gd name="connsiteX7" fmla="*/ 0 w 360000"/>
                <a:gd name="connsiteY7" fmla="*/ 360000 h 360000"/>
                <a:gd name="connsiteX0" fmla="*/ 276679 w 368119"/>
                <a:gd name="connsiteY0" fmla="*/ 68850 h 360000"/>
                <a:gd name="connsiteX1" fmla="*/ 276679 w 368119"/>
                <a:gd name="connsiteY1" fmla="*/ 0 h 360000"/>
                <a:gd name="connsiteX2" fmla="*/ 360000 w 368119"/>
                <a:gd name="connsiteY2" fmla="*/ 0 h 360000"/>
                <a:gd name="connsiteX3" fmla="*/ 360000 w 368119"/>
                <a:gd name="connsiteY3" fmla="*/ 360000 h 360000"/>
                <a:gd name="connsiteX4" fmla="*/ 0 w 368119"/>
                <a:gd name="connsiteY4" fmla="*/ 360000 h 360000"/>
                <a:gd name="connsiteX5" fmla="*/ 0 w 368119"/>
                <a:gd name="connsiteY5" fmla="*/ 0 h 360000"/>
                <a:gd name="connsiteX6" fmla="*/ 83322 w 368119"/>
                <a:gd name="connsiteY6" fmla="*/ 0 h 360000"/>
                <a:gd name="connsiteX7" fmla="*/ 83322 w 368119"/>
                <a:gd name="connsiteY7" fmla="*/ 68850 h 360000"/>
                <a:gd name="connsiteX8" fmla="*/ 368119 w 368119"/>
                <a:gd name="connsiteY8" fmla="*/ 16029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7" fmla="*/ 83322 w 360000"/>
                <a:gd name="connsiteY7" fmla="*/ 6885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0" fmla="*/ 276679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83322 w 360000"/>
                <a:gd name="connsiteY5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0" h="36000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7695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C2B17A1F-CEC4-E4F9-F09C-202B3FAAE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79E3B85-578F-31FE-88B8-948A9B558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доклада:   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обоснование направлений  совершенствования организации  эндохирургии  на основе  подготовки организаторов сестринского дела с высшим образованием</a:t>
            </a:r>
            <a:b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можно совершенствовать  эндохирургию, при условии, если медицинские сестры, работающие в этой области, будут иметь ВСО?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33C0582-65A0-A606-0334-0C2A59B67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3360" y="5251807"/>
            <a:ext cx="5161550" cy="620016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43287F-247E-456B-9EC7-E83C3C13B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949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Женщина, входящая в дверь">
            <a:extLst>
              <a:ext uri="{FF2B5EF4-FFF2-40B4-BE49-F238E27FC236}">
                <a16:creationId xmlns:a16="http://schemas.microsoft.com/office/drawing/2014/main" id="{86D7D4AC-BE7B-45B9-AF4A-E2AF1B6C79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514" y="-76200"/>
            <a:ext cx="12103513" cy="7056314"/>
          </a:xfr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3815" y="122115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144" y="254132"/>
            <a:ext cx="6828969" cy="705631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План: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Профессиональный уровень системных знаний медицинских сестер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Медицинские сестры как менеджеры, развивающие работоспособность и слаженность команды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Как обладатели ВСО  могут внедрять инновации в сфере эндохирургии 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Реализации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профстандарта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операционных сестер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эндохирургического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профиля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924" y="355748"/>
            <a:ext cx="4585966" cy="552446"/>
          </a:xfrm>
        </p:spPr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</p:txBody>
      </p:sp>
      <p:sp>
        <p:nvSpPr>
          <p:cNvPr id="9" name="объект 7" descr="Бежевый прямоугольник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1793360" y="4332687"/>
            <a:ext cx="4752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grpSp>
        <p:nvGrpSpPr>
          <p:cNvPr id="36" name="Группа 35" descr="Значок лампочки">
            <a:extLst>
              <a:ext uri="{FF2B5EF4-FFF2-40B4-BE49-F238E27FC236}">
                <a16:creationId xmlns:a16="http://schemas.microsoft.com/office/drawing/2014/main" id="{840CA54E-FBB9-4848-A45D-E086AA4A5012}"/>
              </a:ext>
            </a:extLst>
          </p:cNvPr>
          <p:cNvGrpSpPr>
            <a:grpSpLocks noChangeAspect="1"/>
          </p:cNvGrpSpPr>
          <p:nvPr/>
        </p:nvGrpSpPr>
        <p:grpSpPr>
          <a:xfrm>
            <a:off x="1985344" y="3336731"/>
            <a:ext cx="362015" cy="584795"/>
            <a:chOff x="1684741" y="3186732"/>
            <a:chExt cx="530027" cy="856197"/>
          </a:xfrm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B8ABB65B-B8A5-4C0E-BE4C-E88A7BB3E8A2}"/>
                </a:ext>
              </a:extLst>
            </p:cNvPr>
            <p:cNvSpPr/>
            <p:nvPr/>
          </p:nvSpPr>
          <p:spPr>
            <a:xfrm>
              <a:off x="1817248" y="3777916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D71DD07A-CE80-41D5-AEEB-65192AD34639}"/>
                </a:ext>
              </a:extLst>
            </p:cNvPr>
            <p:cNvSpPr/>
            <p:nvPr/>
          </p:nvSpPr>
          <p:spPr>
            <a:xfrm>
              <a:off x="1817248" y="3879844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:a16="http://schemas.microsoft.com/office/drawing/2014/main" id="{0522D638-DE3D-438D-8C73-954C32D8CB63}"/>
                </a:ext>
              </a:extLst>
            </p:cNvPr>
            <p:cNvSpPr/>
            <p:nvPr/>
          </p:nvSpPr>
          <p:spPr>
            <a:xfrm>
              <a:off x="1883501" y="3981772"/>
              <a:ext cx="132507" cy="61157"/>
            </a:xfrm>
            <a:custGeom>
              <a:avLst/>
              <a:gdLst>
                <a:gd name="connsiteX0" fmla="*/ 0 w 132506"/>
                <a:gd name="connsiteY0" fmla="*/ 0 h 61156"/>
                <a:gd name="connsiteX1" fmla="*/ 66253 w 132506"/>
                <a:gd name="connsiteY1" fmla="*/ 61157 h 61156"/>
                <a:gd name="connsiteX2" fmla="*/ 132507 w 132506"/>
                <a:gd name="connsiteY2" fmla="*/ 0 h 61156"/>
                <a:gd name="connsiteX3" fmla="*/ 0 w 132506"/>
                <a:gd name="connsiteY3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06" h="61156">
                  <a:moveTo>
                    <a:pt x="0" y="0"/>
                  </a:moveTo>
                  <a:cubicBezTo>
                    <a:pt x="3058" y="34656"/>
                    <a:pt x="31598" y="61157"/>
                    <a:pt x="66253" y="61157"/>
                  </a:cubicBezTo>
                  <a:cubicBezTo>
                    <a:pt x="100909" y="61157"/>
                    <a:pt x="129449" y="34656"/>
                    <a:pt x="132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1AB190E-B14D-440E-9910-B22D8C998B54}"/>
                </a:ext>
              </a:extLst>
            </p:cNvPr>
            <p:cNvSpPr/>
            <p:nvPr/>
          </p:nvSpPr>
          <p:spPr>
            <a:xfrm>
              <a:off x="1684741" y="3186732"/>
              <a:ext cx="530027" cy="550412"/>
            </a:xfrm>
            <a:custGeom>
              <a:avLst/>
              <a:gdLst>
                <a:gd name="connsiteX0" fmla="*/ 265013 w 530026"/>
                <a:gd name="connsiteY0" fmla="*/ 0 h 550412"/>
                <a:gd name="connsiteX1" fmla="*/ 265013 w 530026"/>
                <a:gd name="connsiteY1" fmla="*/ 0 h 550412"/>
                <a:gd name="connsiteX2" fmla="*/ 265013 w 530026"/>
                <a:gd name="connsiteY2" fmla="*/ 0 h 550412"/>
                <a:gd name="connsiteX3" fmla="*/ 0 w 530026"/>
                <a:gd name="connsiteY3" fmla="*/ 261956 h 550412"/>
                <a:gd name="connsiteX4" fmla="*/ 0 w 530026"/>
                <a:gd name="connsiteY4" fmla="*/ 271129 h 550412"/>
                <a:gd name="connsiteX5" fmla="*/ 18347 w 530026"/>
                <a:gd name="connsiteY5" fmla="*/ 362864 h 550412"/>
                <a:gd name="connsiteX6" fmla="*/ 64215 w 530026"/>
                <a:gd name="connsiteY6" fmla="*/ 438291 h 550412"/>
                <a:gd name="connsiteX7" fmla="*/ 126391 w 530026"/>
                <a:gd name="connsiteY7" fmla="*/ 539200 h 550412"/>
                <a:gd name="connsiteX8" fmla="*/ 144738 w 530026"/>
                <a:gd name="connsiteY8" fmla="*/ 550412 h 550412"/>
                <a:gd name="connsiteX9" fmla="*/ 385289 w 530026"/>
                <a:gd name="connsiteY9" fmla="*/ 550412 h 550412"/>
                <a:gd name="connsiteX10" fmla="*/ 403636 w 530026"/>
                <a:gd name="connsiteY10" fmla="*/ 539200 h 550412"/>
                <a:gd name="connsiteX11" fmla="*/ 465812 w 530026"/>
                <a:gd name="connsiteY11" fmla="*/ 438291 h 550412"/>
                <a:gd name="connsiteX12" fmla="*/ 511680 w 530026"/>
                <a:gd name="connsiteY12" fmla="*/ 362864 h 550412"/>
                <a:gd name="connsiteX13" fmla="*/ 530027 w 530026"/>
                <a:gd name="connsiteY13" fmla="*/ 271129 h 550412"/>
                <a:gd name="connsiteX14" fmla="*/ 530027 w 530026"/>
                <a:gd name="connsiteY14" fmla="*/ 261956 h 550412"/>
                <a:gd name="connsiteX15" fmla="*/ 265013 w 530026"/>
                <a:gd name="connsiteY15" fmla="*/ 0 h 550412"/>
                <a:gd name="connsiteX16" fmla="*/ 468870 w 530026"/>
                <a:gd name="connsiteY16" fmla="*/ 270110 h 550412"/>
                <a:gd name="connsiteX17" fmla="*/ 454600 w 530026"/>
                <a:gd name="connsiteY17" fmla="*/ 341460 h 550412"/>
                <a:gd name="connsiteX18" fmla="*/ 419944 w 530026"/>
                <a:gd name="connsiteY18" fmla="*/ 397520 h 550412"/>
                <a:gd name="connsiteX19" fmla="*/ 360826 w 530026"/>
                <a:gd name="connsiteY19" fmla="*/ 489256 h 550412"/>
                <a:gd name="connsiteX20" fmla="*/ 265013 w 530026"/>
                <a:gd name="connsiteY20" fmla="*/ 489256 h 550412"/>
                <a:gd name="connsiteX21" fmla="*/ 170220 w 530026"/>
                <a:gd name="connsiteY21" fmla="*/ 489256 h 550412"/>
                <a:gd name="connsiteX22" fmla="*/ 111102 w 530026"/>
                <a:gd name="connsiteY22" fmla="*/ 397520 h 550412"/>
                <a:gd name="connsiteX23" fmla="*/ 76446 w 530026"/>
                <a:gd name="connsiteY23" fmla="*/ 341460 h 550412"/>
                <a:gd name="connsiteX24" fmla="*/ 62176 w 530026"/>
                <a:gd name="connsiteY24" fmla="*/ 270110 h 550412"/>
                <a:gd name="connsiteX25" fmla="*/ 62176 w 530026"/>
                <a:gd name="connsiteY25" fmla="*/ 261956 h 550412"/>
                <a:gd name="connsiteX26" fmla="*/ 266033 w 530026"/>
                <a:gd name="connsiteY26" fmla="*/ 60138 h 550412"/>
                <a:gd name="connsiteX27" fmla="*/ 266033 w 530026"/>
                <a:gd name="connsiteY27" fmla="*/ 60138 h 550412"/>
                <a:gd name="connsiteX28" fmla="*/ 266033 w 530026"/>
                <a:gd name="connsiteY28" fmla="*/ 60138 h 550412"/>
                <a:gd name="connsiteX29" fmla="*/ 266033 w 530026"/>
                <a:gd name="connsiteY29" fmla="*/ 60138 h 550412"/>
                <a:gd name="connsiteX30" fmla="*/ 266033 w 530026"/>
                <a:gd name="connsiteY30" fmla="*/ 60138 h 550412"/>
                <a:gd name="connsiteX31" fmla="*/ 266033 w 530026"/>
                <a:gd name="connsiteY31" fmla="*/ 60138 h 550412"/>
                <a:gd name="connsiteX32" fmla="*/ 266033 w 530026"/>
                <a:gd name="connsiteY32" fmla="*/ 60138 h 550412"/>
                <a:gd name="connsiteX33" fmla="*/ 469889 w 530026"/>
                <a:gd name="connsiteY33" fmla="*/ 261956 h 550412"/>
                <a:gd name="connsiteX34" fmla="*/ 469889 w 530026"/>
                <a:gd name="connsiteY34" fmla="*/ 270110 h 5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0026" h="550412">
                  <a:moveTo>
                    <a:pt x="265013" y="0"/>
                  </a:moveTo>
                  <a:cubicBezTo>
                    <a:pt x="265013" y="0"/>
                    <a:pt x="265013" y="0"/>
                    <a:pt x="265013" y="0"/>
                  </a:cubicBezTo>
                  <a:cubicBezTo>
                    <a:pt x="265013" y="0"/>
                    <a:pt x="265013" y="0"/>
                    <a:pt x="265013" y="0"/>
                  </a:cubicBezTo>
                  <a:cubicBezTo>
                    <a:pt x="120275" y="1019"/>
                    <a:pt x="3058" y="117217"/>
                    <a:pt x="0" y="261956"/>
                  </a:cubicBezTo>
                  <a:lnTo>
                    <a:pt x="0" y="271129"/>
                  </a:lnTo>
                  <a:cubicBezTo>
                    <a:pt x="1019" y="302727"/>
                    <a:pt x="7135" y="333305"/>
                    <a:pt x="18347" y="362864"/>
                  </a:cubicBezTo>
                  <a:cubicBezTo>
                    <a:pt x="29559" y="390385"/>
                    <a:pt x="44848" y="415867"/>
                    <a:pt x="64215" y="438291"/>
                  </a:cubicBezTo>
                  <a:cubicBezTo>
                    <a:pt x="88678" y="464793"/>
                    <a:pt x="115179" y="516776"/>
                    <a:pt x="126391" y="539200"/>
                  </a:cubicBezTo>
                  <a:cubicBezTo>
                    <a:pt x="129449" y="546335"/>
                    <a:pt x="136584" y="550412"/>
                    <a:pt x="144738" y="550412"/>
                  </a:cubicBezTo>
                  <a:lnTo>
                    <a:pt x="385289" y="550412"/>
                  </a:lnTo>
                  <a:cubicBezTo>
                    <a:pt x="393443" y="550412"/>
                    <a:pt x="400578" y="546335"/>
                    <a:pt x="403636" y="539200"/>
                  </a:cubicBezTo>
                  <a:cubicBezTo>
                    <a:pt x="414848" y="516776"/>
                    <a:pt x="441349" y="464793"/>
                    <a:pt x="465812" y="438291"/>
                  </a:cubicBezTo>
                  <a:cubicBezTo>
                    <a:pt x="485178" y="415867"/>
                    <a:pt x="501487" y="390385"/>
                    <a:pt x="511680" y="362864"/>
                  </a:cubicBezTo>
                  <a:cubicBezTo>
                    <a:pt x="522892" y="333305"/>
                    <a:pt x="529008" y="302727"/>
                    <a:pt x="530027" y="271129"/>
                  </a:cubicBezTo>
                  <a:lnTo>
                    <a:pt x="530027" y="261956"/>
                  </a:lnTo>
                  <a:cubicBezTo>
                    <a:pt x="526969" y="117217"/>
                    <a:pt x="409752" y="1019"/>
                    <a:pt x="265013" y="0"/>
                  </a:cubicBezTo>
                  <a:close/>
                  <a:moveTo>
                    <a:pt x="468870" y="270110"/>
                  </a:moveTo>
                  <a:cubicBezTo>
                    <a:pt x="467851" y="294573"/>
                    <a:pt x="462754" y="319035"/>
                    <a:pt x="454600" y="341460"/>
                  </a:cubicBezTo>
                  <a:cubicBezTo>
                    <a:pt x="446446" y="361845"/>
                    <a:pt x="435234" y="381212"/>
                    <a:pt x="419944" y="397520"/>
                  </a:cubicBezTo>
                  <a:cubicBezTo>
                    <a:pt x="396501" y="426060"/>
                    <a:pt x="376115" y="456638"/>
                    <a:pt x="360826" y="489256"/>
                  </a:cubicBezTo>
                  <a:lnTo>
                    <a:pt x="265013" y="489256"/>
                  </a:lnTo>
                  <a:lnTo>
                    <a:pt x="170220" y="489256"/>
                  </a:lnTo>
                  <a:cubicBezTo>
                    <a:pt x="153912" y="456638"/>
                    <a:pt x="133526" y="426060"/>
                    <a:pt x="111102" y="397520"/>
                  </a:cubicBezTo>
                  <a:cubicBezTo>
                    <a:pt x="96832" y="381212"/>
                    <a:pt x="84600" y="361845"/>
                    <a:pt x="76446" y="341460"/>
                  </a:cubicBezTo>
                  <a:cubicBezTo>
                    <a:pt x="67273" y="319035"/>
                    <a:pt x="63196" y="294573"/>
                    <a:pt x="62176" y="270110"/>
                  </a:cubicBezTo>
                  <a:lnTo>
                    <a:pt x="62176" y="261956"/>
                  </a:lnTo>
                  <a:cubicBezTo>
                    <a:pt x="64215" y="150854"/>
                    <a:pt x="154931" y="61157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266033" y="60138"/>
                    <a:pt x="266033" y="60138"/>
                    <a:pt x="266033" y="60138"/>
                  </a:cubicBezTo>
                  <a:cubicBezTo>
                    <a:pt x="266033" y="60138"/>
                    <a:pt x="266033" y="60138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377134" y="61157"/>
                    <a:pt x="467851" y="149835"/>
                    <a:pt x="469889" y="261956"/>
                  </a:cubicBezTo>
                  <a:lnTo>
                    <a:pt x="469889" y="27011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2" name="Номер слайда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3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CDC0198-E919-4071-9C4B-5B3D19A46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713143" y="3198674"/>
            <a:ext cx="906419" cy="906419"/>
            <a:chOff x="5482999" y="1607028"/>
            <a:chExt cx="1200866" cy="120086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67DDF34-4085-4945-A320-585AC8EBAAF2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ED521D40-9109-4214-B458-FAB53B1DA80D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4320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58BEA2A-97A0-4696-7844-7B53A40C3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1246B5-59D6-5D44-2DCC-729C19DD34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000" y="225028"/>
            <a:ext cx="1201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31B6CE-436B-6EF8-3E3F-F00BAD71BE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A940368-0273-696A-8FD2-5AEFDBA0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698" y="356623"/>
            <a:ext cx="5455750" cy="1055618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прогрессивное движение по пути поиска новых методов совершенствования инновационного развития эндохирургии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FFD30-1E47-E683-1109-DE73F82044AC}"/>
              </a:ext>
            </a:extLst>
          </p:cNvPr>
          <p:cNvSpPr txBox="1"/>
          <p:nvPr/>
        </p:nvSpPr>
        <p:spPr>
          <a:xfrm>
            <a:off x="0" y="2638366"/>
            <a:ext cx="6268591" cy="1708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  <a:latin typeface="Tahoma" panose="020B0604030504040204" pitchFamily="34" charset="0"/>
              </a:rPr>
              <a:t>Быстро, бескровно и </a:t>
            </a:r>
            <a:r>
              <a:rPr lang="ru-RU" sz="1050" dirty="0" err="1">
                <a:solidFill>
                  <a:srgbClr val="000000"/>
                </a:solidFill>
                <a:latin typeface="Tahoma" panose="020B0604030504040204" pitchFamily="34" charset="0"/>
              </a:rPr>
              <a:t>безопасно:метод</a:t>
            </a:r>
            <a:r>
              <a:rPr lang="ru-RU" sz="1050" dirty="0">
                <a:solidFill>
                  <a:srgbClr val="000000"/>
                </a:solidFill>
                <a:latin typeface="Tahoma" panose="020B0604030504040204" pitchFamily="34" charset="0"/>
              </a:rPr>
              <a:t> охватил многие хирургические специальности </a:t>
            </a:r>
            <a:endParaRPr lang="ru-RU" sz="105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ru-RU" sz="105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</a:p>
          <a:p>
            <a:pPr algn="l"/>
            <a:r>
              <a:rPr lang="ru-RU" sz="105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В торакальной хирургии </a:t>
            </a:r>
            <a:r>
              <a:rPr lang="ru-RU" sz="105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торакоскопические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операции - лечение заболеваний плевры, лёгкого и средостения.</a:t>
            </a:r>
          </a:p>
          <a:p>
            <a:pPr algn="l"/>
            <a:r>
              <a:rPr lang="ru-RU" sz="105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В лечении язвенной болезни - </a:t>
            </a:r>
            <a:r>
              <a:rPr lang="ru-RU" sz="105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ваготомия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а иногда  резекции желудка.</a:t>
            </a:r>
          </a:p>
          <a:p>
            <a:r>
              <a:rPr lang="ru-RU" sz="1050" dirty="0">
                <a:solidFill>
                  <a:srgbClr val="000000"/>
                </a:solidFill>
                <a:latin typeface="Tahoma" panose="020B0604030504040204" pitchFamily="34" charset="0"/>
              </a:rPr>
              <a:t>- Хирургия желудочно-кишечного тракта - 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накладка анастомоза, резекция желудка и кишечника.</a:t>
            </a:r>
          </a:p>
          <a:p>
            <a:pPr algn="l"/>
            <a:r>
              <a:rPr lang="ru-RU" sz="105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- Сердечно-сосудистые и лёгочные заболевания.</a:t>
            </a:r>
          </a:p>
          <a:p>
            <a:pPr algn="l"/>
            <a:r>
              <a:rPr lang="ru-RU" sz="105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Для онкологических заболеваний – применяется техника </a:t>
            </a:r>
            <a:r>
              <a:rPr lang="ru-RU" sz="105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лимфаденэктомии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  <a:br>
              <a:rPr lang="ru-RU" sz="105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05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В неотложной хирургии - при разлитом перитоните.</a:t>
            </a:r>
          </a:p>
          <a:p>
            <a:pPr algn="l"/>
            <a:r>
              <a:rPr lang="ru-RU" sz="105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EC59DA-2EA0-9456-D944-134657D88CCA}"/>
              </a:ext>
            </a:extLst>
          </p:cNvPr>
          <p:cNvSpPr/>
          <p:nvPr/>
        </p:nvSpPr>
        <p:spPr>
          <a:xfrm>
            <a:off x="7172539" y="2425616"/>
            <a:ext cx="4829524" cy="2359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Внедрение новых технологий в практическое здравоохранение.  </a:t>
            </a:r>
            <a:br>
              <a:rPr lang="ru-RU" sz="1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Дальнейшее уменьшение травматичности хирургических операций без ущерба для их радикальности, с учётом не только факторов прямой хирургической агрессии, но и других составляющих оперативного вмешательства (например, травматичности анестезиологического пособия или последствий госпитальной инфекции).</a:t>
            </a:r>
            <a:br>
              <a:rPr lang="ru-RU" sz="1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Комбинированный метод — использование эндохирургии в качестве этапа при расширенных открытых операциях.</a:t>
            </a:r>
            <a:br>
              <a:rPr lang="ru-RU" sz="1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Новые технологии</a:t>
            </a:r>
            <a:r>
              <a:rPr lang="ru-RU" sz="10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.</a:t>
            </a:r>
            <a:r>
              <a:rPr lang="ru-RU" sz="1000" dirty="0">
                <a:solidFill>
                  <a:schemeClr val="tx1"/>
                </a:solidFill>
              </a:rPr>
              <a:t> – на 30-й Конгресс Международной группы детской эндохирургии (IPEG) </a:t>
            </a:r>
            <a:br>
              <a:rPr lang="ru-RU" sz="10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</a:br>
            <a:r>
              <a:rPr lang="ru-RU" sz="10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- Сочетание эндохирургии с другими малоинвазивными методами 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и высокоэффективными диагностическими исследованиями.</a:t>
            </a:r>
            <a:br>
              <a:rPr lang="ru-RU" sz="1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Робототехника и телекоммуникация</a:t>
            </a:r>
          </a:p>
          <a:p>
            <a:pPr algn="l"/>
            <a:r>
              <a:rPr lang="ru-RU" sz="1000" dirty="0">
                <a:solidFill>
                  <a:srgbClr val="000000"/>
                </a:solidFill>
                <a:latin typeface="Tahoma" panose="020B0604030504040204" pitchFamily="34" charset="0"/>
              </a:rPr>
              <a:t>- Искусственный интеллект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9" name="Стрелка: влево-вверх 8">
            <a:extLst>
              <a:ext uri="{FF2B5EF4-FFF2-40B4-BE49-F238E27FC236}">
                <a16:creationId xmlns:a16="http://schemas.microsoft.com/office/drawing/2014/main" id="{FD8E0016-1F89-D18C-E4FE-EA085FA41E53}"/>
              </a:ext>
            </a:extLst>
          </p:cNvPr>
          <p:cNvSpPr/>
          <p:nvPr/>
        </p:nvSpPr>
        <p:spPr>
          <a:xfrm rot="13083164">
            <a:off x="5551056" y="1561134"/>
            <a:ext cx="1653035" cy="1519948"/>
          </a:xfrm>
          <a:prstGeom prst="leftUpArrow">
            <a:avLst>
              <a:gd name="adj1" fmla="val 33237"/>
              <a:gd name="adj2" fmla="val 25000"/>
              <a:gd name="adj3" fmla="val 25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BF46389-20E7-A61F-74F9-84175D414007}"/>
              </a:ext>
            </a:extLst>
          </p:cNvPr>
          <p:cNvSpPr/>
          <p:nvPr/>
        </p:nvSpPr>
        <p:spPr>
          <a:xfrm>
            <a:off x="-111760" y="4763258"/>
            <a:ext cx="12213760" cy="1478507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мастерство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этих знаний в практику требует не только технического оснащения современным оборудованием, но и обучения широкого круга врачей и медицинских сестер инновационным методам.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совершенно необходимо для эффективного и безопасного внедрения новых разработок в практическое здравоохранение   </a:t>
            </a:r>
          </a:p>
        </p:txBody>
      </p:sp>
    </p:spTree>
    <p:extLst>
      <p:ext uri="{BB962C8B-B14F-4D97-AF65-F5344CB8AC3E}">
        <p14:creationId xmlns:p14="http://schemas.microsoft.com/office/powerpoint/2010/main" val="69683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8E16842-0074-7D3D-00ED-04A515D94D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A174EA-99A0-4BBB-872B-E1484D618F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5762" y="0"/>
            <a:ext cx="1201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0F67F9-BA98-7F67-25E7-5C855451E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1FB7C28-C72F-0F90-8FA0-7784F07E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C0931-76EF-4E3B-F1A4-81D0E0068702}"/>
              </a:ext>
            </a:extLst>
          </p:cNvPr>
          <p:cNvSpPr txBox="1"/>
          <p:nvPr/>
        </p:nvSpPr>
        <p:spPr>
          <a:xfrm>
            <a:off x="1653160" y="3096087"/>
            <a:ext cx="61468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системообразующие понятия  подготовки операционных медицинских сестер в профессиональном образовании: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-профессиональная компетентность;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-профессиональная мобильность медицинской сестры.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2F907187-60EC-B65F-991B-159B5F3D9021}"/>
              </a:ext>
            </a:extLst>
          </p:cNvPr>
          <p:cNvSpPr/>
          <p:nvPr/>
        </p:nvSpPr>
        <p:spPr>
          <a:xfrm>
            <a:off x="8274804" y="3696069"/>
            <a:ext cx="1294298" cy="142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F8A892B-F3AF-E1AF-A6A2-7982AFC58A75}"/>
              </a:ext>
            </a:extLst>
          </p:cNvPr>
          <p:cNvSpPr/>
          <p:nvPr/>
        </p:nvSpPr>
        <p:spPr>
          <a:xfrm>
            <a:off x="9634177" y="2271558"/>
            <a:ext cx="2166960" cy="38110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  к новым условиям и видам деятельности, ответственность в принятии решений и способность к саморазвитию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6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Врач, указывающий на снимки компьютерной томографии">
            <a:extLst>
              <a:ext uri="{FF2B5EF4-FFF2-40B4-BE49-F238E27FC236}">
                <a16:creationId xmlns:a16="http://schemas.microsoft.com/office/drawing/2014/main" id="{51DAB4F3-6A41-481C-8A3E-932EDFC9FE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CBC84C2-2B48-4B15-A420-8B5F2BDE2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100" y="275827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4E91A8-F608-453C-810A-BE991818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Расширения Функций операционной Медицинской сестры эндохирургии   </a:t>
            </a:r>
          </a:p>
        </p:txBody>
      </p:sp>
      <p:sp>
        <p:nvSpPr>
          <p:cNvPr id="20" name="Нижний колонтитул 19">
            <a:extLst>
              <a:ext uri="{FF2B5EF4-FFF2-40B4-BE49-F238E27FC236}">
                <a16:creationId xmlns:a16="http://schemas.microsoft.com/office/drawing/2014/main" id="{B898379A-942F-47A5-80B4-B1C6F09FCB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dirty="0"/>
              <a:t>* Согласно опросу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DDB908-45C5-4999-982F-0A82DA01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821A5-5262-4D44-AFEB-D049F229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213" y="3097188"/>
            <a:ext cx="1652587" cy="435600"/>
          </a:xfrm>
        </p:spPr>
        <p:txBody>
          <a:bodyPr rtlCol="0"/>
          <a:lstStyle/>
          <a:p>
            <a:pPr rtl="0"/>
            <a:r>
              <a:rPr lang="ru-RU" sz="2200" dirty="0"/>
              <a:t>1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27E535-262E-40B8-A9E1-0C08FFD80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100" y="3668233"/>
            <a:ext cx="2647426" cy="1515040"/>
          </a:xfrm>
        </p:spPr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сестринское дело: обеспечение и руководство сестринской помощью,  содействие, профилактика, лечение, реабилитация или поддержка пациентов.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rtl="0"/>
            <a:r>
              <a:rPr lang="ru-RU" sz="1400" dirty="0"/>
              <a:t> </a:t>
            </a:r>
            <a:endParaRPr lang="ru-RU" sz="1400" spc="-2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30E095F-965E-476E-B681-EE615BECB0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71013" y="3097188"/>
            <a:ext cx="1652587" cy="435600"/>
          </a:xfrm>
        </p:spPr>
        <p:txBody>
          <a:bodyPr rtlCol="0"/>
          <a:lstStyle/>
          <a:p>
            <a:pPr rtl="0"/>
            <a:r>
              <a:rPr lang="ru-RU" sz="2200" spc="-20" dirty="0"/>
              <a:t>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A5735F7-BDC6-4ACD-B0DE-4AB63D30BA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70799" y="3695377"/>
            <a:ext cx="1850344" cy="846137"/>
          </a:xfrm>
        </p:spPr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новейших технологий и оборудования, через систему дополнительного образования и систему тренингов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405F6BC-5682-4AA1-9F61-DDF021E68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69707" y="3097188"/>
            <a:ext cx="1652587" cy="435600"/>
          </a:xfrm>
        </p:spPr>
        <p:txBody>
          <a:bodyPr rtlCol="0"/>
          <a:lstStyle/>
          <a:p>
            <a:pPr rtl="0"/>
            <a:r>
              <a:rPr lang="ru-RU" sz="2200" dirty="0"/>
              <a:t>3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7BC20BC-85E6-48CD-B755-5D4149953C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69600" y="3695377"/>
            <a:ext cx="1652801" cy="846137"/>
          </a:xfrm>
        </p:spPr>
        <p:txBody>
          <a:bodyPr rtlCol="0"/>
          <a:lstStyle/>
          <a:p>
            <a:pPr rtl="0"/>
            <a:r>
              <a:rPr lang="ru-RU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член  хирургической бригады ;  оп. м/с отделения эндохирургии участвует в развитии персонала, организует работу по наставничеству</a:t>
            </a:r>
          </a:p>
          <a:p>
            <a:pPr rtl="0"/>
            <a:r>
              <a:rPr lang="ru-RU" dirty="0"/>
              <a:t>  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DFBC7A3-AAE6-4502-9D44-F253ED1E8F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44613" y="3097188"/>
            <a:ext cx="1652587" cy="435600"/>
          </a:xfrm>
        </p:spPr>
        <p:txBody>
          <a:bodyPr rtlCol="0"/>
          <a:lstStyle/>
          <a:p>
            <a:pPr rtl="0"/>
            <a:r>
              <a:rPr lang="ru-RU" sz="2200" dirty="0"/>
              <a:t>4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DC6EAD81-841A-483E-9B44-512A1470E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70855" y="3695377"/>
            <a:ext cx="1999889" cy="846137"/>
          </a:xfrm>
        </p:spPr>
        <p:txBody>
          <a:bodyPr rtlCol="0"/>
          <a:lstStyle/>
          <a:p>
            <a:pPr rt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практики сестринского дела: </a:t>
            </a:r>
          </a:p>
          <a:p>
            <a:pPr rt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научные исследования,  использование новых методов работы,  расширение знаний, совершенствование образования, определение наиболее актуальных направлений научных исследований,  использование при проведении научных исследований принятых культурных, этических и профессиональных стандартов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E10C0A43-6ED0-45F1-9DF9-5F2F32278B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31412" y="3097188"/>
            <a:ext cx="1652587" cy="435600"/>
          </a:xfrm>
        </p:spPr>
        <p:txBody>
          <a:bodyPr rtlCol="0"/>
          <a:lstStyle/>
          <a:p>
            <a:pPr rtl="0"/>
            <a:r>
              <a:rPr lang="ru-RU" sz="2200" dirty="0"/>
              <a:t>5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78028AA-13B5-4B26-947A-231084A75C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13555" y="3519765"/>
            <a:ext cx="1999889" cy="846137"/>
          </a:xfrm>
        </p:spPr>
        <p:txBody>
          <a:bodyPr rtlCol="0"/>
          <a:lstStyle/>
          <a:p>
            <a:pPr rtl="0"/>
            <a:r>
              <a:rPr lang="ru-RU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национальной   системы здравоохранения, придание нового статуса  медицинским сестрам, приобретение ими новых возможностей, что снизит нагрузку на хирургов и позволит повысить экономическую эффективность отрасли в целом</a:t>
            </a:r>
          </a:p>
        </p:txBody>
      </p:sp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65657426-6073-47AB-BB7D-5ED2CAFD6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5901637"/>
            <a:ext cx="6771413" cy="522672"/>
          </a:xfrm>
        </p:spPr>
        <p:txBody>
          <a:bodyPr rtlCol="0"/>
          <a:lstStyle/>
          <a:p>
            <a:pPr rtl="0"/>
            <a:r>
              <a:rPr lang="ru-RU" dirty="0"/>
              <a:t> </a:t>
            </a:r>
            <a:r>
              <a:rPr lang="ru-RU" sz="1200" dirty="0"/>
              <a:t>Этого можно добиться только при наличии у медсестер высшего образования</a:t>
            </a:r>
          </a:p>
        </p:txBody>
      </p:sp>
      <p:pic>
        <p:nvPicPr>
          <p:cNvPr id="46" name="Рисунок 45" descr="Команда">
            <a:extLst>
              <a:ext uri="{FF2B5EF4-FFF2-40B4-BE49-F238E27FC236}">
                <a16:creationId xmlns:a16="http://schemas.microsoft.com/office/drawing/2014/main" id="{09833D49-61B1-40F0-A9D1-6D1D4B8701A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6182" y="2458629"/>
            <a:ext cx="384361" cy="384361"/>
          </a:xfrm>
        </p:spPr>
      </p:pic>
      <p:pic>
        <p:nvPicPr>
          <p:cNvPr id="49" name="Рисунок 48" descr="Лекарство">
            <a:extLst>
              <a:ext uri="{FF2B5EF4-FFF2-40B4-BE49-F238E27FC236}">
                <a16:creationId xmlns:a16="http://schemas.microsoft.com/office/drawing/2014/main" id="{A17A8866-025F-45F8-9C1A-8DF0ACE8F3F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5126" y="2437246"/>
            <a:ext cx="384361" cy="384361"/>
          </a:xfrm>
        </p:spPr>
      </p:pic>
      <p:pic>
        <p:nvPicPr>
          <p:cNvPr id="53" name="Рисунок 52" descr="Бумажник">
            <a:extLst>
              <a:ext uri="{FF2B5EF4-FFF2-40B4-BE49-F238E27FC236}">
                <a16:creationId xmlns:a16="http://schemas.microsoft.com/office/drawing/2014/main" id="{560A3C83-28A8-4054-B787-03380865071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03820" y="2437246"/>
            <a:ext cx="384361" cy="384361"/>
          </a:xfrm>
        </p:spPr>
      </p:pic>
      <p:pic>
        <p:nvPicPr>
          <p:cNvPr id="56" name="Рисунок 55" descr="Стетоскоп">
            <a:extLst>
              <a:ext uri="{FF2B5EF4-FFF2-40B4-BE49-F238E27FC236}">
                <a16:creationId xmlns:a16="http://schemas.microsoft.com/office/drawing/2014/main" id="{5CABC6B7-0A04-4890-B978-4D4F54B3CDC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178726" y="2437246"/>
            <a:ext cx="384361" cy="384361"/>
          </a:xfrm>
        </p:spPr>
      </p:pic>
      <p:pic>
        <p:nvPicPr>
          <p:cNvPr id="60" name="Рисунок 59" descr="График роста">
            <a:extLst>
              <a:ext uri="{FF2B5EF4-FFF2-40B4-BE49-F238E27FC236}">
                <a16:creationId xmlns:a16="http://schemas.microsoft.com/office/drawing/2014/main" id="{8C1A4036-A328-4600-8C42-B65922A2C14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65525" y="2437246"/>
            <a:ext cx="384361" cy="384361"/>
          </a:xfrm>
        </p:spPr>
      </p:pic>
      <p:sp>
        <p:nvSpPr>
          <p:cNvPr id="19" name="объект 7" descr="Бежевый прямоугольник">
            <a:extLst>
              <a:ext uri="{FF2B5EF4-FFF2-40B4-BE49-F238E27FC236}">
                <a16:creationId xmlns:a16="http://schemas.microsoft.com/office/drawing/2014/main" id="{9B6BE182-7444-49DA-B6FA-215DD68D50CA}"/>
              </a:ext>
            </a:extLst>
          </p:cNvPr>
          <p:cNvSpPr/>
          <p:nvPr/>
        </p:nvSpPr>
        <p:spPr bwMode="white">
          <a:xfrm>
            <a:off x="722099" y="1322787"/>
            <a:ext cx="2520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CC6D3F76-4C60-4559-AE48-60D6FBDC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753157" y="4527746"/>
            <a:ext cx="5943" cy="1485145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3CA93ACF-485A-4938-9815-8D5DFE312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59824" y="4324983"/>
            <a:ext cx="0" cy="16879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48070A33-7382-44AE-AC77-685B09986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332700" y="4527746"/>
            <a:ext cx="0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79784603-2F8F-493A-894B-9ECFC358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1478" y="5747713"/>
            <a:ext cx="162904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2935599-B9F0-4312-864E-F6E3EF1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380336" y="2224959"/>
            <a:ext cx="896287" cy="745643"/>
            <a:chOff x="1824638" y="1733550"/>
            <a:chExt cx="1192959" cy="992451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56718F85-02C5-4814-847B-818C8CCE6A2E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B5C2063-3BBD-48BC-BDD6-D5E9563B1934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5E2C35B1-F420-4244-8B67-EA845C8CA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914029" y="2224959"/>
            <a:ext cx="896287" cy="745643"/>
            <a:chOff x="1824638" y="1733550"/>
            <a:chExt cx="1192959" cy="992451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35DB04D1-9BD5-4C35-8B33-0432F97A6012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C23B33E-1386-44B0-B24A-50A8F9B55FFD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45F4DD1-5663-4019-891C-8821ED8AC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723178" y="2223240"/>
            <a:ext cx="745643" cy="745643"/>
            <a:chOff x="5482999" y="1607028"/>
            <a:chExt cx="1200866" cy="1200866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9AAD7458-0E1F-4289-885E-7991DEFE6E7D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C5F22B3-BA39-4DDB-9CD2-F9F1183608D0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ACC6B18-DB03-4AC5-B015-6374FF16D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0145" y="2224959"/>
            <a:ext cx="926876" cy="745643"/>
            <a:chOff x="7901577" y="2268089"/>
            <a:chExt cx="926876" cy="745643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FBAA099B-7326-44B7-B125-672BA72A6C05}"/>
                </a:ext>
              </a:extLst>
            </p:cNvPr>
            <p:cNvSpPr/>
            <p:nvPr/>
          </p:nvSpPr>
          <p:spPr>
            <a:xfrm flipH="1">
              <a:off x="8516862" y="2268089"/>
              <a:ext cx="311591" cy="745643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06107D1A-01D9-4CE4-9A22-FC55274F17C6}"/>
                </a:ext>
              </a:extLst>
            </p:cNvPr>
            <p:cNvSpPr/>
            <p:nvPr/>
          </p:nvSpPr>
          <p:spPr>
            <a:xfrm flipH="1">
              <a:off x="7901577" y="2332794"/>
              <a:ext cx="781787" cy="616234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95074261-BBC0-4AF3-AF09-C64386DBB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49886" y="2224959"/>
            <a:ext cx="926876" cy="745643"/>
            <a:chOff x="7901577" y="2268089"/>
            <a:chExt cx="926876" cy="745643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C4BF8F4D-C494-48D1-8EDB-FE34A665FBEE}"/>
                </a:ext>
              </a:extLst>
            </p:cNvPr>
            <p:cNvSpPr/>
            <p:nvPr/>
          </p:nvSpPr>
          <p:spPr>
            <a:xfrm flipH="1">
              <a:off x="8516862" y="2268089"/>
              <a:ext cx="311591" cy="745643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EF7A8167-402E-4636-8949-042E663C233E}"/>
                </a:ext>
              </a:extLst>
            </p:cNvPr>
            <p:cNvSpPr/>
            <p:nvPr/>
          </p:nvSpPr>
          <p:spPr>
            <a:xfrm flipH="1">
              <a:off x="7901577" y="2332794"/>
              <a:ext cx="781787" cy="616234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cxnSp>
        <p:nvCxnSpPr>
          <p:cNvPr id="21" name="Соединительная линия: изогнутая 69">
            <a:extLst>
              <a:ext uri="{FF2B5EF4-FFF2-40B4-BE49-F238E27FC236}">
                <a16:creationId xmlns:a16="http://schemas.microsoft.com/office/drawing/2014/main" id="{11856C00-A60F-17B4-DAA0-64202305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6043309" y="4595371"/>
            <a:ext cx="4570191" cy="1417520"/>
          </a:xfrm>
          <a:prstGeom prst="bentConnector3">
            <a:avLst>
              <a:gd name="adj1" fmla="val 50000"/>
            </a:avLst>
          </a:prstGeom>
          <a:ln w="3175">
            <a:solidFill>
              <a:schemeClr val="bg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46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8550-F367-1556-D248-7AEDDDF4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798941-56B3-12CE-6A83-2B98E4E3DF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0583" y="347289"/>
            <a:ext cx="4494834" cy="101599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Успешные мировые практики расширения деятельности медсестер в эндохирургии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A91A3E-3385-C160-E8F7-A8F8EE939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68482-5BE4-A7D5-78AF-A4454481682B}"/>
              </a:ext>
            </a:extLst>
          </p:cNvPr>
          <p:cNvSpPr txBox="1"/>
          <p:nvPr/>
        </p:nvSpPr>
        <p:spPr>
          <a:xfrm>
            <a:off x="81280" y="3824359"/>
            <a:ext cx="5425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Отчет хирургов </a:t>
            </a:r>
            <a:r>
              <a:rPr lang="ru-RU" dirty="0" err="1"/>
              <a:t>BAoU</a:t>
            </a:r>
            <a:r>
              <a:rPr lang="ru-RU" dirty="0"/>
              <a:t> (2016) Британской ассоциации хирургов-урологов и специализированного консультативного комитета по трудовым ресурсам в области урологии. </a:t>
            </a:r>
          </a:p>
          <a:p>
            <a:pPr algn="just"/>
            <a:r>
              <a:rPr lang="ru-RU" b="0" i="0" dirty="0">
                <a:solidFill>
                  <a:srgbClr val="004B83"/>
                </a:solidFill>
                <a:effectLst/>
                <a:latin typeface="Georgia" panose="02040502050405020303" pitchFamily="18" charset="0"/>
                <a:hlinkClick r:id="rId2"/>
              </a:rPr>
              <a:t>https://www.baus.org.uk/_userfiles/pages/files/About/Governance/2016%20FINAL%20Workforce%20Report.pdf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5F230-4E20-266B-5ED5-D197A3EF5B05}"/>
              </a:ext>
            </a:extLst>
          </p:cNvPr>
          <p:cNvSpPr txBox="1"/>
          <p:nvPr/>
        </p:nvSpPr>
        <p:spPr>
          <a:xfrm>
            <a:off x="172720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Р. П. Кук</a:t>
            </a:r>
            <a:r>
              <a:rPr lang="ru-RU" b="0" i="0" dirty="0"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lang="ru-RU" b="0" i="0" u="none" strike="noStrike" dirty="0">
                <a:solidFill>
                  <a:srgbClr val="0071BC"/>
                </a:solidFill>
                <a:effectLst/>
                <a:latin typeface="BlinkMacSystemFont"/>
                <a:hlinkClick r:id="rId4"/>
              </a:rPr>
              <a:t>Р. К. </a:t>
            </a:r>
            <a:r>
              <a:rPr lang="ru-RU" b="0" i="0" u="none" strike="noStrike" dirty="0" err="1">
                <a:solidFill>
                  <a:srgbClr val="0071BC"/>
                </a:solidFill>
                <a:effectLst/>
                <a:latin typeface="BlinkMacSystemFont"/>
                <a:hlinkClick r:id="rId4"/>
              </a:rPr>
              <a:t>Фенели</a:t>
            </a:r>
            <a:r>
              <a:rPr lang="ru-RU" b="0" i="0" dirty="0"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lang="ru-RU" b="0" i="0" u="none" strike="noStrike" dirty="0">
                <a:solidFill>
                  <a:srgbClr val="0071BC"/>
                </a:solidFill>
                <a:effectLst/>
                <a:latin typeface="BlinkMacSystemFont"/>
                <a:hlinkClick r:id="rId5"/>
              </a:rPr>
              <a:t>Г. </a:t>
            </a:r>
            <a:r>
              <a:rPr lang="ru-RU" b="0" i="0" u="none" strike="noStrike" dirty="0" err="1">
                <a:solidFill>
                  <a:srgbClr val="0071BC"/>
                </a:solidFill>
                <a:effectLst/>
                <a:latin typeface="BlinkMacSystemFont"/>
                <a:hlinkClick r:id="rId5"/>
              </a:rPr>
              <a:t>Эйлифф</a:t>
            </a:r>
            <a:r>
              <a:rPr lang="ru-RU" b="0" i="0" dirty="0"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lang="ru-RU" b="0" i="0" u="none" strike="noStrike" dirty="0">
                <a:solidFill>
                  <a:srgbClr val="0071BC"/>
                </a:solidFill>
                <a:effectLst/>
                <a:latin typeface="BlinkMacSystemFont"/>
                <a:hlinkClick r:id="rId6"/>
              </a:rPr>
              <a:t>У. Т. Лоуренс</a:t>
            </a:r>
            <a:r>
              <a:rPr lang="ru-RU" b="0" i="0" dirty="0"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lang="ru-RU" b="0" i="0" u="none" strike="noStrike" dirty="0">
                <a:solidFill>
                  <a:srgbClr val="0071BC"/>
                </a:solidFill>
                <a:effectLst/>
                <a:latin typeface="BlinkMacSystemFont"/>
                <a:hlinkClick r:id="rId7"/>
              </a:rPr>
              <a:t>А. М. Эммерсон</a:t>
            </a:r>
            <a:r>
              <a:rPr lang="ru-RU" b="0" i="0" dirty="0"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lang="ru-RU" b="0" i="0" u="none" strike="noStrike" dirty="0">
                <a:solidFill>
                  <a:srgbClr val="0071BC"/>
                </a:solidFill>
                <a:effectLst/>
                <a:latin typeface="BlinkMacSystemFont"/>
                <a:hlinkClick r:id="rId8"/>
              </a:rPr>
              <a:t>С. М. Гринграсс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5BAE9-7CA6-C6F7-82CF-DDB6E1BC6A1A}"/>
              </a:ext>
            </a:extLst>
          </p:cNvPr>
          <p:cNvSpPr txBox="1"/>
          <p:nvPr/>
        </p:nvSpPr>
        <p:spPr>
          <a:xfrm>
            <a:off x="6187440" y="1562201"/>
            <a:ext cx="5923280" cy="61247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После успешного пилотного внедрения в больнице была выдвинута гипотеза, что  под руководством медсестры в больнице   значительно сократилось время ожидания пациентов, улучшился доступ к урологической помощи и снизило огромную нагрузку, с которой в настоящее время сталкиваются амбулаторные клиники общей урологии</a:t>
            </a:r>
          </a:p>
          <a:p>
            <a:endParaRPr lang="ru-RU" sz="1600" b="1" dirty="0">
              <a:latin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</a:rPr>
              <a:t> стремящиеся медсестры будут обучены, чтобы стать практикующими «хирургами», что позволит им выполнять ряд хирургических задач.  </a:t>
            </a:r>
          </a:p>
          <a:p>
            <a:endParaRPr lang="ru-RU" sz="1600" dirty="0">
              <a:latin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</a:rPr>
              <a:t> Но это не единственный способ, которым медсестры могут сыграть свою роль в преобразовании служб неотложной помощи. </a:t>
            </a:r>
          </a:p>
          <a:p>
            <a:r>
              <a:rPr lang="ru-RU" sz="16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Опыт помощи в перепроектировании пути лечения рака предстательной железы в United </a:t>
            </a:r>
            <a:r>
              <a:rPr lang="ru-RU" sz="1600" dirty="0" err="1">
                <a:latin typeface="Times New Roman" panose="02020603050405020304" pitchFamily="18" charset="0"/>
              </a:rPr>
              <a:t>Lincolnshire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</a:rPr>
              <a:t>Hospitals</a:t>
            </a:r>
            <a:r>
              <a:rPr lang="ru-RU" sz="1600" dirty="0">
                <a:latin typeface="Times New Roman" panose="02020603050405020304" pitchFamily="18" charset="0"/>
              </a:rPr>
              <a:t> (ULH) NHS Trust демонстрирует, </a:t>
            </a:r>
            <a:r>
              <a:rPr lang="ru-RU" sz="1600" b="1" dirty="0">
                <a:latin typeface="Times New Roman" panose="02020603050405020304" pitchFamily="18" charset="0"/>
              </a:rPr>
              <a:t>как медсестры могут привести к изменениям и изменить уход за пациентами. Все, что требуется, - это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четкая потребность, хорошее экономическое обоснование и много решимости.</a:t>
            </a:r>
          </a:p>
          <a:p>
            <a:endParaRPr lang="ru-RU" sz="2400" b="1" dirty="0">
              <a:latin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D76946-76EB-9D1F-B0C7-4CEC4A7209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14960"/>
            <a:ext cx="5679440" cy="3114040"/>
          </a:xfrm>
          <a:prstGeom prst="rect">
            <a:avLst/>
          </a:prstGeom>
        </p:spPr>
      </p:pic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B0E772E1-9E5F-4A48-EE23-CF1D9B979CAB}"/>
              </a:ext>
            </a:extLst>
          </p:cNvPr>
          <p:cNvSpPr/>
          <p:nvPr/>
        </p:nvSpPr>
        <p:spPr>
          <a:xfrm>
            <a:off x="5506720" y="3078480"/>
            <a:ext cx="843280" cy="1016000"/>
          </a:xfrm>
          <a:prstGeom prst="chevron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ED8C8D-94FE-D37C-F8EA-566A6D02C5B2}"/>
              </a:ext>
            </a:extLst>
          </p:cNvPr>
          <p:cNvSpPr txBox="1"/>
          <p:nvPr/>
        </p:nvSpPr>
        <p:spPr>
          <a:xfrm>
            <a:off x="-66040" y="3446312"/>
            <a:ext cx="61620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https://link.springer.com/article/10.1007/s11845-020-02428-8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712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91153-137A-98F8-5C75-04D8665B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F3EC5A-AA8A-F35F-2722-4A49764087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3EDE4C-894C-DA7A-407D-A64D59BDD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8</a:t>
            </a:fld>
            <a:endParaRPr lang="ru-RU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26402-0291-85F3-EFB6-E7410C9232E0}"/>
              </a:ext>
            </a:extLst>
          </p:cNvPr>
          <p:cNvSpPr txBox="1"/>
          <p:nvPr/>
        </p:nvSpPr>
        <p:spPr>
          <a:xfrm>
            <a:off x="358880" y="2775122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Целесообразным видится необходимость расширения   сестринского вмешательства в процесс помощи пациентам эндохирургии.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Следует, по опыту других стран, активнее  привлекать медицинских сестер  к сестринской деятельности в области лечения пациентов, имеющих проблемы со здоровьем в области эндохирургии, и расширением их полномочий в области сестринской диагностики и планирования лечения заболеваний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FB003EFF-FA10-EDF1-45AF-9CE66A4E8467}"/>
              </a:ext>
            </a:extLst>
          </p:cNvPr>
          <p:cNvSpPr/>
          <p:nvPr/>
        </p:nvSpPr>
        <p:spPr>
          <a:xfrm>
            <a:off x="6746240" y="3429000"/>
            <a:ext cx="1676400" cy="1112520"/>
          </a:xfrm>
          <a:prstGeom prst="rightArrow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87B41D-E652-9D50-0A00-597C56CD2E6C}"/>
              </a:ext>
            </a:extLst>
          </p:cNvPr>
          <p:cNvSpPr txBox="1"/>
          <p:nvPr/>
        </p:nvSpPr>
        <p:spPr>
          <a:xfrm>
            <a:off x="8991600" y="3061930"/>
            <a:ext cx="2184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Реализации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профстандарта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для операционных сестер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эндохирургического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профиля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06355-4843-015E-688F-2AD71F80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0EEAFD-4FCD-C27E-A183-78312C7F9A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588933-7612-0F19-9E20-B4E1BA437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9</a:t>
            </a:fld>
            <a:endParaRPr lang="ru-RU" noProof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ED45AA-C8A4-DBC3-3A98-CA86B09EE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13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985_TF00450287" id="{47236EE0-B714-4C01-AC17-6ED3799A5CB0}" vid="{BB7FA567-E2BE-49ED-812C-18562CD2B8A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4BDB64-2AF8-42D4-96C8-B6B6F098993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медицинской компании</Template>
  <TotalTime>8186</TotalTime>
  <Words>913</Words>
  <Application>Microsoft Macintosh PowerPoint</Application>
  <PresentationFormat>Широкоэкранный</PresentationFormat>
  <Paragraphs>89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</vt:lpstr>
      <vt:lpstr>BlinkMacSystemFont</vt:lpstr>
      <vt:lpstr>Calibri</vt:lpstr>
      <vt:lpstr>Courier New</vt:lpstr>
      <vt:lpstr>Georgia</vt:lpstr>
      <vt:lpstr>Gill Sans MT</vt:lpstr>
      <vt:lpstr>Tahoma</vt:lpstr>
      <vt:lpstr>Times New Roman</vt:lpstr>
      <vt:lpstr>YS Text</vt:lpstr>
      <vt:lpstr>Тема Office</vt:lpstr>
      <vt:lpstr>Презентация PowerPoint</vt:lpstr>
      <vt:lpstr>Цель доклада:   Научное обоснование направлений  совершенствования организации  эндохирургии  на основе  подготовки организаторов сестринского дела с высшим образованием   как можно совершенствовать  эндохирургию, при условии, если медицинские сестры, работающие в этой области, будут иметь ВСО? </vt:lpstr>
      <vt:lpstr>Вопросы</vt:lpstr>
      <vt:lpstr>прогрессивное движение по пути поиска новых методов совершенствования инновационного развития эндохирургии  </vt:lpstr>
      <vt:lpstr>Презентация PowerPoint</vt:lpstr>
      <vt:lpstr>ВОЗМОЖНОСТИ Расширения Функций операционной Медицинской сестры эндохирургии   </vt:lpstr>
      <vt:lpstr> </vt:lpstr>
      <vt:lpstr>Вывод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Ваше решение в области здравоохранения</dc:title>
  <dc:creator>ASUS</dc:creator>
  <cp:lastModifiedBy>Microsoft Office User</cp:lastModifiedBy>
  <cp:revision>57</cp:revision>
  <dcterms:created xsi:type="dcterms:W3CDTF">2022-10-30T10:10:43Z</dcterms:created>
  <dcterms:modified xsi:type="dcterms:W3CDTF">2024-03-09T11:57:05Z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