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crdownload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022883672886856E-17"/>
                  <c:y val="7.8698458110827013E-2"/>
                </c:manualLayout>
              </c:layout>
              <c:tx>
                <c:rich>
                  <a:bodyPr/>
                  <a:lstStyle/>
                  <a:p>
                    <a:fld id="{6A3FFBFA-7BF8-432B-8803-533F02AF929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FFD-44E6-9428-C41708B60D04}"/>
                </c:ext>
              </c:extLst>
            </c:dLbl>
            <c:dLbl>
              <c:idx val="1"/>
              <c:layout>
                <c:manualLayout>
                  <c:x val="-1.0409153469154742E-16"/>
                  <c:y val="8.7779049431307113E-2"/>
                </c:manualLayout>
              </c:layout>
              <c:tx>
                <c:rich>
                  <a:bodyPr/>
                  <a:lstStyle/>
                  <a:p>
                    <a:fld id="{CFB0ADB1-228A-4962-8B35-9A4FDA3E8D5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FD-44E6-9428-C41708B60D0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Проф. осмотры</c:v>
                </c:pt>
                <c:pt idx="1">
                  <c:v>Выявлены ФР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146558</c:v>
                </c:pt>
                <c:pt idx="1">
                  <c:v>126859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D-44E6-9428-C41708B60D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194464158977999E-3"/>
                  <c:y val="7.8698458110827069E-2"/>
                </c:manualLayout>
              </c:layout>
              <c:tx>
                <c:rich>
                  <a:bodyPr/>
                  <a:lstStyle/>
                  <a:p>
                    <a:fld id="{DA147CD0-0C85-409F-847F-60BA05948951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FD-44E6-9428-C41708B60D04}"/>
                </c:ext>
              </c:extLst>
            </c:dLbl>
            <c:dLbl>
              <c:idx val="1"/>
              <c:layout>
                <c:manualLayout>
                  <c:x val="0"/>
                  <c:y val="7.8698458110826958E-2"/>
                </c:manualLayout>
              </c:layout>
              <c:tx>
                <c:rich>
                  <a:bodyPr/>
                  <a:lstStyle/>
                  <a:p>
                    <a:fld id="{91AC9C81-E4B9-4C83-B81A-3ED6F6C9DAE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FD-44E6-9428-C41708B60D0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Проф. осмотры</c:v>
                </c:pt>
                <c:pt idx="1">
                  <c:v>Выявлены ФР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62876</c:v>
                </c:pt>
                <c:pt idx="1">
                  <c:v>35645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FD-44E6-9428-C41708B60D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7.8698458110827069E-2"/>
                </c:manualLayout>
              </c:layout>
              <c:tx>
                <c:rich>
                  <a:bodyPr/>
                  <a:lstStyle/>
                  <a:p>
                    <a:fld id="{08CED34B-FA65-4114-970E-3AEF9C54D6B9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FFD-44E6-9428-C41708B60D04}"/>
                </c:ext>
              </c:extLst>
            </c:dLbl>
            <c:dLbl>
              <c:idx val="1"/>
              <c:layout>
                <c:manualLayout>
                  <c:x val="-1.0409153469154742E-16"/>
                  <c:y val="8.777904943130711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2C2ACFFF-DBC2-4D8D-A7FF-463D16F45702}" type="VALUE">
                      <a:rPr lang="en-US" baseline="0"/>
                      <a:pPr/>
                      <a:t>[ЗНАЧЕНИЕ]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FD-44E6-9428-C41708B60D0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Проф. осмотры</c:v>
                </c:pt>
                <c:pt idx="1">
                  <c:v>Выявлены ФР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47469</c:v>
                </c:pt>
                <c:pt idx="1">
                  <c:v>46746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FD-44E6-9428-C41708B60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811872"/>
        <c:axId val="433810560"/>
        <c:axId val="0"/>
      </c:bar3DChart>
      <c:catAx>
        <c:axId val="4338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810560"/>
        <c:crosses val="autoZero"/>
        <c:auto val="1"/>
        <c:lblAlgn val="ctr"/>
        <c:lblOffset val="100"/>
        <c:noMultiLvlLbl val="0"/>
      </c:catAx>
      <c:valAx>
        <c:axId val="43381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81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24-4081-816A-E95382AA2B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24-4081-816A-E95382AA2B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B24-4081-816A-E95382AA2B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5F-4EA5-9000-C0059EA228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B24-4081-816A-E95382AA2B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B24-4081-816A-E95382AA2B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B24-4081-816A-E95382AA2B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B24-4081-816A-E95382AA2B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65F-4EA5-9000-C0059EA2289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58E3BFD7-34A0-4BAC-92E7-0E999011C219}" type="CATEGORYNAME">
                      <a:rPr lang="ru-RU" sz="110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0A055F2-99B3-4436-BB53-64000AAAA939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833153574043"/>
                      <c:h val="0.143728362094894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24-4081-816A-E95382AA2BF4}"/>
                </c:ext>
              </c:extLst>
            </c:dLbl>
            <c:dLbl>
              <c:idx val="3"/>
              <c:layout>
                <c:manualLayout>
                  <c:x val="-3.2647267565649396E-2"/>
                  <c:y val="6.35641392433603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5F-4EA5-9000-C0059EA22895}"/>
                </c:ext>
              </c:extLst>
            </c:dLbl>
            <c:dLbl>
              <c:idx val="8"/>
              <c:layout>
                <c:manualLayout>
                  <c:x val="9.368346344925479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5F-4EA5-9000-C0059EA22895}"/>
                </c:ext>
              </c:extLst>
            </c:dLbl>
            <c:spPr>
              <a:solidFill>
                <a:prstClr val="white">
                  <a:lumMod val="75000"/>
                </a:prst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Повышенное АД</c:v>
                </c:pt>
                <c:pt idx="1">
                  <c:v>Гиперхолистеринемия</c:v>
                </c:pt>
                <c:pt idx="2">
                  <c:v>Гипергликемия</c:v>
                </c:pt>
                <c:pt idx="3">
                  <c:v>Табакокурение</c:v>
                </c:pt>
                <c:pt idx="4">
                  <c:v>Низкая физическая активность</c:v>
                </c:pt>
                <c:pt idx="5">
                  <c:v>Вредное потребление алкоголя</c:v>
                </c:pt>
                <c:pt idx="6">
                  <c:v>нерациональное питание</c:v>
                </c:pt>
                <c:pt idx="7">
                  <c:v>Первичная заболеваемость ожирением</c:v>
                </c:pt>
                <c:pt idx="8">
                  <c:v>Избыточная масса тела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27.11</c:v>
                </c:pt>
                <c:pt idx="1">
                  <c:v>12.49</c:v>
                </c:pt>
                <c:pt idx="2">
                  <c:v>2.4900000000000002</c:v>
                </c:pt>
                <c:pt idx="3">
                  <c:v>12.23</c:v>
                </c:pt>
                <c:pt idx="4">
                  <c:v>28.05</c:v>
                </c:pt>
                <c:pt idx="5">
                  <c:v>0.44</c:v>
                </c:pt>
                <c:pt idx="6">
                  <c:v>31.4</c:v>
                </c:pt>
                <c:pt idx="7">
                  <c:v>4.79</c:v>
                </c:pt>
                <c:pt idx="8">
                  <c:v>17.28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F-4EA5-9000-C0059EA22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crdownload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crdownload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232624" cy="294509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О ходе реализации программы «Укрепление общественного здоровья населения Калининского района 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Санкт-Петербурга» в 2022 г.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0103" y="5279010"/>
            <a:ext cx="4656841" cy="1102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360" y="5528604"/>
            <a:ext cx="7582486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Начальник отдела здравоохранения администрации Калининского района Санкт-Петербурга</a:t>
            </a:r>
          </a:p>
          <a:p>
            <a:pPr algn="r"/>
            <a:r>
              <a:rPr lang="ru-RU" b="1" dirty="0" err="1" smtClean="0">
                <a:solidFill>
                  <a:schemeClr val="bg1"/>
                </a:solidFill>
              </a:rPr>
              <a:t>И.Ю.Силиди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Способствование формированию у населения района здорового образа жизни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 9 месяцев 2022 года было проведено 2041 мероприятие с количеством участников – 18849 человек, в том числе:</a:t>
            </a:r>
          </a:p>
          <a:p>
            <a:pPr lvl="1"/>
            <a:r>
              <a:rPr lang="ru-RU" dirty="0" smtClean="0"/>
              <a:t>647 просветительских бесед и лекций, викторин</a:t>
            </a:r>
          </a:p>
          <a:p>
            <a:pPr lvl="1"/>
            <a:r>
              <a:rPr lang="ru-RU" dirty="0" smtClean="0"/>
              <a:t>1374 углубленных индивидуальных консультирований и 3 групповых консультирования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19" y="2060575"/>
            <a:ext cx="5256341" cy="3599842"/>
          </a:xfrm>
        </p:spPr>
      </p:pic>
    </p:spTree>
    <p:extLst>
      <p:ext uri="{BB962C8B-B14F-4D97-AF65-F5344CB8AC3E}">
        <p14:creationId xmlns:p14="http://schemas.microsoft.com/office/powerpoint/2010/main" val="10674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248032" y="4905632"/>
            <a:ext cx="10071609" cy="1656301"/>
          </a:xfrm>
        </p:spPr>
        <p:txBody>
          <a:bodyPr/>
          <a:lstStyle/>
          <a:p>
            <a:pPr algn="ctr"/>
            <a:r>
              <a:rPr lang="ru-RU" sz="1800" dirty="0" smtClean="0"/>
              <a:t>В ходе реализации районной программы «Укрепление общественного здоровья» достигнуто взаимодействие со всеми внутригородскими муниципальными образованиями района.</a:t>
            </a:r>
            <a:br>
              <a:rPr lang="ru-RU" sz="1800" dirty="0" smtClean="0"/>
            </a:br>
            <a:r>
              <a:rPr lang="ru-RU" sz="1800" dirty="0" smtClean="0"/>
              <a:t>За 9 месяцев 2022 года муниципальными образованиями района проведено 29 массовых спортивных мероприятий: праздников, марафонов, забегов, спартакиад с участием 4337 жителей.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32" y="111212"/>
            <a:ext cx="8662087" cy="4667019"/>
          </a:xfrm>
        </p:spPr>
      </p:pic>
    </p:spTree>
    <p:extLst>
      <p:ext uri="{BB962C8B-B14F-4D97-AF65-F5344CB8AC3E}">
        <p14:creationId xmlns:p14="http://schemas.microsoft.com/office/powerpoint/2010/main" val="30566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131" y="390934"/>
            <a:ext cx="9404723" cy="140053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Отдельный раздел программы посвящен мероприятиям, направленным на ограничение потребления табака и употребления алкоголя.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 9 месяцев 2022 года организовано и проведено 165 мероприятий с охватом 39005 человек:</a:t>
            </a:r>
          </a:p>
          <a:p>
            <a:pPr lvl="1"/>
            <a:r>
              <a:rPr lang="ru-RU" dirty="0" smtClean="0"/>
              <a:t>Профилактические беседы</a:t>
            </a:r>
          </a:p>
          <a:p>
            <a:pPr lvl="1"/>
            <a:r>
              <a:rPr lang="ru-RU" dirty="0" smtClean="0"/>
              <a:t>Лекции в медицинских учреждениях, молодежных центрах, в учебных заведениях, учреждениях социального обслуживания населения района.</a:t>
            </a:r>
          </a:p>
          <a:p>
            <a:r>
              <a:rPr lang="ru-RU" dirty="0" smtClean="0"/>
              <a:t>Муниципальными образованиями были привлечены 572 жителя к участию в 12 акциях, профилактических мероприятиях и лекциях.</a:t>
            </a:r>
            <a:endParaRPr lang="ru-RU" dirty="0"/>
          </a:p>
          <a:p>
            <a:pPr lvl="1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84687" y="2060575"/>
            <a:ext cx="4396341" cy="420024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Ведется активная компания в сотрудничестве со средствами массовой информации, а также посредством интернет-технологий распространено:</a:t>
            </a:r>
          </a:p>
          <a:p>
            <a:pPr lvl="1"/>
            <a:r>
              <a:rPr lang="ru-RU" dirty="0" smtClean="0"/>
              <a:t>64 информационных материала</a:t>
            </a:r>
          </a:p>
          <a:p>
            <a:pPr lvl="1"/>
            <a:r>
              <a:rPr lang="ru-RU" dirty="0" smtClean="0"/>
              <a:t>Информационных баннеров на 34 официальных сайтах  и в 8 группах </a:t>
            </a:r>
            <a:r>
              <a:rPr lang="ru-RU" dirty="0"/>
              <a:t>с</a:t>
            </a:r>
            <a:r>
              <a:rPr lang="ru-RU" dirty="0" smtClean="0"/>
              <a:t>оциальной сети «В контакте»</a:t>
            </a:r>
          </a:p>
          <a:p>
            <a:pPr lvl="1"/>
            <a:r>
              <a:rPr lang="ru-RU" dirty="0" smtClean="0"/>
              <a:t>4109 буклетов</a:t>
            </a:r>
          </a:p>
          <a:p>
            <a:pPr lvl="1"/>
            <a:r>
              <a:rPr lang="ru-RU" dirty="0" smtClean="0"/>
              <a:t>2000 памяток</a:t>
            </a:r>
          </a:p>
          <a:p>
            <a:pPr lvl="1"/>
            <a:r>
              <a:rPr lang="ru-RU" dirty="0" smtClean="0"/>
              <a:t>500 листовок</a:t>
            </a:r>
          </a:p>
          <a:p>
            <a:pPr lvl="1"/>
            <a:r>
              <a:rPr lang="ru-RU" dirty="0" smtClean="0"/>
              <a:t>1050 газет</a:t>
            </a:r>
          </a:p>
          <a:p>
            <a:pPr lvl="1"/>
            <a:r>
              <a:rPr lang="ru-RU" dirty="0" smtClean="0"/>
              <a:t>11 плакатов</a:t>
            </a:r>
          </a:p>
          <a:p>
            <a:pPr lvl="1"/>
            <a:r>
              <a:rPr lang="ru-RU" dirty="0" smtClean="0"/>
              <a:t>37 стендов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Повышение уровня физической активности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1650" y="1853248"/>
            <a:ext cx="4396339" cy="440309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 9 месяцев 2022 года проведено 653 мероприятия с участием 13742 человек.</a:t>
            </a:r>
          </a:p>
          <a:p>
            <a:r>
              <a:rPr lang="ru-RU" dirty="0" smtClean="0"/>
              <a:t>Тематические мероприятия , посвященные Дню здоровья – 3101 мероприятие с участием 7953 человек</a:t>
            </a:r>
          </a:p>
          <a:p>
            <a:r>
              <a:rPr lang="ru-RU" dirty="0" smtClean="0"/>
              <a:t>На территориях муниципальных образований проведено 1137 спортивно-массовых и физкультурных мероприятий с участием 61376 жителей.</a:t>
            </a:r>
          </a:p>
          <a:p>
            <a:r>
              <a:rPr lang="ru-RU" dirty="0" smtClean="0"/>
              <a:t>На территории района функционируют 5 клубов физкультурно-спортивной направленности.</a:t>
            </a:r>
          </a:p>
          <a:p>
            <a:r>
              <a:rPr lang="ru-RU" dirty="0" smtClean="0"/>
              <a:t>На 83 внутридомовых спортивных площадках инструкторами проведены 4078 занятий физической культуры и спорта.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8" y="1853248"/>
            <a:ext cx="5367553" cy="4223995"/>
          </a:xfrm>
        </p:spPr>
      </p:pic>
    </p:spTree>
    <p:extLst>
      <p:ext uri="{BB962C8B-B14F-4D97-AF65-F5344CB8AC3E}">
        <p14:creationId xmlns:p14="http://schemas.microsoft.com/office/powerpoint/2010/main" val="30652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Профилактика хронических неинфекционных заболеваний и формирование здорового образа жизни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6 средствах массовой информации размещено 29 публикаций</a:t>
            </a:r>
          </a:p>
          <a:p>
            <a:r>
              <a:rPr lang="ru-RU" dirty="0" smtClean="0"/>
              <a:t>Для информирования населения района о диспансеризации взрослого населения размещено </a:t>
            </a:r>
          </a:p>
          <a:p>
            <a:pPr lvl="1"/>
            <a:r>
              <a:rPr lang="ru-RU" dirty="0" smtClean="0"/>
              <a:t>53 информационно-образовательных стенда</a:t>
            </a:r>
          </a:p>
          <a:p>
            <a:pPr lvl="1"/>
            <a:r>
              <a:rPr lang="ru-RU" dirty="0" smtClean="0"/>
              <a:t>3860 памяток</a:t>
            </a:r>
          </a:p>
          <a:p>
            <a:pPr lvl="1"/>
            <a:r>
              <a:rPr lang="ru-RU" dirty="0" smtClean="0"/>
              <a:t>5250 буклетов 50 брошюр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Так же ведутся 17 групп в социальной сети «В контакте» и работ на 34 официальных сайтах учреждений</a:t>
            </a:r>
          </a:p>
          <a:p>
            <a:r>
              <a:rPr lang="ru-RU" dirty="0" smtClean="0"/>
              <a:t>На этих официальных </a:t>
            </a:r>
            <a:r>
              <a:rPr lang="ru-RU" dirty="0" err="1" smtClean="0"/>
              <a:t>интернет-ресурсах</a:t>
            </a:r>
            <a:r>
              <a:rPr lang="ru-RU" dirty="0" smtClean="0"/>
              <a:t> опубликовываются материалы, подготовленные и предоставленные СПб ГКУЗ «Городской центр медицинской профилактики» и с сайта «Здоровая Россия».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1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Вовлечение волонтеров и некоммерческих организаций в мероприятия, направленные на укрепление общественного здоровья.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551181" cy="4195763"/>
          </a:xfrm>
        </p:spPr>
        <p:txBody>
          <a:bodyPr/>
          <a:lstStyle/>
          <a:p>
            <a:r>
              <a:rPr lang="ru-RU" dirty="0" smtClean="0"/>
              <a:t>В учреждениях СПб ГБУ СОН «КЦСОН» для проведения физкультурных и спортивных мероприятий привлечены 4 постоянных волонтера, которыми проведено 71 занятие адаптивной физической культуры для граждан пожилого возраста.</a:t>
            </a:r>
          </a:p>
          <a:p>
            <a:r>
              <a:rPr lang="ru-RU" dirty="0" smtClean="0"/>
              <a:t>Благодаря взаимодействию с коммерческими и некоммерческими организациями в части проведения занятий проведены 52 спортивных занятия.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09" y="2060575"/>
            <a:ext cx="5095703" cy="3770141"/>
          </a:xfrm>
        </p:spPr>
      </p:pic>
    </p:spTree>
    <p:extLst>
      <p:ext uri="{BB962C8B-B14F-4D97-AF65-F5344CB8AC3E}">
        <p14:creationId xmlns:p14="http://schemas.microsoft.com/office/powerpoint/2010/main" val="42928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91699" y="2787955"/>
            <a:ext cx="9404723" cy="140053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Спасибо за внимание!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62" y="353864"/>
            <a:ext cx="9404723" cy="140053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В соответствии с паспортом программы Санкт-Петербурга «Укрепление общественного здоровья населения Санкт-Петербурга на 2020-2024 годы», утвержденной распоряжение Комитета по здравоохранению от 31.01.2020 с 2021 года в Калининском районе реализуется районная программа «Укрепление общественного здоровья, формирование мотивации граждан к здоровому образу жизни, включая здоровое питание и отказ от вредных привычек населения Калининского района Санкт-Петербурга на 2021-2024 годы».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09" y="2310448"/>
            <a:ext cx="9014376" cy="4395152"/>
          </a:xfrm>
        </p:spPr>
      </p:pic>
    </p:spTree>
    <p:extLst>
      <p:ext uri="{BB962C8B-B14F-4D97-AF65-F5344CB8AC3E}">
        <p14:creationId xmlns:p14="http://schemas.microsoft.com/office/powerpoint/2010/main" val="21999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</a:rPr>
              <a:t>С целью укрепления здоровья и качества жизни населения, формирования культуры общественного здоровья, ответственного отношения к здоровью населения данная программа содержит план мероприятий, включающий в себя: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Мероприятия по выявлению и коррекции факторов риска основных хронических неинфекционных заболеваний у населения;</a:t>
            </a:r>
          </a:p>
          <a:p>
            <a:r>
              <a:rPr lang="ru-RU" sz="1800" dirty="0" smtClean="0"/>
              <a:t>Мероприятия, направленные на ограничение потребления табака и алкоголя;</a:t>
            </a:r>
          </a:p>
          <a:p>
            <a:r>
              <a:rPr lang="ru-RU" sz="1800" dirty="0" smtClean="0"/>
              <a:t>Мероприятия, направленные на повышение уровня физической активности населения;</a:t>
            </a:r>
          </a:p>
          <a:p>
            <a:r>
              <a:rPr lang="ru-RU" sz="1800" dirty="0" smtClean="0"/>
              <a:t>Мероприятия, направленные на мотивирование граждан к ведению здорового образа жизни посредством проведения информационно-коммуникационной компании;</a:t>
            </a:r>
          </a:p>
          <a:p>
            <a:r>
              <a:rPr lang="ru-RU" sz="1800" dirty="0" smtClean="0"/>
              <a:t>Мероприятия по вовлечению волонтеров и некоммерческих общественных организаций в мероприятия по укреплению общественного здоровья.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774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Сравнение профилактических медицинских и диспансерных осмотров за 9 месяцев 2020, 2021, 2022 годы</a:t>
            </a:r>
            <a:endParaRPr lang="ru-RU" sz="2400" dirty="0">
              <a:solidFill>
                <a:srgbClr val="FFC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9524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2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Выявлены ФР(</a:t>
            </a:r>
            <a:r>
              <a:rPr lang="en-US" sz="3200" dirty="0" smtClean="0">
                <a:solidFill>
                  <a:srgbClr val="FFC000"/>
                </a:solidFill>
              </a:rPr>
              <a:t>%</a:t>
            </a:r>
            <a:r>
              <a:rPr lang="ru-RU" sz="3200" dirty="0" smtClean="0">
                <a:solidFill>
                  <a:srgbClr val="FFC000"/>
                </a:solidFill>
              </a:rPr>
              <a:t> человек от осмотренных,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в том числе:</a:t>
            </a:r>
            <a:endParaRPr lang="ru-RU" sz="3200" dirty="0">
              <a:solidFill>
                <a:srgbClr val="FFC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942270"/>
              </p:ext>
            </p:extLst>
          </p:nvPr>
        </p:nvGraphicFramePr>
        <p:xfrm>
          <a:off x="1103684" y="1705232"/>
          <a:ext cx="8947150" cy="450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9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</a:rPr>
              <a:t>Все учреждения здравоохранения, подведомственные администрации, имеют в своем составе кабинеты медицинской профилактики, отделения медицинской профилактики или центры в которых проводятся профилактические консультирования как краткие, так и углубленные, организована работа 18 школ здоровья следующих направлений: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02" y="2100536"/>
            <a:ext cx="4396543" cy="4200245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952131" y="2100536"/>
            <a:ext cx="4702160" cy="4200245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кола артериальной гипертензии;</a:t>
            </a:r>
          </a:p>
          <a:p>
            <a:r>
              <a:rPr lang="ru-RU" dirty="0"/>
              <a:t>ш</a:t>
            </a:r>
            <a:r>
              <a:rPr lang="ru-RU" dirty="0" smtClean="0"/>
              <a:t>кола артериальной гипертонии;</a:t>
            </a:r>
          </a:p>
          <a:p>
            <a:r>
              <a:rPr lang="ru-RU" dirty="0"/>
              <a:t>ш</a:t>
            </a:r>
            <a:r>
              <a:rPr lang="ru-RU" dirty="0" smtClean="0"/>
              <a:t>кола бронхиальной астмы;</a:t>
            </a:r>
          </a:p>
          <a:p>
            <a:r>
              <a:rPr lang="ru-RU" dirty="0" smtClean="0"/>
              <a:t>Школа по отказу от </a:t>
            </a:r>
            <a:r>
              <a:rPr lang="ru-RU" dirty="0" err="1" smtClean="0"/>
              <a:t>табакокурения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Школа здорового образа жизни;</a:t>
            </a:r>
          </a:p>
          <a:p>
            <a:r>
              <a:rPr lang="ru-RU" dirty="0" smtClean="0"/>
              <a:t>Школа сахарного диабета;</a:t>
            </a:r>
          </a:p>
          <a:p>
            <a:r>
              <a:rPr lang="ru-RU" dirty="0" smtClean="0"/>
              <a:t>Школа по борьбе с ожирением;</a:t>
            </a:r>
          </a:p>
          <a:p>
            <a:r>
              <a:rPr lang="ru-RU" dirty="0" smtClean="0"/>
              <a:t>Школа по исправлению нарушений в питании;</a:t>
            </a:r>
          </a:p>
          <a:p>
            <a:r>
              <a:rPr lang="ru-RU" dirty="0" smtClean="0"/>
              <a:t>Школа пожилого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C000"/>
                </a:solidFill>
              </a:rPr>
              <a:t>Репродуктивная сфера у мужчин.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1" y="1853248"/>
            <a:ext cx="4656406" cy="44704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8936" y="1986665"/>
            <a:ext cx="5149495" cy="46110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9 месяцев 2022 года осмотрено 16158 чел., в том числе юноши 15-17 лет – 4009 чел.</a:t>
            </a:r>
          </a:p>
          <a:p>
            <a:r>
              <a:rPr lang="ru-RU" dirty="0" smtClean="0"/>
              <a:t>Выявлено патологий и пролечено за </a:t>
            </a:r>
            <a:r>
              <a:rPr lang="ru-RU" dirty="0"/>
              <a:t>9 месяцев 2022 года </a:t>
            </a:r>
            <a:r>
              <a:rPr lang="ru-RU" dirty="0" smtClean="0"/>
              <a:t>– 2986 чел, в том числе юноши 15-17 лет – 285 чел.</a:t>
            </a:r>
          </a:p>
          <a:p>
            <a:r>
              <a:rPr lang="ru-RU" dirty="0" smtClean="0"/>
              <a:t>Реализованы мероприятия по информированию населения о профилактике заболеваний репродуктивной сферы у мужчин:</a:t>
            </a:r>
          </a:p>
          <a:p>
            <a:pPr lvl="1"/>
            <a:r>
              <a:rPr lang="ru-RU" dirty="0" smtClean="0"/>
              <a:t>53 беседы и лекций для 2560 слушателей;</a:t>
            </a:r>
          </a:p>
          <a:p>
            <a:pPr lvl="1"/>
            <a:r>
              <a:rPr lang="ru-RU" dirty="0" smtClean="0"/>
              <a:t>18 групповых тренингов с охватом 253 человек;</a:t>
            </a:r>
          </a:p>
          <a:p>
            <a:pPr lvl="1"/>
            <a:r>
              <a:rPr lang="ru-RU" dirty="0" smtClean="0"/>
              <a:t>4 врачебно-сестринских конференций с участием 218 врачей и среднего медицинского персонала.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7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Снижение факторов риска неинфекционных заболеваний и способствование повышению качества жизни граждан старшего поколения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19107" y="2060575"/>
            <a:ext cx="4833255" cy="41957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Врачами-специалистами районного гериатрического отделения СПб ГБУЗ </a:t>
            </a:r>
            <a:br>
              <a:rPr lang="ru-RU" dirty="0" smtClean="0"/>
            </a:br>
            <a:r>
              <a:rPr lang="ru-RU" dirty="0" smtClean="0"/>
              <a:t>«ГП №112» и Центра здоровья СПб ГБУЗ </a:t>
            </a:r>
            <a:br>
              <a:rPr lang="ru-RU" dirty="0" smtClean="0"/>
            </a:br>
            <a:r>
              <a:rPr lang="ru-RU" dirty="0" smtClean="0"/>
              <a:t>«ГП № 54» проведены 7 лекций с охватом 97 человек (62-83 лет)</a:t>
            </a:r>
            <a:r>
              <a:rPr lang="ru-RU" dirty="0"/>
              <a:t> </a:t>
            </a:r>
            <a:r>
              <a:rPr lang="ru-RU" dirty="0" smtClean="0"/>
              <a:t>на темы:</a:t>
            </a:r>
          </a:p>
          <a:p>
            <a:pPr lvl="1"/>
            <a:r>
              <a:rPr lang="ru-RU" dirty="0" smtClean="0"/>
              <a:t>Профилактика гиподинамии</a:t>
            </a:r>
          </a:p>
          <a:p>
            <a:pPr lvl="1"/>
            <a:r>
              <a:rPr lang="ru-RU" dirty="0" smtClean="0"/>
              <a:t>Вес и возраст – питание для активного долголетия</a:t>
            </a:r>
          </a:p>
          <a:p>
            <a:pPr lvl="1"/>
            <a:r>
              <a:rPr lang="ru-RU" dirty="0" smtClean="0"/>
              <a:t>Недержание мочи</a:t>
            </a:r>
          </a:p>
          <a:p>
            <a:pPr lvl="1"/>
            <a:r>
              <a:rPr lang="ru-RU" dirty="0" smtClean="0"/>
              <a:t>Повышение качества жизни в пожилом возрасте</a:t>
            </a:r>
          </a:p>
          <a:p>
            <a:pPr lvl="1"/>
            <a:r>
              <a:rPr lang="ru-RU" dirty="0" smtClean="0"/>
              <a:t>Профилактика ССЗ</a:t>
            </a:r>
          </a:p>
          <a:p>
            <a:pPr lvl="1"/>
            <a:r>
              <a:rPr lang="ru-RU" dirty="0" smtClean="0"/>
              <a:t>Профилактика осложнений сахарного диабета</a:t>
            </a:r>
          </a:p>
          <a:p>
            <a:pPr lvl="1"/>
            <a:r>
              <a:rPr lang="ru-RU" dirty="0" smtClean="0"/>
              <a:t>Факторы, способствующие ожирению, их профилактика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2060575"/>
            <a:ext cx="5196871" cy="4058871"/>
          </a:xfrm>
        </p:spPr>
      </p:pic>
    </p:spTree>
    <p:extLst>
      <p:ext uri="{BB962C8B-B14F-4D97-AF65-F5344CB8AC3E}">
        <p14:creationId xmlns:p14="http://schemas.microsoft.com/office/powerpoint/2010/main" val="21283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Повышение информированности населения о поведенческих алиментарно-зависимых факторах риска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Проведение акции «Всемирный день сердца с участием 105 человек, 2 круглых столов, 18 конференций, 130лекций/бесед на темы:</a:t>
            </a:r>
          </a:p>
          <a:p>
            <a:pPr lvl="1"/>
            <a:r>
              <a:rPr lang="ru-RU" dirty="0" smtClean="0"/>
              <a:t>Питание – основа жизни</a:t>
            </a:r>
          </a:p>
          <a:p>
            <a:pPr lvl="1"/>
            <a:r>
              <a:rPr lang="ru-RU" dirty="0" smtClean="0"/>
              <a:t>Питайтесь правильно</a:t>
            </a:r>
          </a:p>
          <a:p>
            <a:pPr lvl="1"/>
            <a:r>
              <a:rPr lang="ru-RU" dirty="0" smtClean="0"/>
              <a:t>Рацион здорового питания</a:t>
            </a:r>
          </a:p>
          <a:p>
            <a:pPr lvl="1"/>
            <a:r>
              <a:rPr lang="ru-RU" dirty="0" smtClean="0"/>
              <a:t>Формирование здорового образа жизни</a:t>
            </a:r>
          </a:p>
          <a:p>
            <a:pPr lvl="1"/>
            <a:r>
              <a:rPr lang="ru-RU" dirty="0" smtClean="0"/>
              <a:t>Азбука рационального питания</a:t>
            </a:r>
          </a:p>
          <a:p>
            <a:pPr lvl="1"/>
            <a:r>
              <a:rPr lang="ru-RU" dirty="0" smtClean="0"/>
              <a:t>В жизни- главное здоровье</a:t>
            </a:r>
          </a:p>
          <a:p>
            <a:pPr lvl="1"/>
            <a:r>
              <a:rPr lang="ru-RU" dirty="0" smtClean="0"/>
              <a:t>Рациональное питание</a:t>
            </a:r>
          </a:p>
          <a:p>
            <a:pPr lvl="1"/>
            <a:r>
              <a:rPr lang="ru-RU" dirty="0" smtClean="0"/>
              <a:t>Азбука здоровья</a:t>
            </a:r>
          </a:p>
          <a:p>
            <a:pPr lvl="1"/>
            <a:r>
              <a:rPr lang="ru-RU" dirty="0" smtClean="0"/>
              <a:t>Питание основа жизни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12" y="2060575"/>
            <a:ext cx="5219272" cy="3988533"/>
          </a:xfrm>
        </p:spPr>
      </p:pic>
    </p:spTree>
    <p:extLst>
      <p:ext uri="{BB962C8B-B14F-4D97-AF65-F5344CB8AC3E}">
        <p14:creationId xmlns:p14="http://schemas.microsoft.com/office/powerpoint/2010/main" val="3803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947</Words>
  <Application>Microsoft Office PowerPoint</Application>
  <PresentationFormat>Широкоэкранный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О ходе реализации программы «Укрепление общественного здоровья населения Калининского района  Санкт-Петербурга» в 2022 г.</vt:lpstr>
      <vt:lpstr>В соответствии с паспортом программы Санкт-Петербурга «Укрепление общественного здоровья населения Санкт-Петербурга на 2020-2024 годы», утвержденной распоряжение Комитета по здравоохранению от 31.01.2020 с 2021 года в Калининском районе реализуется районная программа «Укрепление общественного здоровья, формирование мотивации граждан к здоровому образу жизни, включая здоровое питание и отказ от вредных привычек населения Калининского района Санкт-Петербурга на 2021-2024 годы».</vt:lpstr>
      <vt:lpstr>С целью укрепления здоровья и качества жизни населения, формирования культуры общественного здоровья, ответственного отношения к здоровью населения данная программа содержит план мероприятий, включающий в себя:</vt:lpstr>
      <vt:lpstr>Сравнение профилактических медицинских и диспансерных осмотров за 9 месяцев 2020, 2021, 2022 годы</vt:lpstr>
      <vt:lpstr>Выявлены ФР(% человек от осмотренных,  в том числе:</vt:lpstr>
      <vt:lpstr>Все учреждения здравоохранения, подведомственные администрации, имеют в своем составе кабинеты медицинской профилактики, отделения медицинской профилактики или центры в которых проводятся профилактические консультирования как краткие, так и углубленные, организована работа 18 школ здоровья следующих направлений:</vt:lpstr>
      <vt:lpstr>Репродуктивная сфера у мужчин.</vt:lpstr>
      <vt:lpstr>Снижение факторов риска неинфекционных заболеваний и способствование повышению качества жизни граждан старшего поколения</vt:lpstr>
      <vt:lpstr>Повышение информированности населения о поведенческих алиментарно-зависимых факторах риска</vt:lpstr>
      <vt:lpstr>Способствование формированию у населения района здорового образа жизни</vt:lpstr>
      <vt:lpstr>В ходе реализации районной программы «Укрепление общественного здоровья» достигнуто взаимодействие со всеми внутригородскими муниципальными образованиями района. За 9 месяцев 2022 года муниципальными образованиями района проведено 29 массовых спортивных мероприятий: праздников, марафонов, забегов, спартакиад с участием 4337 жителей. </vt:lpstr>
      <vt:lpstr>Отдельный раздел программы посвящен мероприятиям, направленным на ограничение потребления табака и употребления алкоголя.</vt:lpstr>
      <vt:lpstr>Повышение уровня физической активности</vt:lpstr>
      <vt:lpstr>Профилактика хронических неинфекционных заболеваний и формирование здорового образа жизни</vt:lpstr>
      <vt:lpstr>Вовлечение волонтеров и некоммерческих организаций в мероприятия, направленные на укрепление общественного здоровья.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программы «Укрепление общественного здоровья населения Калининского района Санкт-Петербурга» за 9 месяцев 2022 года</dc:title>
  <dc:creator>Понкратова Дарья Алексеевна</dc:creator>
  <cp:lastModifiedBy>Петров Юрий Васильевич</cp:lastModifiedBy>
  <cp:revision>29</cp:revision>
  <dcterms:created xsi:type="dcterms:W3CDTF">2022-11-29T07:27:16Z</dcterms:created>
  <dcterms:modified xsi:type="dcterms:W3CDTF">2023-02-07T13:53:42Z</dcterms:modified>
</cp:coreProperties>
</file>