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5" r:id="rId6"/>
    <p:sldId id="264" r:id="rId7"/>
    <p:sldId id="328" r:id="rId8"/>
    <p:sldId id="284" r:id="rId9"/>
    <p:sldId id="330" r:id="rId10"/>
    <p:sldId id="329" r:id="rId11"/>
    <p:sldId id="331" r:id="rId12"/>
    <p:sldId id="313" r:id="rId13"/>
    <p:sldId id="314" r:id="rId14"/>
    <p:sldId id="332" r:id="rId15"/>
    <p:sldId id="317" r:id="rId16"/>
    <p:sldId id="285" r:id="rId17"/>
    <p:sldId id="323" r:id="rId18"/>
    <p:sldId id="324" r:id="rId19"/>
    <p:sldId id="337" r:id="rId20"/>
    <p:sldId id="338" r:id="rId21"/>
    <p:sldId id="334" r:id="rId22"/>
    <p:sldId id="335" r:id="rId23"/>
    <p:sldId id="258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89559" autoAdjust="0"/>
  </p:normalViewPr>
  <p:slideViewPr>
    <p:cSldViewPr snapToGrid="0">
      <p:cViewPr varScale="1">
        <p:scale>
          <a:sx n="102" d="100"/>
          <a:sy n="102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470</c:v>
                </c:pt>
                <c:pt idx="1">
                  <c:v>475</c:v>
                </c:pt>
                <c:pt idx="2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5-4F7D-B963-06FF40C9AF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86288223"/>
        <c:axId val="2054456207"/>
      </c:barChart>
      <c:catAx>
        <c:axId val="88628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4456207"/>
        <c:crosses val="autoZero"/>
        <c:auto val="1"/>
        <c:lblAlgn val="ctr"/>
        <c:lblOffset val="100"/>
        <c:noMultiLvlLbl val="0"/>
      </c:catAx>
      <c:valAx>
        <c:axId val="20544562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628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60B38-B222-4661-B8AD-090243BADD00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631F3-7A65-4E82-B305-D8095B5E35CF}">
      <dgm:prSet phldrT="[Текст]" custT="1"/>
      <dgm:spPr/>
      <dgm:t>
        <a:bodyPr/>
        <a:lstStyle/>
        <a:p>
          <a:r>
            <a:rPr lang="ru-RU" altLang="ru-RU" sz="1600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Обеспечение качества </a:t>
          </a:r>
          <a:endParaRPr lang="ru-RU" sz="1600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18DF2202-B91D-4F85-BBC8-2CAF167381DA}" type="parTrans" cxnId="{10082449-2943-40A9-9411-94238765192F}">
      <dgm:prSet/>
      <dgm:spPr/>
      <dgm:t>
        <a:bodyPr/>
        <a:lstStyle/>
        <a:p>
          <a:endParaRPr lang="ru-RU"/>
        </a:p>
      </dgm:t>
    </dgm:pt>
    <dgm:pt modelId="{13A7AE2F-391D-48B6-BAD7-F8FA40E4AA6A}" type="sibTrans" cxnId="{10082449-2943-40A9-9411-94238765192F}">
      <dgm:prSet/>
      <dgm:spPr/>
      <dgm:t>
        <a:bodyPr/>
        <a:lstStyle/>
        <a:p>
          <a:endParaRPr lang="ru-RU"/>
        </a:p>
      </dgm:t>
    </dgm:pt>
    <dgm:pt modelId="{41D9E4FB-0B7B-4743-ADEF-565E669D05DC}">
      <dgm:prSet phldrT="[Текст]" custT="1"/>
      <dgm:spPr/>
      <dgm:t>
        <a:bodyPr/>
        <a:lstStyle/>
        <a:p>
          <a:r>
            <a:rPr lang="ru-RU" altLang="ru-RU" sz="1600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техническое</a:t>
          </a:r>
          <a:endParaRPr lang="ru-RU" sz="1600" b="1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BAED4776-4335-4B65-94E4-BA6A50BD72D8}" type="parTrans" cxnId="{9528B186-F1A4-44D2-ABC9-1CABFB5937B7}">
      <dgm:prSet/>
      <dgm:spPr/>
      <dgm:t>
        <a:bodyPr/>
        <a:lstStyle/>
        <a:p>
          <a:endParaRPr lang="ru-RU"/>
        </a:p>
      </dgm:t>
    </dgm:pt>
    <dgm:pt modelId="{0EC224E3-A460-4B4C-BEA5-8312B2BF5230}" type="sibTrans" cxnId="{9528B186-F1A4-44D2-ABC9-1CABFB5937B7}">
      <dgm:prSet/>
      <dgm:spPr/>
      <dgm:t>
        <a:bodyPr/>
        <a:lstStyle/>
        <a:p>
          <a:endParaRPr lang="ru-RU"/>
        </a:p>
      </dgm:t>
    </dgm:pt>
    <dgm:pt modelId="{E973A337-281D-4FE6-9E13-C8AC5E3E02C7}">
      <dgm:prSet phldrT="[Текст]" custT="1"/>
      <dgm:spPr/>
      <dgm:t>
        <a:bodyPr/>
        <a:lstStyle/>
        <a:p>
          <a:r>
            <a:rPr lang="ru-RU" altLang="ru-RU" sz="1600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клиническое</a:t>
          </a:r>
          <a:endParaRPr lang="ru-RU" sz="1600" b="1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598E53B5-527D-4A7D-B568-F5786D78B409}" type="parTrans" cxnId="{C3FF2505-A7F5-42CE-99F9-C0D09B0292BA}">
      <dgm:prSet/>
      <dgm:spPr/>
      <dgm:t>
        <a:bodyPr/>
        <a:lstStyle/>
        <a:p>
          <a:endParaRPr lang="ru-RU"/>
        </a:p>
      </dgm:t>
    </dgm:pt>
    <dgm:pt modelId="{7AEC3E4D-B540-49DD-A0A5-EF6D3BAEDD0F}" type="sibTrans" cxnId="{C3FF2505-A7F5-42CE-99F9-C0D09B0292BA}">
      <dgm:prSet/>
      <dgm:spPr/>
      <dgm:t>
        <a:bodyPr/>
        <a:lstStyle/>
        <a:p>
          <a:endParaRPr lang="ru-RU"/>
        </a:p>
      </dgm:t>
    </dgm:pt>
    <dgm:pt modelId="{63F07B09-505D-4501-B9F9-23661A0BE59F}">
      <dgm:prSet phldrT="[Текст]" custT="1"/>
      <dgm:spPr/>
      <dgm:t>
        <a:bodyPr/>
        <a:lstStyle/>
        <a:p>
          <a:pPr>
            <a:buClr>
              <a:srgbClr val="7030A0"/>
            </a:buClr>
            <a:buFont typeface="Wingdings" panose="05000000000000000000" pitchFamily="2" charset="2"/>
            <a:buNone/>
          </a:pPr>
          <a:r>
            <a:rPr lang="ru-RU" altLang="ru-RU" sz="1200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с анатомическим местом проведения брахитерапии, с геометрией аппликатора, оконтуривание</a:t>
          </a:r>
          <a:endParaRPr lang="ru-RU" sz="1200" b="1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65981019-9ECC-4689-9F28-C74E867439ED}" type="parTrans" cxnId="{206F65AC-2B89-44F6-B57E-C314CDD90D38}">
      <dgm:prSet/>
      <dgm:spPr/>
      <dgm:t>
        <a:bodyPr/>
        <a:lstStyle/>
        <a:p>
          <a:endParaRPr lang="ru-RU"/>
        </a:p>
      </dgm:t>
    </dgm:pt>
    <dgm:pt modelId="{184F3097-CAC3-4CC9-A83C-FCFF4767A4CB}" type="sibTrans" cxnId="{206F65AC-2B89-44F6-B57E-C314CDD90D38}">
      <dgm:prSet/>
      <dgm:spPr/>
      <dgm:t>
        <a:bodyPr/>
        <a:lstStyle/>
        <a:p>
          <a:endParaRPr lang="ru-RU"/>
        </a:p>
      </dgm:t>
    </dgm:pt>
    <dgm:pt modelId="{042EA6A5-D211-4AB7-BEE2-A561969F9A63}">
      <dgm:prSet custT="1"/>
      <dgm:spPr/>
      <dgm:t>
        <a:bodyPr/>
        <a:lstStyle/>
        <a:p>
          <a:r>
            <a:rPr lang="ru-RU" altLang="ru-RU" sz="10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200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с техническими и физическими свойствами аппаратов  для брахитерапии,</a:t>
          </a:r>
        </a:p>
        <a:p>
          <a:r>
            <a:rPr lang="ru-RU" altLang="ru-RU" sz="1200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калибровки источника, дозиметрии</a:t>
          </a:r>
          <a:endParaRPr lang="ru-RU" sz="1200" b="1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2BD1C31E-31D3-4210-8752-E1885C4C3078}" type="parTrans" cxnId="{16C9F5AB-C319-4701-AF7B-7DEF8FC0DE86}">
      <dgm:prSet/>
      <dgm:spPr/>
      <dgm:t>
        <a:bodyPr/>
        <a:lstStyle/>
        <a:p>
          <a:endParaRPr lang="ru-RU"/>
        </a:p>
      </dgm:t>
    </dgm:pt>
    <dgm:pt modelId="{F12D75E4-02D9-4AD7-92DB-C537BB50CC41}" type="sibTrans" cxnId="{16C9F5AB-C319-4701-AF7B-7DEF8FC0DE86}">
      <dgm:prSet/>
      <dgm:spPr/>
      <dgm:t>
        <a:bodyPr/>
        <a:lstStyle/>
        <a:p>
          <a:endParaRPr lang="ru-RU"/>
        </a:p>
      </dgm:t>
    </dgm:pt>
    <dgm:pt modelId="{CD95FDB3-6512-4068-80DD-FD3358EC02E7}" type="pres">
      <dgm:prSet presAssocID="{76B60B38-B222-4661-B8AD-090243BADD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C303A2-E1DC-4647-AF73-F115F636F41D}" type="pres">
      <dgm:prSet presAssocID="{76B60B38-B222-4661-B8AD-090243BADD00}" presName="hierFlow" presStyleCnt="0"/>
      <dgm:spPr/>
    </dgm:pt>
    <dgm:pt modelId="{3E0E6127-8BCA-4790-9D73-726F39D8EAF0}" type="pres">
      <dgm:prSet presAssocID="{76B60B38-B222-4661-B8AD-090243BADD0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5E08F17-24A3-4496-8437-A6713BA4C44B}" type="pres">
      <dgm:prSet presAssocID="{9FF631F3-7A65-4E82-B305-D8095B5E35CF}" presName="Name14" presStyleCnt="0"/>
      <dgm:spPr/>
    </dgm:pt>
    <dgm:pt modelId="{E4F4AFC6-E3A4-44D1-861C-A89BDC264EB2}" type="pres">
      <dgm:prSet presAssocID="{9FF631F3-7A65-4E82-B305-D8095B5E35CF}" presName="level1Shape" presStyleLbl="node0" presStyleIdx="0" presStyleCnt="1" custScaleX="291266" custLinFactNeighborX="660" custLinFactNeighborY="-328">
        <dgm:presLayoutVars>
          <dgm:chPref val="3"/>
        </dgm:presLayoutVars>
      </dgm:prSet>
      <dgm:spPr/>
    </dgm:pt>
    <dgm:pt modelId="{1EB07637-96A6-4A02-8C94-08F4604A4A77}" type="pres">
      <dgm:prSet presAssocID="{9FF631F3-7A65-4E82-B305-D8095B5E35CF}" presName="hierChild2" presStyleCnt="0"/>
      <dgm:spPr/>
    </dgm:pt>
    <dgm:pt modelId="{E4A33B34-500D-463A-8868-3CB83CE5C44A}" type="pres">
      <dgm:prSet presAssocID="{BAED4776-4335-4B65-94E4-BA6A50BD72D8}" presName="Name19" presStyleLbl="parChTrans1D2" presStyleIdx="0" presStyleCnt="2"/>
      <dgm:spPr/>
    </dgm:pt>
    <dgm:pt modelId="{2D9C7F19-3D25-41F9-9D55-2E43905B321D}" type="pres">
      <dgm:prSet presAssocID="{41D9E4FB-0B7B-4743-ADEF-565E669D05DC}" presName="Name21" presStyleCnt="0"/>
      <dgm:spPr/>
    </dgm:pt>
    <dgm:pt modelId="{194592EB-9376-43B0-8A69-9967DD2A31FD}" type="pres">
      <dgm:prSet presAssocID="{41D9E4FB-0B7B-4743-ADEF-565E669D05DC}" presName="level2Shape" presStyleLbl="node2" presStyleIdx="0" presStyleCnt="2" custScaleX="146049"/>
      <dgm:spPr/>
    </dgm:pt>
    <dgm:pt modelId="{025B7AB6-7999-4E95-9E01-B3A8A8C356AC}" type="pres">
      <dgm:prSet presAssocID="{41D9E4FB-0B7B-4743-ADEF-565E669D05DC}" presName="hierChild3" presStyleCnt="0"/>
      <dgm:spPr/>
    </dgm:pt>
    <dgm:pt modelId="{2C93E215-ADA9-4F93-B6A9-C9911C38233C}" type="pres">
      <dgm:prSet presAssocID="{2BD1C31E-31D3-4210-8752-E1885C4C3078}" presName="Name19" presStyleLbl="parChTrans1D3" presStyleIdx="0" presStyleCnt="2"/>
      <dgm:spPr/>
    </dgm:pt>
    <dgm:pt modelId="{1230E554-2170-40D0-9042-FF180DE04A5A}" type="pres">
      <dgm:prSet presAssocID="{042EA6A5-D211-4AB7-BEE2-A561969F9A63}" presName="Name21" presStyleCnt="0"/>
      <dgm:spPr/>
    </dgm:pt>
    <dgm:pt modelId="{EB220E16-A130-4FA9-B18B-7E6D77F7BAF2}" type="pres">
      <dgm:prSet presAssocID="{042EA6A5-D211-4AB7-BEE2-A561969F9A63}" presName="level2Shape" presStyleLbl="node3" presStyleIdx="0" presStyleCnt="2" custScaleX="147555"/>
      <dgm:spPr/>
    </dgm:pt>
    <dgm:pt modelId="{EBF7C7D8-41ED-4358-9A7F-253ED938A9EC}" type="pres">
      <dgm:prSet presAssocID="{042EA6A5-D211-4AB7-BEE2-A561969F9A63}" presName="hierChild3" presStyleCnt="0"/>
      <dgm:spPr/>
    </dgm:pt>
    <dgm:pt modelId="{B9E1A567-65EE-4EB9-B927-F2DF24709A09}" type="pres">
      <dgm:prSet presAssocID="{598E53B5-527D-4A7D-B568-F5786D78B409}" presName="Name19" presStyleLbl="parChTrans1D2" presStyleIdx="1" presStyleCnt="2"/>
      <dgm:spPr/>
    </dgm:pt>
    <dgm:pt modelId="{3E0DDE88-AC9C-4599-B431-F60E7F70A767}" type="pres">
      <dgm:prSet presAssocID="{E973A337-281D-4FE6-9E13-C8AC5E3E02C7}" presName="Name21" presStyleCnt="0"/>
      <dgm:spPr/>
    </dgm:pt>
    <dgm:pt modelId="{82B38D03-EA1C-4529-A1F0-C26A37E7D433}" type="pres">
      <dgm:prSet presAssocID="{E973A337-281D-4FE6-9E13-C8AC5E3E02C7}" presName="level2Shape" presStyleLbl="node2" presStyleIdx="1" presStyleCnt="2" custScaleX="145392"/>
      <dgm:spPr/>
    </dgm:pt>
    <dgm:pt modelId="{F4B0D86A-3B28-4D78-9AC9-11731BD5ED04}" type="pres">
      <dgm:prSet presAssocID="{E973A337-281D-4FE6-9E13-C8AC5E3E02C7}" presName="hierChild3" presStyleCnt="0"/>
      <dgm:spPr/>
    </dgm:pt>
    <dgm:pt modelId="{D9A1CD79-A381-40CB-AC19-9379263C321B}" type="pres">
      <dgm:prSet presAssocID="{65981019-9ECC-4689-9F28-C74E867439ED}" presName="Name19" presStyleLbl="parChTrans1D3" presStyleIdx="1" presStyleCnt="2"/>
      <dgm:spPr/>
    </dgm:pt>
    <dgm:pt modelId="{CF9A6538-3DE2-4C4A-BF94-CCDA3566B575}" type="pres">
      <dgm:prSet presAssocID="{63F07B09-505D-4501-B9F9-23661A0BE59F}" presName="Name21" presStyleCnt="0"/>
      <dgm:spPr/>
    </dgm:pt>
    <dgm:pt modelId="{6FD17281-9D9C-4113-9BF0-5C207BA87902}" type="pres">
      <dgm:prSet presAssocID="{63F07B09-505D-4501-B9F9-23661A0BE59F}" presName="level2Shape" presStyleLbl="node3" presStyleIdx="1" presStyleCnt="2" custScaleX="136298"/>
      <dgm:spPr/>
    </dgm:pt>
    <dgm:pt modelId="{50E53BFA-C48A-4AC4-A2B7-CA5701B8E2A2}" type="pres">
      <dgm:prSet presAssocID="{63F07B09-505D-4501-B9F9-23661A0BE59F}" presName="hierChild3" presStyleCnt="0"/>
      <dgm:spPr/>
    </dgm:pt>
    <dgm:pt modelId="{44F523B0-F566-4CB1-8008-567E979FD2BA}" type="pres">
      <dgm:prSet presAssocID="{76B60B38-B222-4661-B8AD-090243BADD00}" presName="bgShapesFlow" presStyleCnt="0"/>
      <dgm:spPr/>
    </dgm:pt>
  </dgm:ptLst>
  <dgm:cxnLst>
    <dgm:cxn modelId="{C3FF2505-A7F5-42CE-99F9-C0D09B0292BA}" srcId="{9FF631F3-7A65-4E82-B305-D8095B5E35CF}" destId="{E973A337-281D-4FE6-9E13-C8AC5E3E02C7}" srcOrd="1" destOrd="0" parTransId="{598E53B5-527D-4A7D-B568-F5786D78B409}" sibTransId="{7AEC3E4D-B540-49DD-A0A5-EF6D3BAEDD0F}"/>
    <dgm:cxn modelId="{40A3E33C-364E-43A9-AC02-5BDC7B50119D}" type="presOf" srcId="{598E53B5-527D-4A7D-B568-F5786D78B409}" destId="{B9E1A567-65EE-4EB9-B927-F2DF24709A09}" srcOrd="0" destOrd="0" presId="urn:microsoft.com/office/officeart/2005/8/layout/hierarchy6"/>
    <dgm:cxn modelId="{44BB4A5E-41D1-4EBB-B96F-25CE6737A5DF}" type="presOf" srcId="{63F07B09-505D-4501-B9F9-23661A0BE59F}" destId="{6FD17281-9D9C-4113-9BF0-5C207BA87902}" srcOrd="0" destOrd="0" presId="urn:microsoft.com/office/officeart/2005/8/layout/hierarchy6"/>
    <dgm:cxn modelId="{10082449-2943-40A9-9411-94238765192F}" srcId="{76B60B38-B222-4661-B8AD-090243BADD00}" destId="{9FF631F3-7A65-4E82-B305-D8095B5E35CF}" srcOrd="0" destOrd="0" parTransId="{18DF2202-B91D-4F85-BBC8-2CAF167381DA}" sibTransId="{13A7AE2F-391D-48B6-BAD7-F8FA40E4AA6A}"/>
    <dgm:cxn modelId="{A058C953-F0E2-454A-ADC1-70E53D7183FE}" type="presOf" srcId="{2BD1C31E-31D3-4210-8752-E1885C4C3078}" destId="{2C93E215-ADA9-4F93-B6A9-C9911C38233C}" srcOrd="0" destOrd="0" presId="urn:microsoft.com/office/officeart/2005/8/layout/hierarchy6"/>
    <dgm:cxn modelId="{5AC0277C-02AF-4726-B7FD-8A6F84710D21}" type="presOf" srcId="{042EA6A5-D211-4AB7-BEE2-A561969F9A63}" destId="{EB220E16-A130-4FA9-B18B-7E6D77F7BAF2}" srcOrd="0" destOrd="0" presId="urn:microsoft.com/office/officeart/2005/8/layout/hierarchy6"/>
    <dgm:cxn modelId="{9BC26785-DFA5-43B7-BD15-FC061BF1323E}" type="presOf" srcId="{9FF631F3-7A65-4E82-B305-D8095B5E35CF}" destId="{E4F4AFC6-E3A4-44D1-861C-A89BDC264EB2}" srcOrd="0" destOrd="0" presId="urn:microsoft.com/office/officeart/2005/8/layout/hierarchy6"/>
    <dgm:cxn modelId="{9528B186-F1A4-44D2-ABC9-1CABFB5937B7}" srcId="{9FF631F3-7A65-4E82-B305-D8095B5E35CF}" destId="{41D9E4FB-0B7B-4743-ADEF-565E669D05DC}" srcOrd="0" destOrd="0" parTransId="{BAED4776-4335-4B65-94E4-BA6A50BD72D8}" sibTransId="{0EC224E3-A460-4B4C-BEA5-8312B2BF5230}"/>
    <dgm:cxn modelId="{0971058A-86D2-490D-9A3A-1BD9B0B59435}" type="presOf" srcId="{65981019-9ECC-4689-9F28-C74E867439ED}" destId="{D9A1CD79-A381-40CB-AC19-9379263C321B}" srcOrd="0" destOrd="0" presId="urn:microsoft.com/office/officeart/2005/8/layout/hierarchy6"/>
    <dgm:cxn modelId="{996E818F-F049-4C69-95A5-F54DFF1EB3B4}" type="presOf" srcId="{E973A337-281D-4FE6-9E13-C8AC5E3E02C7}" destId="{82B38D03-EA1C-4529-A1F0-C26A37E7D433}" srcOrd="0" destOrd="0" presId="urn:microsoft.com/office/officeart/2005/8/layout/hierarchy6"/>
    <dgm:cxn modelId="{32F01BA5-6695-4736-918F-E28D413A139C}" type="presOf" srcId="{BAED4776-4335-4B65-94E4-BA6A50BD72D8}" destId="{E4A33B34-500D-463A-8868-3CB83CE5C44A}" srcOrd="0" destOrd="0" presId="urn:microsoft.com/office/officeart/2005/8/layout/hierarchy6"/>
    <dgm:cxn modelId="{16C9F5AB-C319-4701-AF7B-7DEF8FC0DE86}" srcId="{41D9E4FB-0B7B-4743-ADEF-565E669D05DC}" destId="{042EA6A5-D211-4AB7-BEE2-A561969F9A63}" srcOrd="0" destOrd="0" parTransId="{2BD1C31E-31D3-4210-8752-E1885C4C3078}" sibTransId="{F12D75E4-02D9-4AD7-92DB-C537BB50CC41}"/>
    <dgm:cxn modelId="{206F65AC-2B89-44F6-B57E-C314CDD90D38}" srcId="{E973A337-281D-4FE6-9E13-C8AC5E3E02C7}" destId="{63F07B09-505D-4501-B9F9-23661A0BE59F}" srcOrd="0" destOrd="0" parTransId="{65981019-9ECC-4689-9F28-C74E867439ED}" sibTransId="{184F3097-CAC3-4CC9-A83C-FCFF4767A4CB}"/>
    <dgm:cxn modelId="{5C4810EC-75D8-4296-B3E0-9FA2E2059A19}" type="presOf" srcId="{76B60B38-B222-4661-B8AD-090243BADD00}" destId="{CD95FDB3-6512-4068-80DD-FD3358EC02E7}" srcOrd="0" destOrd="0" presId="urn:microsoft.com/office/officeart/2005/8/layout/hierarchy6"/>
    <dgm:cxn modelId="{5715D3FD-494F-48E2-90AA-0730171FC45D}" type="presOf" srcId="{41D9E4FB-0B7B-4743-ADEF-565E669D05DC}" destId="{194592EB-9376-43B0-8A69-9967DD2A31FD}" srcOrd="0" destOrd="0" presId="urn:microsoft.com/office/officeart/2005/8/layout/hierarchy6"/>
    <dgm:cxn modelId="{D8667ECD-BB7B-4FA1-9115-44B36E41A6FE}" type="presParOf" srcId="{CD95FDB3-6512-4068-80DD-FD3358EC02E7}" destId="{48C303A2-E1DC-4647-AF73-F115F636F41D}" srcOrd="0" destOrd="0" presId="urn:microsoft.com/office/officeart/2005/8/layout/hierarchy6"/>
    <dgm:cxn modelId="{6A430B08-52E7-4986-B8E7-6FD13BE11835}" type="presParOf" srcId="{48C303A2-E1DC-4647-AF73-F115F636F41D}" destId="{3E0E6127-8BCA-4790-9D73-726F39D8EAF0}" srcOrd="0" destOrd="0" presId="urn:microsoft.com/office/officeart/2005/8/layout/hierarchy6"/>
    <dgm:cxn modelId="{0C6651DA-0A96-4091-9F90-04EE10DEBD5C}" type="presParOf" srcId="{3E0E6127-8BCA-4790-9D73-726F39D8EAF0}" destId="{85E08F17-24A3-4496-8437-A6713BA4C44B}" srcOrd="0" destOrd="0" presId="urn:microsoft.com/office/officeart/2005/8/layout/hierarchy6"/>
    <dgm:cxn modelId="{F35E6FE4-7B8D-4DC4-8ED4-905D141D8B7C}" type="presParOf" srcId="{85E08F17-24A3-4496-8437-A6713BA4C44B}" destId="{E4F4AFC6-E3A4-44D1-861C-A89BDC264EB2}" srcOrd="0" destOrd="0" presId="urn:microsoft.com/office/officeart/2005/8/layout/hierarchy6"/>
    <dgm:cxn modelId="{B67320BC-6157-4AD1-9B26-0E8FE3B734DB}" type="presParOf" srcId="{85E08F17-24A3-4496-8437-A6713BA4C44B}" destId="{1EB07637-96A6-4A02-8C94-08F4604A4A77}" srcOrd="1" destOrd="0" presId="urn:microsoft.com/office/officeart/2005/8/layout/hierarchy6"/>
    <dgm:cxn modelId="{E370EA38-4E84-48BC-B5D9-B6CB99281FCF}" type="presParOf" srcId="{1EB07637-96A6-4A02-8C94-08F4604A4A77}" destId="{E4A33B34-500D-463A-8868-3CB83CE5C44A}" srcOrd="0" destOrd="0" presId="urn:microsoft.com/office/officeart/2005/8/layout/hierarchy6"/>
    <dgm:cxn modelId="{4EF7BCDB-6950-4E9F-81B4-39312ACBD413}" type="presParOf" srcId="{1EB07637-96A6-4A02-8C94-08F4604A4A77}" destId="{2D9C7F19-3D25-41F9-9D55-2E43905B321D}" srcOrd="1" destOrd="0" presId="urn:microsoft.com/office/officeart/2005/8/layout/hierarchy6"/>
    <dgm:cxn modelId="{F827B71D-6AEC-4226-969E-3C417F7EE9B4}" type="presParOf" srcId="{2D9C7F19-3D25-41F9-9D55-2E43905B321D}" destId="{194592EB-9376-43B0-8A69-9967DD2A31FD}" srcOrd="0" destOrd="0" presId="urn:microsoft.com/office/officeart/2005/8/layout/hierarchy6"/>
    <dgm:cxn modelId="{3D3C7649-F065-4E3D-8338-F0B07D6A51FB}" type="presParOf" srcId="{2D9C7F19-3D25-41F9-9D55-2E43905B321D}" destId="{025B7AB6-7999-4E95-9E01-B3A8A8C356AC}" srcOrd="1" destOrd="0" presId="urn:microsoft.com/office/officeart/2005/8/layout/hierarchy6"/>
    <dgm:cxn modelId="{35208F45-C884-4277-8237-08FD784839DC}" type="presParOf" srcId="{025B7AB6-7999-4E95-9E01-B3A8A8C356AC}" destId="{2C93E215-ADA9-4F93-B6A9-C9911C38233C}" srcOrd="0" destOrd="0" presId="urn:microsoft.com/office/officeart/2005/8/layout/hierarchy6"/>
    <dgm:cxn modelId="{FC972A34-313F-4591-A7FB-960AAFEE1759}" type="presParOf" srcId="{025B7AB6-7999-4E95-9E01-B3A8A8C356AC}" destId="{1230E554-2170-40D0-9042-FF180DE04A5A}" srcOrd="1" destOrd="0" presId="urn:microsoft.com/office/officeart/2005/8/layout/hierarchy6"/>
    <dgm:cxn modelId="{FA5862DC-981F-40AA-A938-CDBD86F44249}" type="presParOf" srcId="{1230E554-2170-40D0-9042-FF180DE04A5A}" destId="{EB220E16-A130-4FA9-B18B-7E6D77F7BAF2}" srcOrd="0" destOrd="0" presId="urn:microsoft.com/office/officeart/2005/8/layout/hierarchy6"/>
    <dgm:cxn modelId="{EAC307B1-8EDD-4EF0-8668-92B646DBCAFE}" type="presParOf" srcId="{1230E554-2170-40D0-9042-FF180DE04A5A}" destId="{EBF7C7D8-41ED-4358-9A7F-253ED938A9EC}" srcOrd="1" destOrd="0" presId="urn:microsoft.com/office/officeart/2005/8/layout/hierarchy6"/>
    <dgm:cxn modelId="{CEFD76A3-862B-4F85-81A3-E9870D9B6B37}" type="presParOf" srcId="{1EB07637-96A6-4A02-8C94-08F4604A4A77}" destId="{B9E1A567-65EE-4EB9-B927-F2DF24709A09}" srcOrd="2" destOrd="0" presId="urn:microsoft.com/office/officeart/2005/8/layout/hierarchy6"/>
    <dgm:cxn modelId="{FCF9D29B-891E-4C7F-A0D9-157C82F18ADE}" type="presParOf" srcId="{1EB07637-96A6-4A02-8C94-08F4604A4A77}" destId="{3E0DDE88-AC9C-4599-B431-F60E7F70A767}" srcOrd="3" destOrd="0" presId="urn:microsoft.com/office/officeart/2005/8/layout/hierarchy6"/>
    <dgm:cxn modelId="{112F5D4B-FE3A-4847-B876-C8B665312C56}" type="presParOf" srcId="{3E0DDE88-AC9C-4599-B431-F60E7F70A767}" destId="{82B38D03-EA1C-4529-A1F0-C26A37E7D433}" srcOrd="0" destOrd="0" presId="urn:microsoft.com/office/officeart/2005/8/layout/hierarchy6"/>
    <dgm:cxn modelId="{E3E8C17B-D658-4BAB-80A2-7DDD2AD03A93}" type="presParOf" srcId="{3E0DDE88-AC9C-4599-B431-F60E7F70A767}" destId="{F4B0D86A-3B28-4D78-9AC9-11731BD5ED04}" srcOrd="1" destOrd="0" presId="urn:microsoft.com/office/officeart/2005/8/layout/hierarchy6"/>
    <dgm:cxn modelId="{01820719-5ACB-44EF-BCE1-0E53DB7F3DC9}" type="presParOf" srcId="{F4B0D86A-3B28-4D78-9AC9-11731BD5ED04}" destId="{D9A1CD79-A381-40CB-AC19-9379263C321B}" srcOrd="0" destOrd="0" presId="urn:microsoft.com/office/officeart/2005/8/layout/hierarchy6"/>
    <dgm:cxn modelId="{98E320B9-7FA3-4054-BA0F-503A067F5766}" type="presParOf" srcId="{F4B0D86A-3B28-4D78-9AC9-11731BD5ED04}" destId="{CF9A6538-3DE2-4C4A-BF94-CCDA3566B575}" srcOrd="1" destOrd="0" presId="urn:microsoft.com/office/officeart/2005/8/layout/hierarchy6"/>
    <dgm:cxn modelId="{C8AA01D5-CEF1-4F4D-BF2A-374A75A13C80}" type="presParOf" srcId="{CF9A6538-3DE2-4C4A-BF94-CCDA3566B575}" destId="{6FD17281-9D9C-4113-9BF0-5C207BA87902}" srcOrd="0" destOrd="0" presId="urn:microsoft.com/office/officeart/2005/8/layout/hierarchy6"/>
    <dgm:cxn modelId="{CA6731A9-3143-4F90-B9C8-28B4841474C1}" type="presParOf" srcId="{CF9A6538-3DE2-4C4A-BF94-CCDA3566B575}" destId="{50E53BFA-C48A-4AC4-A2B7-CA5701B8E2A2}" srcOrd="1" destOrd="0" presId="urn:microsoft.com/office/officeart/2005/8/layout/hierarchy6"/>
    <dgm:cxn modelId="{10442807-6390-4137-801E-7F146569B1F2}" type="presParOf" srcId="{CD95FDB3-6512-4068-80DD-FD3358EC02E7}" destId="{44F523B0-F566-4CB1-8008-567E979FD2B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5A0D1-EC3B-485F-820E-24C0772DC5CB}" type="doc">
      <dgm:prSet loTypeId="urn:microsoft.com/office/officeart/2005/8/layout/radial6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12575-48BC-40E7-8FBB-9ECF01318FAA}">
      <dgm:prSet phldrT="[Текст]"/>
      <dgm:spPr/>
      <dgm:t>
        <a:bodyPr/>
        <a:lstStyle/>
        <a:p>
          <a:r>
            <a:rPr lang="ru-RU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брахитерапия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7BA735DF-AF62-41D5-B74A-3F553717BC26}" type="parTrans" cxnId="{DFA2659B-AE93-4DB4-92BC-7FF710887E2F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4CE00DC8-9DB0-4E0B-ACDF-05C15CABA6E9}" type="sibTrans" cxnId="{DFA2659B-AE93-4DB4-92BC-7FF710887E2F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547D99BB-C8E3-4342-AC97-C7B02AB3FD8E}">
      <dgm:prSet phldrT="[Текст]" custT="1"/>
      <dgm:spPr/>
      <dgm:t>
        <a:bodyPr/>
        <a:lstStyle/>
        <a:p>
          <a:r>
            <a:rPr lang="ru-RU" sz="1400" b="1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КТ/МРТ сканирование</a:t>
          </a:r>
          <a:endParaRPr lang="ru-RU" sz="1400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D7FA0767-5752-4FA1-8819-F787D4197295}" type="parTrans" cxnId="{7655FD11-39C0-4350-A2A7-0CFE6B34A843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21C9F73A-F3AE-42B5-A0A1-258701149B42}" type="sibTrans" cxnId="{7655FD11-39C0-4350-A2A7-0CFE6B34A843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6971CBD4-BDFB-493E-B699-8857FAECB84D}">
      <dgm:prSet phldrT="[Текст]" custT="1"/>
      <dgm:spPr/>
      <dgm:t>
        <a:bodyPr/>
        <a:lstStyle/>
        <a:p>
          <a:r>
            <a:rPr lang="ru-RU" sz="1400" b="1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оконтуривание</a:t>
          </a:r>
          <a:endParaRPr lang="ru-RU" sz="1400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043EE17D-E84A-4AA9-868F-26C4B821731D}" type="parTrans" cxnId="{0490E527-C19C-4465-864A-68647C799EBF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4AB8F2A0-95AE-455B-B0ED-DA01118C3DD0}" type="sibTrans" cxnId="{0490E527-C19C-4465-864A-68647C799EBF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8651183A-728F-4EE8-AA81-A18575693095}">
      <dgm:prSet phldrT="[Текст]"/>
      <dgm:spPr/>
      <dgm:t>
        <a:bodyPr/>
        <a:lstStyle/>
        <a:p>
          <a:r>
            <a:rPr lang="ru-RU" b="1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r>
            <a:rPr lang="en-US" b="1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 </a:t>
          </a:r>
          <a:r>
            <a:rPr lang="ru-RU" b="1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планирование</a:t>
          </a:r>
          <a:endParaRPr lang="ru-RU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AB23C7AC-5333-4755-B1DF-209C1DBE45B1}" type="parTrans" cxnId="{665AA913-D6A7-4D92-8AA0-29BF10D3C63F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94B98C47-B699-4D84-BE8C-1BAFE00534AD}" type="sibTrans" cxnId="{665AA913-D6A7-4D92-8AA0-29BF10D3C63F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9FE2158B-980B-4C5E-9039-1489A2CDDF1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имплантация аппликаторов </a:t>
          </a:r>
          <a:endParaRPr lang="ru-RU" sz="1400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29E4B078-D355-4DDE-B3C9-AA0713B995D5}" type="parTrans" cxnId="{01C70D41-6EFD-4CB2-8B79-75EC2CA8F660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B516426D-893C-48AA-B95F-14B50017B5AF}" type="sibTrans" cxnId="{01C70D41-6EFD-4CB2-8B79-75EC2CA8F660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28778C69-BC5A-4C35-BF0F-CD50FE47610E}">
      <dgm:prSet phldrT="[Текст]" custT="1"/>
      <dgm:spPr/>
      <dgm:t>
        <a:bodyPr/>
        <a:lstStyle/>
        <a:p>
          <a:r>
            <a:rPr lang="ru-RU" sz="1400" b="1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реконструкция аппликатора</a:t>
          </a:r>
          <a:endParaRPr lang="ru-RU" sz="1400" dirty="0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2A79AC4B-7FD0-4E20-824D-8AB54EC4F114}" type="parTrans" cxnId="{51754B09-BE96-47EC-B1CA-27C2635480C2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994437F3-D5A3-47C6-A1C1-77DA7A30F632}" type="sibTrans" cxnId="{51754B09-BE96-47EC-B1CA-27C2635480C2}">
      <dgm:prSet/>
      <dgm:spPr/>
      <dgm:t>
        <a:bodyPr/>
        <a:lstStyle/>
        <a:p>
          <a:endParaRPr lang="ru-RU">
            <a:solidFill>
              <a:schemeClr val="accent3">
                <a:lumMod val="90000"/>
                <a:lumOff val="10000"/>
              </a:schemeClr>
            </a:solidFill>
          </a:endParaRPr>
        </a:p>
      </dgm:t>
    </dgm:pt>
    <dgm:pt modelId="{8DC2B5BE-AC01-40F3-8113-F8A817F4DB6E}" type="pres">
      <dgm:prSet presAssocID="{1515A0D1-EC3B-485F-820E-24C0772DC5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6AD594-918E-4B66-B831-EFDF62488325}" type="pres">
      <dgm:prSet presAssocID="{ECE12575-48BC-40E7-8FBB-9ECF01318FAA}" presName="centerShape" presStyleLbl="node0" presStyleIdx="0" presStyleCnt="1"/>
      <dgm:spPr/>
    </dgm:pt>
    <dgm:pt modelId="{4D33125C-742C-4B3B-87BE-B98D359624C2}" type="pres">
      <dgm:prSet presAssocID="{547D99BB-C8E3-4342-AC97-C7B02AB3FD8E}" presName="node" presStyleLbl="node1" presStyleIdx="0" presStyleCnt="5" custScaleX="142471">
        <dgm:presLayoutVars>
          <dgm:bulletEnabled val="1"/>
        </dgm:presLayoutVars>
      </dgm:prSet>
      <dgm:spPr/>
    </dgm:pt>
    <dgm:pt modelId="{DC13C4B4-095C-4897-BCB5-7E151AE36574}" type="pres">
      <dgm:prSet presAssocID="{547D99BB-C8E3-4342-AC97-C7B02AB3FD8E}" presName="dummy" presStyleCnt="0"/>
      <dgm:spPr/>
    </dgm:pt>
    <dgm:pt modelId="{FEC36139-1F1C-4629-A2AA-9B9F1A151C62}" type="pres">
      <dgm:prSet presAssocID="{21C9F73A-F3AE-42B5-A0A1-258701149B42}" presName="sibTrans" presStyleLbl="sibTrans2D1" presStyleIdx="0" presStyleCnt="5"/>
      <dgm:spPr/>
    </dgm:pt>
    <dgm:pt modelId="{3685D80B-AF79-46ED-923F-6C1577BD6507}" type="pres">
      <dgm:prSet presAssocID="{6971CBD4-BDFB-493E-B699-8857FAECB84D}" presName="node" presStyleLbl="node1" presStyleIdx="1" presStyleCnt="5" custScaleX="158058" custRadScaleRad="103709" custRadScaleInc="12222">
        <dgm:presLayoutVars>
          <dgm:bulletEnabled val="1"/>
        </dgm:presLayoutVars>
      </dgm:prSet>
      <dgm:spPr/>
    </dgm:pt>
    <dgm:pt modelId="{D170C808-89B2-41D1-AD80-37034E2E2E6F}" type="pres">
      <dgm:prSet presAssocID="{6971CBD4-BDFB-493E-B699-8857FAECB84D}" presName="dummy" presStyleCnt="0"/>
      <dgm:spPr/>
    </dgm:pt>
    <dgm:pt modelId="{72775836-9BAA-4094-8CE9-8BB1D6AD0161}" type="pres">
      <dgm:prSet presAssocID="{4AB8F2A0-95AE-455B-B0ED-DA01118C3DD0}" presName="sibTrans" presStyleLbl="sibTrans2D1" presStyleIdx="1" presStyleCnt="5"/>
      <dgm:spPr/>
    </dgm:pt>
    <dgm:pt modelId="{2D437B49-5010-4079-9F1A-B163DA5E3B28}" type="pres">
      <dgm:prSet presAssocID="{28778C69-BC5A-4C35-BF0F-CD50FE47610E}" presName="node" presStyleLbl="node1" presStyleIdx="2" presStyleCnt="5" custScaleX="157381">
        <dgm:presLayoutVars>
          <dgm:bulletEnabled val="1"/>
        </dgm:presLayoutVars>
      </dgm:prSet>
      <dgm:spPr/>
    </dgm:pt>
    <dgm:pt modelId="{431825ED-6FB8-454B-87D9-52BB6B035E01}" type="pres">
      <dgm:prSet presAssocID="{28778C69-BC5A-4C35-BF0F-CD50FE47610E}" presName="dummy" presStyleCnt="0"/>
      <dgm:spPr/>
    </dgm:pt>
    <dgm:pt modelId="{61C6D376-B4F8-4251-9F7F-A13579894F1A}" type="pres">
      <dgm:prSet presAssocID="{994437F3-D5A3-47C6-A1C1-77DA7A30F632}" presName="sibTrans" presStyleLbl="sibTrans2D1" presStyleIdx="2" presStyleCnt="5"/>
      <dgm:spPr/>
    </dgm:pt>
    <dgm:pt modelId="{5CBCB3A4-6F47-4D00-AD86-6E9EBA12FC74}" type="pres">
      <dgm:prSet presAssocID="{8651183A-728F-4EE8-AA81-A18575693095}" presName="node" presStyleLbl="node1" presStyleIdx="3" presStyleCnt="5" custScaleX="150201">
        <dgm:presLayoutVars>
          <dgm:bulletEnabled val="1"/>
        </dgm:presLayoutVars>
      </dgm:prSet>
      <dgm:spPr/>
    </dgm:pt>
    <dgm:pt modelId="{F45444B5-2122-4404-ACC6-40FAD7C30BE4}" type="pres">
      <dgm:prSet presAssocID="{8651183A-728F-4EE8-AA81-A18575693095}" presName="dummy" presStyleCnt="0"/>
      <dgm:spPr/>
    </dgm:pt>
    <dgm:pt modelId="{C32D6228-DE3B-4950-99E6-1214D81ABCEF}" type="pres">
      <dgm:prSet presAssocID="{94B98C47-B699-4D84-BE8C-1BAFE00534AD}" presName="sibTrans" presStyleLbl="sibTrans2D1" presStyleIdx="3" presStyleCnt="5"/>
      <dgm:spPr/>
    </dgm:pt>
    <dgm:pt modelId="{281480A2-571D-49FC-9CBD-3206FA3B6126}" type="pres">
      <dgm:prSet presAssocID="{9FE2158B-980B-4C5E-9039-1489A2CDDF1A}" presName="node" presStyleLbl="node1" presStyleIdx="4" presStyleCnt="5" custScaleX="133525">
        <dgm:presLayoutVars>
          <dgm:bulletEnabled val="1"/>
        </dgm:presLayoutVars>
      </dgm:prSet>
      <dgm:spPr/>
    </dgm:pt>
    <dgm:pt modelId="{388B741A-E038-468E-B540-74A4765ADCCE}" type="pres">
      <dgm:prSet presAssocID="{9FE2158B-980B-4C5E-9039-1489A2CDDF1A}" presName="dummy" presStyleCnt="0"/>
      <dgm:spPr/>
    </dgm:pt>
    <dgm:pt modelId="{BF74E9D7-4946-4307-9F66-5443B2585A92}" type="pres">
      <dgm:prSet presAssocID="{B516426D-893C-48AA-B95F-14B50017B5AF}" presName="sibTrans" presStyleLbl="sibTrans2D1" presStyleIdx="4" presStyleCnt="5"/>
      <dgm:spPr/>
    </dgm:pt>
  </dgm:ptLst>
  <dgm:cxnLst>
    <dgm:cxn modelId="{51754B09-BE96-47EC-B1CA-27C2635480C2}" srcId="{ECE12575-48BC-40E7-8FBB-9ECF01318FAA}" destId="{28778C69-BC5A-4C35-BF0F-CD50FE47610E}" srcOrd="2" destOrd="0" parTransId="{2A79AC4B-7FD0-4E20-824D-8AB54EC4F114}" sibTransId="{994437F3-D5A3-47C6-A1C1-77DA7A30F632}"/>
    <dgm:cxn modelId="{7655FD11-39C0-4350-A2A7-0CFE6B34A843}" srcId="{ECE12575-48BC-40E7-8FBB-9ECF01318FAA}" destId="{547D99BB-C8E3-4342-AC97-C7B02AB3FD8E}" srcOrd="0" destOrd="0" parTransId="{D7FA0767-5752-4FA1-8819-F787D4197295}" sibTransId="{21C9F73A-F3AE-42B5-A0A1-258701149B42}"/>
    <dgm:cxn modelId="{665AA913-D6A7-4D92-8AA0-29BF10D3C63F}" srcId="{ECE12575-48BC-40E7-8FBB-9ECF01318FAA}" destId="{8651183A-728F-4EE8-AA81-A18575693095}" srcOrd="3" destOrd="0" parTransId="{AB23C7AC-5333-4755-B1DF-209C1DBE45B1}" sibTransId="{94B98C47-B699-4D84-BE8C-1BAFE00534AD}"/>
    <dgm:cxn modelId="{F0511827-BEF5-45B7-83F0-DA0448AD1AF7}" type="presOf" srcId="{94B98C47-B699-4D84-BE8C-1BAFE00534AD}" destId="{C32D6228-DE3B-4950-99E6-1214D81ABCEF}" srcOrd="0" destOrd="0" presId="urn:microsoft.com/office/officeart/2005/8/layout/radial6"/>
    <dgm:cxn modelId="{0490E527-C19C-4465-864A-68647C799EBF}" srcId="{ECE12575-48BC-40E7-8FBB-9ECF01318FAA}" destId="{6971CBD4-BDFB-493E-B699-8857FAECB84D}" srcOrd="1" destOrd="0" parTransId="{043EE17D-E84A-4AA9-868F-26C4B821731D}" sibTransId="{4AB8F2A0-95AE-455B-B0ED-DA01118C3DD0}"/>
    <dgm:cxn modelId="{01C70D41-6EFD-4CB2-8B79-75EC2CA8F660}" srcId="{ECE12575-48BC-40E7-8FBB-9ECF01318FAA}" destId="{9FE2158B-980B-4C5E-9039-1489A2CDDF1A}" srcOrd="4" destOrd="0" parTransId="{29E4B078-D355-4DDE-B3C9-AA0713B995D5}" sibTransId="{B516426D-893C-48AA-B95F-14B50017B5AF}"/>
    <dgm:cxn modelId="{316CBF44-3643-41FB-BB41-2DF26E5140E6}" type="presOf" srcId="{B516426D-893C-48AA-B95F-14B50017B5AF}" destId="{BF74E9D7-4946-4307-9F66-5443B2585A92}" srcOrd="0" destOrd="0" presId="urn:microsoft.com/office/officeart/2005/8/layout/radial6"/>
    <dgm:cxn modelId="{4DAFF86B-66D2-4E3E-93C4-6992DC642399}" type="presOf" srcId="{1515A0D1-EC3B-485F-820E-24C0772DC5CB}" destId="{8DC2B5BE-AC01-40F3-8113-F8A817F4DB6E}" srcOrd="0" destOrd="0" presId="urn:microsoft.com/office/officeart/2005/8/layout/radial6"/>
    <dgm:cxn modelId="{D729D376-B7B4-4B7C-B2F2-C3D45444A248}" type="presOf" srcId="{994437F3-D5A3-47C6-A1C1-77DA7A30F632}" destId="{61C6D376-B4F8-4251-9F7F-A13579894F1A}" srcOrd="0" destOrd="0" presId="urn:microsoft.com/office/officeart/2005/8/layout/radial6"/>
    <dgm:cxn modelId="{127D858D-7345-4370-A7EC-E813CD687676}" type="presOf" srcId="{28778C69-BC5A-4C35-BF0F-CD50FE47610E}" destId="{2D437B49-5010-4079-9F1A-B163DA5E3B28}" srcOrd="0" destOrd="0" presId="urn:microsoft.com/office/officeart/2005/8/layout/radial6"/>
    <dgm:cxn modelId="{3EBEE68E-9408-4159-B57E-3183F3BB9859}" type="presOf" srcId="{6971CBD4-BDFB-493E-B699-8857FAECB84D}" destId="{3685D80B-AF79-46ED-923F-6C1577BD6507}" srcOrd="0" destOrd="0" presId="urn:microsoft.com/office/officeart/2005/8/layout/radial6"/>
    <dgm:cxn modelId="{9AC5BF8F-DE7A-4389-A1A8-F374F0C8F3B8}" type="presOf" srcId="{8651183A-728F-4EE8-AA81-A18575693095}" destId="{5CBCB3A4-6F47-4D00-AD86-6E9EBA12FC74}" srcOrd="0" destOrd="0" presId="urn:microsoft.com/office/officeart/2005/8/layout/radial6"/>
    <dgm:cxn modelId="{FB09FF98-5342-4002-9162-90055484A5C9}" type="presOf" srcId="{4AB8F2A0-95AE-455B-B0ED-DA01118C3DD0}" destId="{72775836-9BAA-4094-8CE9-8BB1D6AD0161}" srcOrd="0" destOrd="0" presId="urn:microsoft.com/office/officeart/2005/8/layout/radial6"/>
    <dgm:cxn modelId="{DFA2659B-AE93-4DB4-92BC-7FF710887E2F}" srcId="{1515A0D1-EC3B-485F-820E-24C0772DC5CB}" destId="{ECE12575-48BC-40E7-8FBB-9ECF01318FAA}" srcOrd="0" destOrd="0" parTransId="{7BA735DF-AF62-41D5-B74A-3F553717BC26}" sibTransId="{4CE00DC8-9DB0-4E0B-ACDF-05C15CABA6E9}"/>
    <dgm:cxn modelId="{3685719C-E4BE-4435-8F24-9A9D523E5E78}" type="presOf" srcId="{9FE2158B-980B-4C5E-9039-1489A2CDDF1A}" destId="{281480A2-571D-49FC-9CBD-3206FA3B6126}" srcOrd="0" destOrd="0" presId="urn:microsoft.com/office/officeart/2005/8/layout/radial6"/>
    <dgm:cxn modelId="{6E3481B6-5B3F-4B09-9A51-C8BD9BFB5C37}" type="presOf" srcId="{ECE12575-48BC-40E7-8FBB-9ECF01318FAA}" destId="{8E6AD594-918E-4B66-B831-EFDF62488325}" srcOrd="0" destOrd="0" presId="urn:microsoft.com/office/officeart/2005/8/layout/radial6"/>
    <dgm:cxn modelId="{293AB9E7-6E21-45B3-A0E2-7744463342B1}" type="presOf" srcId="{21C9F73A-F3AE-42B5-A0A1-258701149B42}" destId="{FEC36139-1F1C-4629-A2AA-9B9F1A151C62}" srcOrd="0" destOrd="0" presId="urn:microsoft.com/office/officeart/2005/8/layout/radial6"/>
    <dgm:cxn modelId="{68FB44F9-3F28-4163-9235-4669FA8A316E}" type="presOf" srcId="{547D99BB-C8E3-4342-AC97-C7B02AB3FD8E}" destId="{4D33125C-742C-4B3B-87BE-B98D359624C2}" srcOrd="0" destOrd="0" presId="urn:microsoft.com/office/officeart/2005/8/layout/radial6"/>
    <dgm:cxn modelId="{69978C1F-1332-4535-B00A-30C4A8ACD72C}" type="presParOf" srcId="{8DC2B5BE-AC01-40F3-8113-F8A817F4DB6E}" destId="{8E6AD594-918E-4B66-B831-EFDF62488325}" srcOrd="0" destOrd="0" presId="urn:microsoft.com/office/officeart/2005/8/layout/radial6"/>
    <dgm:cxn modelId="{71E667BE-88D5-453D-B4EC-4C53890F3BB2}" type="presParOf" srcId="{8DC2B5BE-AC01-40F3-8113-F8A817F4DB6E}" destId="{4D33125C-742C-4B3B-87BE-B98D359624C2}" srcOrd="1" destOrd="0" presId="urn:microsoft.com/office/officeart/2005/8/layout/radial6"/>
    <dgm:cxn modelId="{3731CD1C-8929-414F-AEAD-DD38BC267BF9}" type="presParOf" srcId="{8DC2B5BE-AC01-40F3-8113-F8A817F4DB6E}" destId="{DC13C4B4-095C-4897-BCB5-7E151AE36574}" srcOrd="2" destOrd="0" presId="urn:microsoft.com/office/officeart/2005/8/layout/radial6"/>
    <dgm:cxn modelId="{E358F547-CB7B-4E5F-B8AA-96E95672B742}" type="presParOf" srcId="{8DC2B5BE-AC01-40F3-8113-F8A817F4DB6E}" destId="{FEC36139-1F1C-4629-A2AA-9B9F1A151C62}" srcOrd="3" destOrd="0" presId="urn:microsoft.com/office/officeart/2005/8/layout/radial6"/>
    <dgm:cxn modelId="{C95EBA83-E36A-4037-9F69-957D77E94E24}" type="presParOf" srcId="{8DC2B5BE-AC01-40F3-8113-F8A817F4DB6E}" destId="{3685D80B-AF79-46ED-923F-6C1577BD6507}" srcOrd="4" destOrd="0" presId="urn:microsoft.com/office/officeart/2005/8/layout/radial6"/>
    <dgm:cxn modelId="{B6D4C4D0-5929-47EA-B424-0F751D391433}" type="presParOf" srcId="{8DC2B5BE-AC01-40F3-8113-F8A817F4DB6E}" destId="{D170C808-89B2-41D1-AD80-37034E2E2E6F}" srcOrd="5" destOrd="0" presId="urn:microsoft.com/office/officeart/2005/8/layout/radial6"/>
    <dgm:cxn modelId="{1F184AEB-0FBB-4C03-BFD2-006FF8111273}" type="presParOf" srcId="{8DC2B5BE-AC01-40F3-8113-F8A817F4DB6E}" destId="{72775836-9BAA-4094-8CE9-8BB1D6AD0161}" srcOrd="6" destOrd="0" presId="urn:microsoft.com/office/officeart/2005/8/layout/radial6"/>
    <dgm:cxn modelId="{8A98A90D-54ED-441E-A789-5F9532BC2BFD}" type="presParOf" srcId="{8DC2B5BE-AC01-40F3-8113-F8A817F4DB6E}" destId="{2D437B49-5010-4079-9F1A-B163DA5E3B28}" srcOrd="7" destOrd="0" presId="urn:microsoft.com/office/officeart/2005/8/layout/radial6"/>
    <dgm:cxn modelId="{6E7BEC9C-169F-4F2D-81CD-EFA26C648502}" type="presParOf" srcId="{8DC2B5BE-AC01-40F3-8113-F8A817F4DB6E}" destId="{431825ED-6FB8-454B-87D9-52BB6B035E01}" srcOrd="8" destOrd="0" presId="urn:microsoft.com/office/officeart/2005/8/layout/radial6"/>
    <dgm:cxn modelId="{A4AFEDEA-1B70-490A-A5B8-5703F8B504E4}" type="presParOf" srcId="{8DC2B5BE-AC01-40F3-8113-F8A817F4DB6E}" destId="{61C6D376-B4F8-4251-9F7F-A13579894F1A}" srcOrd="9" destOrd="0" presId="urn:microsoft.com/office/officeart/2005/8/layout/radial6"/>
    <dgm:cxn modelId="{7F29C502-EC2C-470A-9E18-69AB98414FC6}" type="presParOf" srcId="{8DC2B5BE-AC01-40F3-8113-F8A817F4DB6E}" destId="{5CBCB3A4-6F47-4D00-AD86-6E9EBA12FC74}" srcOrd="10" destOrd="0" presId="urn:microsoft.com/office/officeart/2005/8/layout/radial6"/>
    <dgm:cxn modelId="{08243880-CA93-43FE-84E8-C09D29812933}" type="presParOf" srcId="{8DC2B5BE-AC01-40F3-8113-F8A817F4DB6E}" destId="{F45444B5-2122-4404-ACC6-40FAD7C30BE4}" srcOrd="11" destOrd="0" presId="urn:microsoft.com/office/officeart/2005/8/layout/radial6"/>
    <dgm:cxn modelId="{D9CA59AD-9396-4979-B210-F74F64BD2259}" type="presParOf" srcId="{8DC2B5BE-AC01-40F3-8113-F8A817F4DB6E}" destId="{C32D6228-DE3B-4950-99E6-1214D81ABCEF}" srcOrd="12" destOrd="0" presId="urn:microsoft.com/office/officeart/2005/8/layout/radial6"/>
    <dgm:cxn modelId="{1D05219A-3150-42CD-B8F3-812B1C233528}" type="presParOf" srcId="{8DC2B5BE-AC01-40F3-8113-F8A817F4DB6E}" destId="{281480A2-571D-49FC-9CBD-3206FA3B6126}" srcOrd="13" destOrd="0" presId="urn:microsoft.com/office/officeart/2005/8/layout/radial6"/>
    <dgm:cxn modelId="{81684623-F064-4F52-A144-F450A8F7C469}" type="presParOf" srcId="{8DC2B5BE-AC01-40F3-8113-F8A817F4DB6E}" destId="{388B741A-E038-468E-B540-74A4765ADCCE}" srcOrd="14" destOrd="0" presId="urn:microsoft.com/office/officeart/2005/8/layout/radial6"/>
    <dgm:cxn modelId="{6DF0CF95-FD49-4A82-8D95-31BDAF4E7618}" type="presParOf" srcId="{8DC2B5BE-AC01-40F3-8113-F8A817F4DB6E}" destId="{BF74E9D7-4946-4307-9F66-5443B2585A9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4AFC6-E3A4-44D1-861C-A89BDC264EB2}">
      <dsp:nvSpPr>
        <dsp:cNvPr id="0" name=""/>
        <dsp:cNvSpPr/>
      </dsp:nvSpPr>
      <dsp:spPr>
        <a:xfrm>
          <a:off x="1092799" y="0"/>
          <a:ext cx="4976671" cy="113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Обеспечение качества </a:t>
          </a:r>
          <a:endParaRPr lang="ru-RU" sz="16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1126162" y="33363"/>
        <a:ext cx="4909945" cy="1072363"/>
      </dsp:txXfrm>
    </dsp:sp>
    <dsp:sp modelId="{E4A33B34-500D-463A-8868-3CB83CE5C44A}">
      <dsp:nvSpPr>
        <dsp:cNvPr id="0" name=""/>
        <dsp:cNvSpPr/>
      </dsp:nvSpPr>
      <dsp:spPr>
        <a:xfrm>
          <a:off x="2071454" y="1139089"/>
          <a:ext cx="1509681" cy="456811"/>
        </a:xfrm>
        <a:custGeom>
          <a:avLst/>
          <a:gdLst/>
          <a:ahLst/>
          <a:cxnLst/>
          <a:rect l="0" t="0" r="0" b="0"/>
          <a:pathLst>
            <a:path>
              <a:moveTo>
                <a:pt x="1509681" y="0"/>
              </a:moveTo>
              <a:lnTo>
                <a:pt x="1509681" y="228405"/>
              </a:lnTo>
              <a:lnTo>
                <a:pt x="0" y="228405"/>
              </a:lnTo>
              <a:lnTo>
                <a:pt x="0" y="456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592EB-9376-43B0-8A69-9967DD2A31FD}">
      <dsp:nvSpPr>
        <dsp:cNvPr id="0" name=""/>
        <dsp:cNvSpPr/>
      </dsp:nvSpPr>
      <dsp:spPr>
        <a:xfrm>
          <a:off x="823732" y="1595901"/>
          <a:ext cx="2495443" cy="113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техническое</a:t>
          </a:r>
          <a:endParaRPr lang="ru-RU" sz="1600" b="1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857095" y="1629264"/>
        <a:ext cx="2428717" cy="1072363"/>
      </dsp:txXfrm>
    </dsp:sp>
    <dsp:sp modelId="{2C93E215-ADA9-4F93-B6A9-C9911C38233C}">
      <dsp:nvSpPr>
        <dsp:cNvPr id="0" name=""/>
        <dsp:cNvSpPr/>
      </dsp:nvSpPr>
      <dsp:spPr>
        <a:xfrm>
          <a:off x="2025734" y="2734991"/>
          <a:ext cx="91440" cy="455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0E16-A130-4FA9-B18B-7E6D77F7BAF2}">
      <dsp:nvSpPr>
        <dsp:cNvPr id="0" name=""/>
        <dsp:cNvSpPr/>
      </dsp:nvSpPr>
      <dsp:spPr>
        <a:xfrm>
          <a:off x="810866" y="3190627"/>
          <a:ext cx="2521175" cy="113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00" kern="12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2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с техническими и физическими свойствами аппаратов  для брахитерапии,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калибровки источника, дозиметрии</a:t>
          </a:r>
          <a:endParaRPr lang="ru-RU" sz="1200" b="1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844229" y="3223990"/>
        <a:ext cx="2454449" cy="1072363"/>
      </dsp:txXfrm>
    </dsp:sp>
    <dsp:sp modelId="{B9E1A567-65EE-4EB9-B927-F2DF24709A09}">
      <dsp:nvSpPr>
        <dsp:cNvPr id="0" name=""/>
        <dsp:cNvSpPr/>
      </dsp:nvSpPr>
      <dsp:spPr>
        <a:xfrm>
          <a:off x="3581135" y="1139089"/>
          <a:ext cx="1492740" cy="45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405"/>
              </a:lnTo>
              <a:lnTo>
                <a:pt x="1492740" y="228405"/>
              </a:lnTo>
              <a:lnTo>
                <a:pt x="1492740" y="456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38D03-EA1C-4529-A1F0-C26A37E7D433}">
      <dsp:nvSpPr>
        <dsp:cNvPr id="0" name=""/>
        <dsp:cNvSpPr/>
      </dsp:nvSpPr>
      <dsp:spPr>
        <a:xfrm>
          <a:off x="3831766" y="1595901"/>
          <a:ext cx="2484218" cy="113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клиническое</a:t>
          </a:r>
          <a:endParaRPr lang="ru-RU" sz="1600" b="1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3865129" y="1629264"/>
        <a:ext cx="2417492" cy="1072363"/>
      </dsp:txXfrm>
    </dsp:sp>
    <dsp:sp modelId="{D9A1CD79-A381-40CB-AC19-9379263C321B}">
      <dsp:nvSpPr>
        <dsp:cNvPr id="0" name=""/>
        <dsp:cNvSpPr/>
      </dsp:nvSpPr>
      <dsp:spPr>
        <a:xfrm>
          <a:off x="5028155" y="2734991"/>
          <a:ext cx="91440" cy="455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17281-9D9C-4113-9BF0-5C207BA87902}">
      <dsp:nvSpPr>
        <dsp:cNvPr id="0" name=""/>
        <dsp:cNvSpPr/>
      </dsp:nvSpPr>
      <dsp:spPr>
        <a:xfrm>
          <a:off x="3909458" y="3190627"/>
          <a:ext cx="2328834" cy="113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030A0"/>
            </a:buClr>
            <a:buFont typeface="Wingdings" panose="05000000000000000000" pitchFamily="2" charset="2"/>
            <a:buNone/>
          </a:pPr>
          <a:r>
            <a:rPr lang="ru-RU" altLang="ru-RU" sz="12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с анатомическим местом проведения брахитерапии, с геометрией аппликатора, оконтуривание</a:t>
          </a:r>
          <a:endParaRPr lang="ru-RU" sz="1200" b="1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3942821" y="3223990"/>
        <a:ext cx="2262108" cy="1072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E9D7-4946-4307-9F66-5443B2585A92}">
      <dsp:nvSpPr>
        <dsp:cNvPr id="0" name=""/>
        <dsp:cNvSpPr/>
      </dsp:nvSpPr>
      <dsp:spPr>
        <a:xfrm>
          <a:off x="1237290" y="667926"/>
          <a:ext cx="4442458" cy="4442458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D6228-DE3B-4950-99E6-1214D81ABCEF}">
      <dsp:nvSpPr>
        <dsp:cNvPr id="0" name=""/>
        <dsp:cNvSpPr/>
      </dsp:nvSpPr>
      <dsp:spPr>
        <a:xfrm>
          <a:off x="1237290" y="667926"/>
          <a:ext cx="4442458" cy="4442458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D376-B4F8-4251-9F7F-A13579894F1A}">
      <dsp:nvSpPr>
        <dsp:cNvPr id="0" name=""/>
        <dsp:cNvSpPr/>
      </dsp:nvSpPr>
      <dsp:spPr>
        <a:xfrm>
          <a:off x="1237290" y="667926"/>
          <a:ext cx="4442458" cy="4442458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5836-9BAA-4094-8CE9-8BB1D6AD0161}">
      <dsp:nvSpPr>
        <dsp:cNvPr id="0" name=""/>
        <dsp:cNvSpPr/>
      </dsp:nvSpPr>
      <dsp:spPr>
        <a:xfrm>
          <a:off x="1307634" y="618912"/>
          <a:ext cx="4442458" cy="4442458"/>
        </a:xfrm>
        <a:prstGeom prst="blockArc">
          <a:avLst>
            <a:gd name="adj1" fmla="val 20742017"/>
            <a:gd name="adj2" fmla="val 337585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36139-1F1C-4629-A2AA-9B9F1A151C62}">
      <dsp:nvSpPr>
        <dsp:cNvPr id="0" name=""/>
        <dsp:cNvSpPr/>
      </dsp:nvSpPr>
      <dsp:spPr>
        <a:xfrm>
          <a:off x="1320295" y="666338"/>
          <a:ext cx="4442458" cy="4442458"/>
        </a:xfrm>
        <a:prstGeom prst="blockArc">
          <a:avLst>
            <a:gd name="adj1" fmla="val 16068448"/>
            <a:gd name="adj2" fmla="val 2066423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AD594-918E-4B66-B831-EFDF62488325}">
      <dsp:nvSpPr>
        <dsp:cNvPr id="0" name=""/>
        <dsp:cNvSpPr/>
      </dsp:nvSpPr>
      <dsp:spPr>
        <a:xfrm>
          <a:off x="2435121" y="1865757"/>
          <a:ext cx="2046795" cy="2046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брахитерапия</a:t>
          </a:r>
          <a:endParaRPr lang="ru-RU" sz="17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2734867" y="2165503"/>
        <a:ext cx="1447303" cy="1447303"/>
      </dsp:txXfrm>
    </dsp:sp>
    <dsp:sp modelId="{4D33125C-742C-4B3B-87BE-B98D359624C2}">
      <dsp:nvSpPr>
        <dsp:cNvPr id="0" name=""/>
        <dsp:cNvSpPr/>
      </dsp:nvSpPr>
      <dsp:spPr>
        <a:xfrm>
          <a:off x="2437887" y="3127"/>
          <a:ext cx="2041263" cy="1432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КТ/МРТ сканирование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2736823" y="212949"/>
        <a:ext cx="1443391" cy="1013113"/>
      </dsp:txXfrm>
    </dsp:sp>
    <dsp:sp modelId="{3685D80B-AF79-46ED-923F-6C1577BD6507}">
      <dsp:nvSpPr>
        <dsp:cNvPr id="0" name=""/>
        <dsp:cNvSpPr/>
      </dsp:nvSpPr>
      <dsp:spPr>
        <a:xfrm>
          <a:off x="4498997" y="1587872"/>
          <a:ext cx="2264587" cy="1432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оконтуривание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4830638" y="1797694"/>
        <a:ext cx="1601305" cy="1013113"/>
      </dsp:txXfrm>
    </dsp:sp>
    <dsp:sp modelId="{2D437B49-5010-4079-9F1A-B163DA5E3B28}">
      <dsp:nvSpPr>
        <dsp:cNvPr id="0" name=""/>
        <dsp:cNvSpPr/>
      </dsp:nvSpPr>
      <dsp:spPr>
        <a:xfrm>
          <a:off x="3606363" y="3928060"/>
          <a:ext cx="2254887" cy="1432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реконструкция аппликатора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3936584" y="4137882"/>
        <a:ext cx="1594445" cy="1013113"/>
      </dsp:txXfrm>
    </dsp:sp>
    <dsp:sp modelId="{5CBCB3A4-6F47-4D00-AD86-6E9EBA12FC74}">
      <dsp:nvSpPr>
        <dsp:cNvPr id="0" name=""/>
        <dsp:cNvSpPr/>
      </dsp:nvSpPr>
      <dsp:spPr>
        <a:xfrm>
          <a:off x="1107223" y="3928060"/>
          <a:ext cx="2152015" cy="1432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r>
            <a:rPr lang="en-US" sz="1500" b="1" kern="120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 </a:t>
          </a:r>
          <a:r>
            <a:rPr lang="ru-RU" sz="1500" b="1" kern="120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планирование</a:t>
          </a:r>
          <a:endParaRPr lang="ru-RU" sz="15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1422378" y="4137882"/>
        <a:ext cx="1521705" cy="1013113"/>
      </dsp:txXfrm>
    </dsp:sp>
    <dsp:sp modelId="{281480A2-571D-49FC-9CBD-3206FA3B6126}">
      <dsp:nvSpPr>
        <dsp:cNvPr id="0" name=""/>
        <dsp:cNvSpPr/>
      </dsp:nvSpPr>
      <dsp:spPr>
        <a:xfrm>
          <a:off x="438515" y="1502318"/>
          <a:ext cx="1913088" cy="1432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имплантация аппликаторов </a:t>
          </a:r>
          <a:endParaRPr lang="ru-RU" sz="1400" kern="1200" dirty="0">
            <a:solidFill>
              <a:schemeClr val="accent3">
                <a:lumMod val="90000"/>
                <a:lumOff val="10000"/>
              </a:schemeClr>
            </a:solidFill>
          </a:endParaRPr>
        </a:p>
      </dsp:txBody>
      <dsp:txXfrm>
        <a:off x="718680" y="1712140"/>
        <a:ext cx="1352758" cy="101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t>12.03.2024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5E08-21B8-4913-BD56-3C84EBB971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35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5E08-21B8-4913-BD56-3C84EBB971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3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5E08-21B8-4913-BD56-3C84EBB971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2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5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5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5E08-21B8-4913-BD56-3C84EBB971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5E08-21B8-4913-BD56-3C84EBB971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6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5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5E08-21B8-4913-BD56-3C84EBB9715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3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8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iro.science/article/S2405-6316(20)30051-8/fulltex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doi.org/10.1016/j.phro.2020.09.0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рач, указывающий на большой экран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Управление качеством медицинской помощи: изменение стереотипов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561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9718" y="4036576"/>
            <a:ext cx="8924962" cy="96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b="1" dirty="0"/>
              <a:t>Управление гарантией качества лучевой терапии в БУЗ ВО «Воронежском областном клиническом онкологическом диспансере».</a:t>
            </a:r>
            <a:endParaRPr lang="ru-RU" dirty="0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AAC174FC-ABC1-4074-BD7D-C6302696D4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177317"/>
            <a:ext cx="27178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5153" y="5095759"/>
            <a:ext cx="4209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>
                <a:solidFill>
                  <a:schemeClr val="bg1"/>
                </a:solidFill>
              </a:rPr>
              <a:t>Коротких Наталия Викторовна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Мошуров Иван Петрович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Знаткова Наталья Анатольевна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Дружинина Елена Евгеньевна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Куликова Ирина Николаевна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25506" y="177316"/>
            <a:ext cx="10416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БУЗ ВО Воронежский областной клинический  онкологический диспансер</a:t>
            </a:r>
          </a:p>
          <a:p>
            <a:pPr algn="r">
              <a:spcBef>
                <a:spcPct val="0"/>
              </a:spcBef>
            </a:pP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Воронежский государственный медицинский университет им. Н.Н. Бурденко МЗ РФ</a:t>
            </a:r>
          </a:p>
        </p:txBody>
      </p:sp>
      <p:pic>
        <p:nvPicPr>
          <p:cNvPr id="12" name="Рисунок 4" descr="logo_vokod_9.PNG">
            <a:extLst>
              <a:ext uri="{FF2B5EF4-FFF2-40B4-BE49-F238E27FC236}">
                <a16:creationId xmlns:a16="http://schemas.microsoft.com/office/drawing/2014/main" id="{4E9ED0C2-CD4B-4D98-9B70-DF1220AA71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2" y="1370523"/>
            <a:ext cx="2214405" cy="18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FA0FE30-257A-468C-AB37-2923AAFB4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492012"/>
              </p:ext>
            </p:extLst>
          </p:nvPr>
        </p:nvGraphicFramePr>
        <p:xfrm>
          <a:off x="4837330" y="926938"/>
          <a:ext cx="70927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1476" y="371055"/>
            <a:ext cx="7560000" cy="370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брахитерапия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9618" y="1498662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Гарантия качества (QA)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797" y="2009972"/>
            <a:ext cx="4973883" cy="360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Клиническая оценка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аппликатора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Визуализация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мишени и органов риска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аппликатора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и оценка плана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обеспечения качества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Дозиметрия </a:t>
            </a:r>
            <a:r>
              <a:rPr lang="ru-RU" alt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in-vivo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(желательно)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доз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Извлечение аппликаторов (и источников)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Последующая оценка</a:t>
            </a: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4D8A7C-6AF6-4659-8FDA-C1505F254F88}"/>
              </a:ext>
            </a:extLst>
          </p:cNvPr>
          <p:cNvSpPr/>
          <p:nvPr/>
        </p:nvSpPr>
        <p:spPr>
          <a:xfrm>
            <a:off x="7354671" y="6303584"/>
            <a:ext cx="423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проведения брахитерапии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4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:a16="http://schemas.microsoft.com/office/drawing/2014/main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id="{B898379A-942F-47A5-80B4-B1C6F09FC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* Согласно опросу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60" name="Рисунок 59" descr="График роста">
            <a:extLst>
              <a:ext uri="{FF2B5EF4-FFF2-40B4-BE49-F238E27FC236}">
                <a16:creationId xmlns:a16="http://schemas.microsoft.com/office/drawing/2014/main" id="{8C1A4036-A328-4600-8C42-B65922A2C14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65525" y="2437246"/>
            <a:ext cx="384361" cy="384361"/>
          </a:xfrm>
        </p:spPr>
      </p:pic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C6D3F76-4C60-4559-AE48-60D6FBDC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91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8070A33-7382-44AE-AC77-685B09986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3327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5E2C35B1-F420-4244-8B67-EA845C8C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14029" y="2224959"/>
            <a:ext cx="896287" cy="745643"/>
            <a:chOff x="1824638" y="1733550"/>
            <a:chExt cx="1192959" cy="99245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CC6B18-DB03-4AC5-B015-6374FF16D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0145" y="2224959"/>
            <a:ext cx="926876" cy="745643"/>
            <a:chOff x="7901577" y="2268089"/>
            <a:chExt cx="926876" cy="74564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8" name="Рисунок 27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3" name="Номер слайда 4"/>
          <p:cNvSpPr txBox="1">
            <a:spLocks/>
          </p:cNvSpPr>
          <p:nvPr/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428750" y="2457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38200" y="461285"/>
            <a:ext cx="10515600" cy="50355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Выбор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аппликатора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1471" y="1326933"/>
            <a:ext cx="69993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Перед принятием решения об использовании определенного аппликатора для каждого отдельного пациента необходимо учитывать все клинические и технические факторы. </a:t>
            </a: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Правильный выбор аппликатора является фундаментальным для охвата дозой опухоли, что напрямую связано с уровнем локального контроля над заболеванием.</a:t>
            </a: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Точная реконструкция аппликатора является решающим фактором в уменьшении неопределенностей во время BT </a:t>
            </a: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При смещении аппликатора на 1 мм во время реконструкции, приводит к изменению средних параметров DVH на 5–6%</a:t>
            </a:r>
          </a:p>
          <a:p>
            <a:pPr algn="just">
              <a:buClr>
                <a:srgbClr val="7030A0"/>
              </a:buClr>
            </a:pPr>
            <a:endParaRPr lang="ru-RU" alt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471" y="4533363"/>
            <a:ext cx="6666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выбор аппликатора или неправильное размещение приводит к плохому охвату опухоли, что не может быть компенсировано оптимизацией, и приводит к снижению локального контроля над заболеванием. Более того, попытки получить лучшее покрытие за счет оптимизации могут привести к опасным горячим точкам и увеличению токсичности</a:t>
            </a:r>
            <a:r>
              <a:rPr lang="ru-RU" alt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4353" y="1326933"/>
            <a:ext cx="4102964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62" y="1169851"/>
            <a:ext cx="11296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Основной задачей клинической топометрии при BT</a:t>
            </a:r>
            <a:r>
              <a:rPr lang="ru-RU" altLang="ru-RU" sz="1400" b="1" dirty="0">
                <a:solidFill>
                  <a:srgbClr val="5661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является определение объема облучения на основе точной информации о локализации, размерах патологического очага, а также об окружающих здоровых тканях.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8430" y="31958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Визуализация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12" y="2919985"/>
            <a:ext cx="55217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В Воронежском онкологическом диспансере предлучевая подготовка проводится на  современных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компьютерных томографах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магнитно-резонансном томографе 1.5T </a:t>
            </a:r>
            <a:r>
              <a:rPr lang="en-US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MR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RT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для поддержки и планирования лучевой терапии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27304" y="1885414"/>
            <a:ext cx="4916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Пути минимизации ошибок при топометрии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21" t="26383" r="20625" b="27606"/>
          <a:stretch/>
        </p:blipFill>
        <p:spPr>
          <a:xfrm>
            <a:off x="6370096" y="2493817"/>
            <a:ext cx="5470921" cy="3500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1371" y="4729351"/>
            <a:ext cx="270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МРТ для планирования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983" y="5747694"/>
            <a:ext cx="1143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Плоский стол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31371" y="5355280"/>
            <a:ext cx="26254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Необходим замкнутый контур тела пациента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(для брахитерапии)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33008" y="5655362"/>
            <a:ext cx="1487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Топометрический протокол</a:t>
            </a:r>
          </a:p>
        </p:txBody>
      </p:sp>
    </p:spTree>
    <p:extLst>
      <p:ext uri="{BB962C8B-B14F-4D97-AF65-F5344CB8AC3E}">
        <p14:creationId xmlns:p14="http://schemas.microsoft.com/office/powerpoint/2010/main" val="36766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рач, стоящий перед компьютером&#10;">
            <a:extLst>
              <a:ext uri="{FF2B5EF4-FFF2-40B4-BE49-F238E27FC236}">
                <a16:creationId xmlns:a16="http://schemas.microsoft.com/office/drawing/2014/main" id="{D4AB4507-F77A-44A5-B290-3F3D4817B7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13" y="310728"/>
            <a:ext cx="10210704" cy="370166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функций обеспечения радиационной безопасности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1291" y="1795818"/>
            <a:ext cx="2812282" cy="1242556"/>
          </a:xfrm>
        </p:spPr>
        <p:txBody>
          <a:bodyPr rtlCol="0"/>
          <a:lstStyle/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позиционирования аппликатора</a:t>
            </a:r>
          </a:p>
          <a:p>
            <a:pPr algn="just">
              <a:lnSpc>
                <a:spcPct val="150000"/>
              </a:lnSpc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A2C873E-AF75-4B6A-8EBE-2F12C5A7E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41115" y="1718709"/>
            <a:ext cx="2812282" cy="1242556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идентификация пациента</a:t>
            </a:r>
          </a:p>
          <a:p>
            <a:pPr algn="just">
              <a:lnSpc>
                <a:spcPct val="15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подготовки пациента</a:t>
            </a:r>
          </a:p>
          <a:p>
            <a:pPr algn="just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/>
              <a:t>.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39B9111-D7E0-4C6E-8B6D-2598C446A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5774" y="3960036"/>
            <a:ext cx="2812282" cy="1242556"/>
          </a:xfrm>
        </p:spPr>
        <p:txBody>
          <a:bodyPr rtlCol="0"/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документации по лечению (предписания, фракционирования и подписей)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590D2A3-9EEB-4BD9-A6F1-7A6252D21D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1291" y="3983331"/>
            <a:ext cx="2812282" cy="1242556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соответствия параметров облучения плану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17E9BF-7C5E-4DE7-8C66-9B69A207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1184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14DCD19-05BE-4D3F-A9E1-A9353D509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9527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бъект 7" descr="Бежевый прямоугольник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1277068"/>
            <a:ext cx="234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1E4A73F-DB3E-4AF4-A250-CB257055A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98187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651BC50-F263-44D5-B1E1-32D5EA7EA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458121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00AA00A-91AC-4400-AF7A-EAB07700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019527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8CCE096-0925-41C0-AF48-23E7DBC19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98187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75C6854-B085-4AC0-984F-E73F9C38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458121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2EAB4BE-ED20-4BB8-A23B-B02A1115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 descr="Значок пластыря">
            <a:extLst>
              <a:ext uri="{FF2B5EF4-FFF2-40B4-BE49-F238E27FC236}">
                <a16:creationId xmlns:a16="http://schemas.microsoft.com/office/drawing/2014/main" id="{DB470874-CC94-462D-9F62-0D114CE75994}"/>
              </a:ext>
            </a:extLst>
          </p:cNvPr>
          <p:cNvGrpSpPr>
            <a:grpSpLocks noChangeAspect="1"/>
          </p:cNvGrpSpPr>
          <p:nvPr/>
        </p:nvGrpSpPr>
        <p:grpSpPr>
          <a:xfrm>
            <a:off x="4560974" y="4132513"/>
            <a:ext cx="266395" cy="267026"/>
            <a:chOff x="4543214" y="4114712"/>
            <a:chExt cx="301914" cy="302629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E5D7B243-4C7E-41A0-8DC9-7064981F3372}"/>
                </a:ext>
              </a:extLst>
            </p:cNvPr>
            <p:cNvSpPr/>
            <p:nvPr/>
          </p:nvSpPr>
          <p:spPr>
            <a:xfrm>
              <a:off x="4543292" y="4282753"/>
              <a:ext cx="134588" cy="134588"/>
            </a:xfrm>
            <a:custGeom>
              <a:avLst/>
              <a:gdLst>
                <a:gd name="connsiteX0" fmla="*/ 359379 w 352425"/>
                <a:gd name="connsiteY0" fmla="*/ 240430 h 352425"/>
                <a:gd name="connsiteX1" fmla="*/ 281731 w 352425"/>
                <a:gd name="connsiteY1" fmla="*/ 318078 h 352425"/>
                <a:gd name="connsiteX2" fmla="*/ 84278 w 352425"/>
                <a:gd name="connsiteY2" fmla="*/ 322707 h 352425"/>
                <a:gd name="connsiteX3" fmla="*/ 32176 w 352425"/>
                <a:gd name="connsiteY3" fmla="*/ 268519 h 352425"/>
                <a:gd name="connsiteX4" fmla="*/ 41892 w 352425"/>
                <a:gd name="connsiteY4" fmla="*/ 77076 h 352425"/>
                <a:gd name="connsiteX5" fmla="*/ 118968 w 352425"/>
                <a:gd name="connsiteY5" fmla="*/ 0 h 352425"/>
                <a:gd name="connsiteX6" fmla="*/ 359379 w 352425"/>
                <a:gd name="connsiteY6" fmla="*/ 24043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9379" y="240430"/>
                  </a:moveTo>
                  <a:lnTo>
                    <a:pt x="281731" y="318078"/>
                  </a:lnTo>
                  <a:cubicBezTo>
                    <a:pt x="228020" y="371818"/>
                    <a:pt x="141266" y="373932"/>
                    <a:pt x="84278" y="322707"/>
                  </a:cubicBezTo>
                  <a:cubicBezTo>
                    <a:pt x="66247" y="306495"/>
                    <a:pt x="48731" y="288255"/>
                    <a:pt x="32176" y="268519"/>
                  </a:cubicBezTo>
                  <a:cubicBezTo>
                    <a:pt x="-14230" y="212989"/>
                    <a:pt x="-9962" y="128911"/>
                    <a:pt x="41892" y="77076"/>
                  </a:cubicBezTo>
                  <a:lnTo>
                    <a:pt x="118968" y="0"/>
                  </a:lnTo>
                  <a:lnTo>
                    <a:pt x="359379" y="24043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CAD058DD-18E5-442F-856B-1D7CF5154784}"/>
                </a:ext>
              </a:extLst>
            </p:cNvPr>
            <p:cNvSpPr/>
            <p:nvPr/>
          </p:nvSpPr>
          <p:spPr>
            <a:xfrm>
              <a:off x="4543214" y="4114712"/>
              <a:ext cx="301914" cy="301913"/>
            </a:xfrm>
            <a:custGeom>
              <a:avLst/>
              <a:gdLst>
                <a:gd name="connsiteX0" fmla="*/ 640426 w 790575"/>
                <a:gd name="connsiteY0" fmla="*/ 399610 h 790575"/>
                <a:gd name="connsiteX1" fmla="*/ 758269 w 790575"/>
                <a:gd name="connsiteY1" fmla="*/ 281766 h 790575"/>
                <a:gd name="connsiteX2" fmla="*/ 762927 w 790575"/>
                <a:gd name="connsiteY2" fmla="*/ 84313 h 790575"/>
                <a:gd name="connsiteX3" fmla="*/ 708682 w 790575"/>
                <a:gd name="connsiteY3" fmla="*/ 32202 h 790575"/>
                <a:gd name="connsiteX4" fmla="*/ 517249 w 790575"/>
                <a:gd name="connsiteY4" fmla="*/ 41917 h 790575"/>
                <a:gd name="connsiteX5" fmla="*/ 399996 w 790575"/>
                <a:gd name="connsiteY5" fmla="*/ 159170 h 790575"/>
                <a:gd name="connsiteX6" fmla="*/ 282734 w 790575"/>
                <a:gd name="connsiteY6" fmla="*/ 41908 h 790575"/>
                <a:gd name="connsiteX7" fmla="*/ 91300 w 790575"/>
                <a:gd name="connsiteY7" fmla="*/ 32183 h 790575"/>
                <a:gd name="connsiteX8" fmla="*/ 37055 w 790575"/>
                <a:gd name="connsiteY8" fmla="*/ 84313 h 790575"/>
                <a:gd name="connsiteX9" fmla="*/ 41713 w 790575"/>
                <a:gd name="connsiteY9" fmla="*/ 281766 h 790575"/>
                <a:gd name="connsiteX10" fmla="*/ 518058 w 790575"/>
                <a:gd name="connsiteY10" fmla="*/ 758093 h 790575"/>
                <a:gd name="connsiteX11" fmla="*/ 715512 w 790575"/>
                <a:gd name="connsiteY11" fmla="*/ 762722 h 790575"/>
                <a:gd name="connsiteX12" fmla="*/ 767642 w 790575"/>
                <a:gd name="connsiteY12" fmla="*/ 708515 h 790575"/>
                <a:gd name="connsiteX13" fmla="*/ 757907 w 790575"/>
                <a:gd name="connsiteY13" fmla="*/ 517081 h 790575"/>
                <a:gd name="connsiteX14" fmla="*/ 640426 w 790575"/>
                <a:gd name="connsiteY14" fmla="*/ 399610 h 790575"/>
                <a:gd name="connsiteX15" fmla="*/ 485721 w 790575"/>
                <a:gd name="connsiteY15" fmla="*/ 356957 h 790575"/>
                <a:gd name="connsiteX16" fmla="*/ 442859 w 790575"/>
                <a:gd name="connsiteY16" fmla="*/ 399819 h 790575"/>
                <a:gd name="connsiteX17" fmla="*/ 399996 w 790575"/>
                <a:gd name="connsiteY17" fmla="*/ 356957 h 790575"/>
                <a:gd name="connsiteX18" fmla="*/ 442859 w 790575"/>
                <a:gd name="connsiteY18" fmla="*/ 314094 h 790575"/>
                <a:gd name="connsiteX19" fmla="*/ 485721 w 790575"/>
                <a:gd name="connsiteY19" fmla="*/ 356957 h 790575"/>
                <a:gd name="connsiteX20" fmla="*/ 357134 w 790575"/>
                <a:gd name="connsiteY20" fmla="*/ 228369 h 790575"/>
                <a:gd name="connsiteX21" fmla="*/ 399996 w 790575"/>
                <a:gd name="connsiteY21" fmla="*/ 271232 h 790575"/>
                <a:gd name="connsiteX22" fmla="*/ 357134 w 790575"/>
                <a:gd name="connsiteY22" fmla="*/ 314094 h 790575"/>
                <a:gd name="connsiteX23" fmla="*/ 314271 w 790575"/>
                <a:gd name="connsiteY23" fmla="*/ 271232 h 790575"/>
                <a:gd name="connsiteX24" fmla="*/ 357134 w 790575"/>
                <a:gd name="connsiteY24" fmla="*/ 228369 h 790575"/>
                <a:gd name="connsiteX25" fmla="*/ 271409 w 790575"/>
                <a:gd name="connsiteY25" fmla="*/ 399819 h 790575"/>
                <a:gd name="connsiteX26" fmla="*/ 228546 w 790575"/>
                <a:gd name="connsiteY26" fmla="*/ 356957 h 790575"/>
                <a:gd name="connsiteX27" fmla="*/ 271409 w 790575"/>
                <a:gd name="connsiteY27" fmla="*/ 314094 h 790575"/>
                <a:gd name="connsiteX28" fmla="*/ 314271 w 790575"/>
                <a:gd name="connsiteY28" fmla="*/ 356957 h 790575"/>
                <a:gd name="connsiteX29" fmla="*/ 271409 w 790575"/>
                <a:gd name="connsiteY29" fmla="*/ 399819 h 790575"/>
                <a:gd name="connsiteX30" fmla="*/ 357134 w 790575"/>
                <a:gd name="connsiteY30" fmla="*/ 485544 h 790575"/>
                <a:gd name="connsiteX31" fmla="*/ 314271 w 790575"/>
                <a:gd name="connsiteY31" fmla="*/ 442682 h 790575"/>
                <a:gd name="connsiteX32" fmla="*/ 357134 w 790575"/>
                <a:gd name="connsiteY32" fmla="*/ 399819 h 790575"/>
                <a:gd name="connsiteX33" fmla="*/ 399996 w 790575"/>
                <a:gd name="connsiteY33" fmla="*/ 442682 h 790575"/>
                <a:gd name="connsiteX34" fmla="*/ 357134 w 790575"/>
                <a:gd name="connsiteY34" fmla="*/ 485544 h 790575"/>
                <a:gd name="connsiteX35" fmla="*/ 442859 w 790575"/>
                <a:gd name="connsiteY35" fmla="*/ 571269 h 790575"/>
                <a:gd name="connsiteX36" fmla="*/ 399996 w 790575"/>
                <a:gd name="connsiteY36" fmla="*/ 528407 h 790575"/>
                <a:gd name="connsiteX37" fmla="*/ 442859 w 790575"/>
                <a:gd name="connsiteY37" fmla="*/ 485544 h 790575"/>
                <a:gd name="connsiteX38" fmla="*/ 485721 w 790575"/>
                <a:gd name="connsiteY38" fmla="*/ 528407 h 790575"/>
                <a:gd name="connsiteX39" fmla="*/ 442859 w 790575"/>
                <a:gd name="connsiteY39" fmla="*/ 571269 h 790575"/>
                <a:gd name="connsiteX40" fmla="*/ 528584 w 790575"/>
                <a:gd name="connsiteY40" fmla="*/ 485544 h 790575"/>
                <a:gd name="connsiteX41" fmla="*/ 485721 w 790575"/>
                <a:gd name="connsiteY41" fmla="*/ 442682 h 790575"/>
                <a:gd name="connsiteX42" fmla="*/ 528584 w 790575"/>
                <a:gd name="connsiteY42" fmla="*/ 399819 h 790575"/>
                <a:gd name="connsiteX43" fmla="*/ 571446 w 790575"/>
                <a:gd name="connsiteY43" fmla="*/ 442682 h 790575"/>
                <a:gd name="connsiteX44" fmla="*/ 528584 w 790575"/>
                <a:gd name="connsiteY44" fmla="*/ 4855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90575" h="790575">
                  <a:moveTo>
                    <a:pt x="640426" y="399610"/>
                  </a:moveTo>
                  <a:lnTo>
                    <a:pt x="758269" y="281766"/>
                  </a:lnTo>
                  <a:cubicBezTo>
                    <a:pt x="812048" y="227979"/>
                    <a:pt x="814076" y="141254"/>
                    <a:pt x="762927" y="84313"/>
                  </a:cubicBezTo>
                  <a:cubicBezTo>
                    <a:pt x="746630" y="66206"/>
                    <a:pt x="728380" y="48661"/>
                    <a:pt x="708682" y="32202"/>
                  </a:cubicBezTo>
                  <a:cubicBezTo>
                    <a:pt x="653152" y="-14223"/>
                    <a:pt x="569103" y="-9918"/>
                    <a:pt x="517249" y="41917"/>
                  </a:cubicBezTo>
                  <a:lnTo>
                    <a:pt x="399996" y="159170"/>
                  </a:lnTo>
                  <a:lnTo>
                    <a:pt x="282734" y="41908"/>
                  </a:lnTo>
                  <a:cubicBezTo>
                    <a:pt x="230861" y="-9956"/>
                    <a:pt x="146802" y="-14242"/>
                    <a:pt x="91300" y="32183"/>
                  </a:cubicBezTo>
                  <a:cubicBezTo>
                    <a:pt x="71603" y="48661"/>
                    <a:pt x="53353" y="66197"/>
                    <a:pt x="37055" y="84313"/>
                  </a:cubicBezTo>
                  <a:cubicBezTo>
                    <a:pt x="-14094" y="141254"/>
                    <a:pt x="-12056" y="227979"/>
                    <a:pt x="41713" y="281766"/>
                  </a:cubicBezTo>
                  <a:lnTo>
                    <a:pt x="518058" y="758093"/>
                  </a:lnTo>
                  <a:cubicBezTo>
                    <a:pt x="571884" y="811947"/>
                    <a:pt x="658638" y="813842"/>
                    <a:pt x="715512" y="762722"/>
                  </a:cubicBezTo>
                  <a:cubicBezTo>
                    <a:pt x="733590" y="746463"/>
                    <a:pt x="751116" y="728232"/>
                    <a:pt x="767642" y="708515"/>
                  </a:cubicBezTo>
                  <a:cubicBezTo>
                    <a:pt x="814019" y="652994"/>
                    <a:pt x="809752" y="568917"/>
                    <a:pt x="757907" y="517081"/>
                  </a:cubicBezTo>
                  <a:lnTo>
                    <a:pt x="640426" y="399610"/>
                  </a:lnTo>
                  <a:close/>
                  <a:moveTo>
                    <a:pt x="485721" y="356957"/>
                  </a:moveTo>
                  <a:cubicBezTo>
                    <a:pt x="485721" y="380626"/>
                    <a:pt x="466528" y="399819"/>
                    <a:pt x="442859" y="399819"/>
                  </a:cubicBezTo>
                  <a:cubicBezTo>
                    <a:pt x="419189" y="399819"/>
                    <a:pt x="399996" y="380626"/>
                    <a:pt x="399996" y="356957"/>
                  </a:cubicBezTo>
                  <a:cubicBezTo>
                    <a:pt x="399996" y="333287"/>
                    <a:pt x="419189" y="314094"/>
                    <a:pt x="442859" y="314094"/>
                  </a:cubicBezTo>
                  <a:cubicBezTo>
                    <a:pt x="466528" y="314094"/>
                    <a:pt x="485721" y="333287"/>
                    <a:pt x="485721" y="356957"/>
                  </a:cubicBezTo>
                  <a:close/>
                  <a:moveTo>
                    <a:pt x="357134" y="228369"/>
                  </a:moveTo>
                  <a:cubicBezTo>
                    <a:pt x="380803" y="228369"/>
                    <a:pt x="399996" y="247562"/>
                    <a:pt x="399996" y="271232"/>
                  </a:cubicBezTo>
                  <a:cubicBezTo>
                    <a:pt x="399996" y="294901"/>
                    <a:pt x="380803" y="314094"/>
                    <a:pt x="357134" y="314094"/>
                  </a:cubicBezTo>
                  <a:cubicBezTo>
                    <a:pt x="333464" y="314094"/>
                    <a:pt x="314271" y="294901"/>
                    <a:pt x="314271" y="271232"/>
                  </a:cubicBezTo>
                  <a:cubicBezTo>
                    <a:pt x="314271" y="247562"/>
                    <a:pt x="333464" y="228369"/>
                    <a:pt x="357134" y="228369"/>
                  </a:cubicBezTo>
                  <a:close/>
                  <a:moveTo>
                    <a:pt x="271409" y="399819"/>
                  </a:moveTo>
                  <a:cubicBezTo>
                    <a:pt x="247739" y="399819"/>
                    <a:pt x="228546" y="380626"/>
                    <a:pt x="228546" y="356957"/>
                  </a:cubicBezTo>
                  <a:cubicBezTo>
                    <a:pt x="228546" y="333287"/>
                    <a:pt x="247739" y="314094"/>
                    <a:pt x="271409" y="314094"/>
                  </a:cubicBezTo>
                  <a:cubicBezTo>
                    <a:pt x="295078" y="314094"/>
                    <a:pt x="314271" y="333287"/>
                    <a:pt x="314271" y="356957"/>
                  </a:cubicBezTo>
                  <a:cubicBezTo>
                    <a:pt x="314271" y="380626"/>
                    <a:pt x="295078" y="399819"/>
                    <a:pt x="271409" y="399819"/>
                  </a:cubicBezTo>
                  <a:close/>
                  <a:moveTo>
                    <a:pt x="357134" y="485544"/>
                  </a:moveTo>
                  <a:cubicBezTo>
                    <a:pt x="333464" y="485544"/>
                    <a:pt x="314271" y="466351"/>
                    <a:pt x="314271" y="442682"/>
                  </a:cubicBezTo>
                  <a:cubicBezTo>
                    <a:pt x="314271" y="419012"/>
                    <a:pt x="333464" y="399819"/>
                    <a:pt x="357134" y="399819"/>
                  </a:cubicBezTo>
                  <a:cubicBezTo>
                    <a:pt x="380803" y="399819"/>
                    <a:pt x="399996" y="419012"/>
                    <a:pt x="399996" y="442682"/>
                  </a:cubicBezTo>
                  <a:cubicBezTo>
                    <a:pt x="399996" y="466351"/>
                    <a:pt x="380803" y="485544"/>
                    <a:pt x="357134" y="485544"/>
                  </a:cubicBezTo>
                  <a:close/>
                  <a:moveTo>
                    <a:pt x="442859" y="571269"/>
                  </a:moveTo>
                  <a:cubicBezTo>
                    <a:pt x="419189" y="571269"/>
                    <a:pt x="399996" y="552076"/>
                    <a:pt x="399996" y="528407"/>
                  </a:cubicBezTo>
                  <a:cubicBezTo>
                    <a:pt x="399996" y="504737"/>
                    <a:pt x="419189" y="485544"/>
                    <a:pt x="442859" y="485544"/>
                  </a:cubicBezTo>
                  <a:cubicBezTo>
                    <a:pt x="466528" y="485544"/>
                    <a:pt x="485721" y="504737"/>
                    <a:pt x="485721" y="528407"/>
                  </a:cubicBezTo>
                  <a:cubicBezTo>
                    <a:pt x="485721" y="552076"/>
                    <a:pt x="466528" y="571269"/>
                    <a:pt x="442859" y="571269"/>
                  </a:cubicBezTo>
                  <a:close/>
                  <a:moveTo>
                    <a:pt x="528584" y="485544"/>
                  </a:moveTo>
                  <a:cubicBezTo>
                    <a:pt x="504914" y="485544"/>
                    <a:pt x="485721" y="466351"/>
                    <a:pt x="485721" y="442682"/>
                  </a:cubicBezTo>
                  <a:cubicBezTo>
                    <a:pt x="485721" y="419012"/>
                    <a:pt x="504914" y="399819"/>
                    <a:pt x="528584" y="399819"/>
                  </a:cubicBezTo>
                  <a:cubicBezTo>
                    <a:pt x="552253" y="399819"/>
                    <a:pt x="571446" y="419012"/>
                    <a:pt x="571446" y="442682"/>
                  </a:cubicBezTo>
                  <a:cubicBezTo>
                    <a:pt x="571446" y="466351"/>
                    <a:pt x="552253" y="485544"/>
                    <a:pt x="528584" y="4855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9" name="Графический объект 23" descr="Значок часов">
            <a:extLst>
              <a:ext uri="{FF2B5EF4-FFF2-40B4-BE49-F238E27FC236}">
                <a16:creationId xmlns:a16="http://schemas.microsoft.com/office/drawing/2014/main" id="{5495C1F9-7920-41BF-8ACA-22F12780B550}"/>
              </a:ext>
            </a:extLst>
          </p:cNvPr>
          <p:cNvSpPr>
            <a:spLocks noChangeAspect="1"/>
          </p:cNvSpPr>
          <p:nvPr/>
        </p:nvSpPr>
        <p:spPr>
          <a:xfrm>
            <a:off x="990538" y="2000245"/>
            <a:ext cx="278285" cy="278285"/>
          </a:xfrm>
          <a:custGeom>
            <a:avLst/>
            <a:gdLst>
              <a:gd name="connsiteX0" fmla="*/ 657911 w 1314450"/>
              <a:gd name="connsiteY0" fmla="*/ 1315822 h 1314450"/>
              <a:gd name="connsiteX1" fmla="*/ 0 w 1314450"/>
              <a:gd name="connsiteY1" fmla="*/ 657911 h 1314450"/>
              <a:gd name="connsiteX2" fmla="*/ 657911 w 1314450"/>
              <a:gd name="connsiteY2" fmla="*/ 0 h 1314450"/>
              <a:gd name="connsiteX3" fmla="*/ 1315822 w 1314450"/>
              <a:gd name="connsiteY3" fmla="*/ 657911 h 1314450"/>
              <a:gd name="connsiteX4" fmla="*/ 657911 w 1314450"/>
              <a:gd name="connsiteY4" fmla="*/ 1315822 h 1314450"/>
              <a:gd name="connsiteX5" fmla="*/ 657911 w 1314450"/>
              <a:gd name="connsiteY5" fmla="*/ 1315822 h 1314450"/>
              <a:gd name="connsiteX6" fmla="*/ 719947 w 1314450"/>
              <a:gd name="connsiteY6" fmla="*/ 358073 h 1314450"/>
              <a:gd name="connsiteX7" fmla="*/ 614001 w 1314450"/>
              <a:gd name="connsiteY7" fmla="*/ 358073 h 1314450"/>
              <a:gd name="connsiteX8" fmla="*/ 614001 w 1314450"/>
              <a:gd name="connsiteY8" fmla="*/ 620516 h 1314450"/>
              <a:gd name="connsiteX9" fmla="*/ 351558 w 1314450"/>
              <a:gd name="connsiteY9" fmla="*/ 620516 h 1314450"/>
              <a:gd name="connsiteX10" fmla="*/ 351558 w 1314450"/>
              <a:gd name="connsiteY10" fmla="*/ 726453 h 1314450"/>
              <a:gd name="connsiteX11" fmla="*/ 666969 w 1314450"/>
              <a:gd name="connsiteY11" fmla="*/ 726453 h 1314450"/>
              <a:gd name="connsiteX12" fmla="*/ 667388 w 1314450"/>
              <a:gd name="connsiteY12" fmla="*/ 726453 h 1314450"/>
              <a:gd name="connsiteX13" fmla="*/ 705202 w 1314450"/>
              <a:gd name="connsiteY13" fmla="*/ 711613 h 1314450"/>
              <a:gd name="connsiteX14" fmla="*/ 719947 w 1314450"/>
              <a:gd name="connsiteY14" fmla="*/ 673894 h 1314450"/>
              <a:gd name="connsiteX15" fmla="*/ 719947 w 1314450"/>
              <a:gd name="connsiteY15" fmla="*/ 673475 h 1314450"/>
              <a:gd name="connsiteX16" fmla="*/ 719947 w 1314450"/>
              <a:gd name="connsiteY16" fmla="*/ 358073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4450" h="1314450">
                <a:moveTo>
                  <a:pt x="657911" y="1315822"/>
                </a:moveTo>
                <a:cubicBezTo>
                  <a:pt x="294570" y="1315822"/>
                  <a:pt x="0" y="1021242"/>
                  <a:pt x="0" y="657911"/>
                </a:cubicBezTo>
                <a:cubicBezTo>
                  <a:pt x="0" y="294580"/>
                  <a:pt x="294570" y="0"/>
                  <a:pt x="657911" y="0"/>
                </a:cubicBezTo>
                <a:cubicBezTo>
                  <a:pt x="1021242" y="0"/>
                  <a:pt x="1315822" y="294580"/>
                  <a:pt x="1315822" y="657911"/>
                </a:cubicBezTo>
                <a:cubicBezTo>
                  <a:pt x="1315822" y="1021251"/>
                  <a:pt x="1021242" y="1315822"/>
                  <a:pt x="657911" y="1315822"/>
                </a:cubicBezTo>
                <a:lnTo>
                  <a:pt x="657911" y="1315822"/>
                </a:lnTo>
                <a:close/>
                <a:moveTo>
                  <a:pt x="719947" y="358073"/>
                </a:moveTo>
                <a:cubicBezTo>
                  <a:pt x="719947" y="288026"/>
                  <a:pt x="614001" y="288007"/>
                  <a:pt x="614001" y="358073"/>
                </a:cubicBezTo>
                <a:lnTo>
                  <a:pt x="614001" y="620516"/>
                </a:lnTo>
                <a:lnTo>
                  <a:pt x="351558" y="620516"/>
                </a:lnTo>
                <a:cubicBezTo>
                  <a:pt x="281511" y="620516"/>
                  <a:pt x="281492" y="726453"/>
                  <a:pt x="351558" y="726453"/>
                </a:cubicBezTo>
                <a:lnTo>
                  <a:pt x="666969" y="726453"/>
                </a:lnTo>
                <a:lnTo>
                  <a:pt x="667388" y="726453"/>
                </a:lnTo>
                <a:cubicBezTo>
                  <a:pt x="683866" y="726453"/>
                  <a:pt x="696478" y="720585"/>
                  <a:pt x="705202" y="711613"/>
                </a:cubicBezTo>
                <a:cubicBezTo>
                  <a:pt x="714118" y="702888"/>
                  <a:pt x="719947" y="690324"/>
                  <a:pt x="719947" y="673894"/>
                </a:cubicBezTo>
                <a:lnTo>
                  <a:pt x="719947" y="673475"/>
                </a:lnTo>
                <a:lnTo>
                  <a:pt x="719947" y="3580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679327" y="4084082"/>
            <a:ext cx="2979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сеанс</a:t>
            </a:r>
            <a:endParaRPr lang="ru-RU" sz="1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711" y="4001804"/>
            <a:ext cx="469433" cy="676715"/>
          </a:xfrm>
          <a:prstGeom prst="rect">
            <a:avLst/>
          </a:prstGeom>
        </p:spPr>
      </p:pic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9527" y="4631154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38" y="4076717"/>
            <a:ext cx="317019" cy="377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917" y="4106602"/>
            <a:ext cx="317019" cy="377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302" y="1832078"/>
            <a:ext cx="317019" cy="377985"/>
          </a:xfrm>
          <a:prstGeom prst="rect">
            <a:avLst/>
          </a:prstGeom>
        </p:spPr>
      </p:pic>
      <p:sp>
        <p:nvSpPr>
          <p:cNvPr id="8" name="AutoShape 2" descr="Что такое брахитерапия | 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Группа 49" descr="Значок пластыря">
            <a:extLst>
              <a:ext uri="{FF2B5EF4-FFF2-40B4-BE49-F238E27FC236}">
                <a16:creationId xmlns:a16="http://schemas.microsoft.com/office/drawing/2014/main" id="{DB470874-CC94-462D-9F62-0D114CE75994}"/>
              </a:ext>
            </a:extLst>
          </p:cNvPr>
          <p:cNvGrpSpPr>
            <a:grpSpLocks noChangeAspect="1"/>
          </p:cNvGrpSpPr>
          <p:nvPr/>
        </p:nvGrpSpPr>
        <p:grpSpPr>
          <a:xfrm>
            <a:off x="4518555" y="1902119"/>
            <a:ext cx="266395" cy="267026"/>
            <a:chOff x="4543214" y="4114712"/>
            <a:chExt cx="301914" cy="302629"/>
          </a:xfrm>
        </p:grpSpPr>
        <p:sp>
          <p:nvSpPr>
            <p:cNvPr id="51" name="Полилиния: фигура 45">
              <a:extLst>
                <a:ext uri="{FF2B5EF4-FFF2-40B4-BE49-F238E27FC236}">
                  <a16:creationId xmlns:a16="http://schemas.microsoft.com/office/drawing/2014/main" id="{E5D7B243-4C7E-41A0-8DC9-7064981F3372}"/>
                </a:ext>
              </a:extLst>
            </p:cNvPr>
            <p:cNvSpPr/>
            <p:nvPr/>
          </p:nvSpPr>
          <p:spPr>
            <a:xfrm>
              <a:off x="4543292" y="4282753"/>
              <a:ext cx="134588" cy="134588"/>
            </a:xfrm>
            <a:custGeom>
              <a:avLst/>
              <a:gdLst>
                <a:gd name="connsiteX0" fmla="*/ 359379 w 352425"/>
                <a:gd name="connsiteY0" fmla="*/ 240430 h 352425"/>
                <a:gd name="connsiteX1" fmla="*/ 281731 w 352425"/>
                <a:gd name="connsiteY1" fmla="*/ 318078 h 352425"/>
                <a:gd name="connsiteX2" fmla="*/ 84278 w 352425"/>
                <a:gd name="connsiteY2" fmla="*/ 322707 h 352425"/>
                <a:gd name="connsiteX3" fmla="*/ 32176 w 352425"/>
                <a:gd name="connsiteY3" fmla="*/ 268519 h 352425"/>
                <a:gd name="connsiteX4" fmla="*/ 41892 w 352425"/>
                <a:gd name="connsiteY4" fmla="*/ 77076 h 352425"/>
                <a:gd name="connsiteX5" fmla="*/ 118968 w 352425"/>
                <a:gd name="connsiteY5" fmla="*/ 0 h 352425"/>
                <a:gd name="connsiteX6" fmla="*/ 359379 w 352425"/>
                <a:gd name="connsiteY6" fmla="*/ 24043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9379" y="240430"/>
                  </a:moveTo>
                  <a:lnTo>
                    <a:pt x="281731" y="318078"/>
                  </a:lnTo>
                  <a:cubicBezTo>
                    <a:pt x="228020" y="371818"/>
                    <a:pt x="141266" y="373932"/>
                    <a:pt x="84278" y="322707"/>
                  </a:cubicBezTo>
                  <a:cubicBezTo>
                    <a:pt x="66247" y="306495"/>
                    <a:pt x="48731" y="288255"/>
                    <a:pt x="32176" y="268519"/>
                  </a:cubicBezTo>
                  <a:cubicBezTo>
                    <a:pt x="-14230" y="212989"/>
                    <a:pt x="-9962" y="128911"/>
                    <a:pt x="41892" y="77076"/>
                  </a:cubicBezTo>
                  <a:lnTo>
                    <a:pt x="118968" y="0"/>
                  </a:lnTo>
                  <a:lnTo>
                    <a:pt x="359379" y="24043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2" name="Полилиния: Фигура 46">
              <a:extLst>
                <a:ext uri="{FF2B5EF4-FFF2-40B4-BE49-F238E27FC236}">
                  <a16:creationId xmlns:a16="http://schemas.microsoft.com/office/drawing/2014/main" id="{CAD058DD-18E5-442F-856B-1D7CF5154784}"/>
                </a:ext>
              </a:extLst>
            </p:cNvPr>
            <p:cNvSpPr/>
            <p:nvPr/>
          </p:nvSpPr>
          <p:spPr>
            <a:xfrm>
              <a:off x="4543214" y="4114712"/>
              <a:ext cx="301914" cy="301913"/>
            </a:xfrm>
            <a:custGeom>
              <a:avLst/>
              <a:gdLst>
                <a:gd name="connsiteX0" fmla="*/ 640426 w 790575"/>
                <a:gd name="connsiteY0" fmla="*/ 399610 h 790575"/>
                <a:gd name="connsiteX1" fmla="*/ 758269 w 790575"/>
                <a:gd name="connsiteY1" fmla="*/ 281766 h 790575"/>
                <a:gd name="connsiteX2" fmla="*/ 762927 w 790575"/>
                <a:gd name="connsiteY2" fmla="*/ 84313 h 790575"/>
                <a:gd name="connsiteX3" fmla="*/ 708682 w 790575"/>
                <a:gd name="connsiteY3" fmla="*/ 32202 h 790575"/>
                <a:gd name="connsiteX4" fmla="*/ 517249 w 790575"/>
                <a:gd name="connsiteY4" fmla="*/ 41917 h 790575"/>
                <a:gd name="connsiteX5" fmla="*/ 399996 w 790575"/>
                <a:gd name="connsiteY5" fmla="*/ 159170 h 790575"/>
                <a:gd name="connsiteX6" fmla="*/ 282734 w 790575"/>
                <a:gd name="connsiteY6" fmla="*/ 41908 h 790575"/>
                <a:gd name="connsiteX7" fmla="*/ 91300 w 790575"/>
                <a:gd name="connsiteY7" fmla="*/ 32183 h 790575"/>
                <a:gd name="connsiteX8" fmla="*/ 37055 w 790575"/>
                <a:gd name="connsiteY8" fmla="*/ 84313 h 790575"/>
                <a:gd name="connsiteX9" fmla="*/ 41713 w 790575"/>
                <a:gd name="connsiteY9" fmla="*/ 281766 h 790575"/>
                <a:gd name="connsiteX10" fmla="*/ 518058 w 790575"/>
                <a:gd name="connsiteY10" fmla="*/ 758093 h 790575"/>
                <a:gd name="connsiteX11" fmla="*/ 715512 w 790575"/>
                <a:gd name="connsiteY11" fmla="*/ 762722 h 790575"/>
                <a:gd name="connsiteX12" fmla="*/ 767642 w 790575"/>
                <a:gd name="connsiteY12" fmla="*/ 708515 h 790575"/>
                <a:gd name="connsiteX13" fmla="*/ 757907 w 790575"/>
                <a:gd name="connsiteY13" fmla="*/ 517081 h 790575"/>
                <a:gd name="connsiteX14" fmla="*/ 640426 w 790575"/>
                <a:gd name="connsiteY14" fmla="*/ 399610 h 790575"/>
                <a:gd name="connsiteX15" fmla="*/ 485721 w 790575"/>
                <a:gd name="connsiteY15" fmla="*/ 356957 h 790575"/>
                <a:gd name="connsiteX16" fmla="*/ 442859 w 790575"/>
                <a:gd name="connsiteY16" fmla="*/ 399819 h 790575"/>
                <a:gd name="connsiteX17" fmla="*/ 399996 w 790575"/>
                <a:gd name="connsiteY17" fmla="*/ 356957 h 790575"/>
                <a:gd name="connsiteX18" fmla="*/ 442859 w 790575"/>
                <a:gd name="connsiteY18" fmla="*/ 314094 h 790575"/>
                <a:gd name="connsiteX19" fmla="*/ 485721 w 790575"/>
                <a:gd name="connsiteY19" fmla="*/ 356957 h 790575"/>
                <a:gd name="connsiteX20" fmla="*/ 357134 w 790575"/>
                <a:gd name="connsiteY20" fmla="*/ 228369 h 790575"/>
                <a:gd name="connsiteX21" fmla="*/ 399996 w 790575"/>
                <a:gd name="connsiteY21" fmla="*/ 271232 h 790575"/>
                <a:gd name="connsiteX22" fmla="*/ 357134 w 790575"/>
                <a:gd name="connsiteY22" fmla="*/ 314094 h 790575"/>
                <a:gd name="connsiteX23" fmla="*/ 314271 w 790575"/>
                <a:gd name="connsiteY23" fmla="*/ 271232 h 790575"/>
                <a:gd name="connsiteX24" fmla="*/ 357134 w 790575"/>
                <a:gd name="connsiteY24" fmla="*/ 228369 h 790575"/>
                <a:gd name="connsiteX25" fmla="*/ 271409 w 790575"/>
                <a:gd name="connsiteY25" fmla="*/ 399819 h 790575"/>
                <a:gd name="connsiteX26" fmla="*/ 228546 w 790575"/>
                <a:gd name="connsiteY26" fmla="*/ 356957 h 790575"/>
                <a:gd name="connsiteX27" fmla="*/ 271409 w 790575"/>
                <a:gd name="connsiteY27" fmla="*/ 314094 h 790575"/>
                <a:gd name="connsiteX28" fmla="*/ 314271 w 790575"/>
                <a:gd name="connsiteY28" fmla="*/ 356957 h 790575"/>
                <a:gd name="connsiteX29" fmla="*/ 271409 w 790575"/>
                <a:gd name="connsiteY29" fmla="*/ 399819 h 790575"/>
                <a:gd name="connsiteX30" fmla="*/ 357134 w 790575"/>
                <a:gd name="connsiteY30" fmla="*/ 485544 h 790575"/>
                <a:gd name="connsiteX31" fmla="*/ 314271 w 790575"/>
                <a:gd name="connsiteY31" fmla="*/ 442682 h 790575"/>
                <a:gd name="connsiteX32" fmla="*/ 357134 w 790575"/>
                <a:gd name="connsiteY32" fmla="*/ 399819 h 790575"/>
                <a:gd name="connsiteX33" fmla="*/ 399996 w 790575"/>
                <a:gd name="connsiteY33" fmla="*/ 442682 h 790575"/>
                <a:gd name="connsiteX34" fmla="*/ 357134 w 790575"/>
                <a:gd name="connsiteY34" fmla="*/ 485544 h 790575"/>
                <a:gd name="connsiteX35" fmla="*/ 442859 w 790575"/>
                <a:gd name="connsiteY35" fmla="*/ 571269 h 790575"/>
                <a:gd name="connsiteX36" fmla="*/ 399996 w 790575"/>
                <a:gd name="connsiteY36" fmla="*/ 528407 h 790575"/>
                <a:gd name="connsiteX37" fmla="*/ 442859 w 790575"/>
                <a:gd name="connsiteY37" fmla="*/ 485544 h 790575"/>
                <a:gd name="connsiteX38" fmla="*/ 485721 w 790575"/>
                <a:gd name="connsiteY38" fmla="*/ 528407 h 790575"/>
                <a:gd name="connsiteX39" fmla="*/ 442859 w 790575"/>
                <a:gd name="connsiteY39" fmla="*/ 571269 h 790575"/>
                <a:gd name="connsiteX40" fmla="*/ 528584 w 790575"/>
                <a:gd name="connsiteY40" fmla="*/ 485544 h 790575"/>
                <a:gd name="connsiteX41" fmla="*/ 485721 w 790575"/>
                <a:gd name="connsiteY41" fmla="*/ 442682 h 790575"/>
                <a:gd name="connsiteX42" fmla="*/ 528584 w 790575"/>
                <a:gd name="connsiteY42" fmla="*/ 399819 h 790575"/>
                <a:gd name="connsiteX43" fmla="*/ 571446 w 790575"/>
                <a:gd name="connsiteY43" fmla="*/ 442682 h 790575"/>
                <a:gd name="connsiteX44" fmla="*/ 528584 w 790575"/>
                <a:gd name="connsiteY44" fmla="*/ 4855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90575" h="790575">
                  <a:moveTo>
                    <a:pt x="640426" y="399610"/>
                  </a:moveTo>
                  <a:lnTo>
                    <a:pt x="758269" y="281766"/>
                  </a:lnTo>
                  <a:cubicBezTo>
                    <a:pt x="812048" y="227979"/>
                    <a:pt x="814076" y="141254"/>
                    <a:pt x="762927" y="84313"/>
                  </a:cubicBezTo>
                  <a:cubicBezTo>
                    <a:pt x="746630" y="66206"/>
                    <a:pt x="728380" y="48661"/>
                    <a:pt x="708682" y="32202"/>
                  </a:cubicBezTo>
                  <a:cubicBezTo>
                    <a:pt x="653152" y="-14223"/>
                    <a:pt x="569103" y="-9918"/>
                    <a:pt x="517249" y="41917"/>
                  </a:cubicBezTo>
                  <a:lnTo>
                    <a:pt x="399996" y="159170"/>
                  </a:lnTo>
                  <a:lnTo>
                    <a:pt x="282734" y="41908"/>
                  </a:lnTo>
                  <a:cubicBezTo>
                    <a:pt x="230861" y="-9956"/>
                    <a:pt x="146802" y="-14242"/>
                    <a:pt x="91300" y="32183"/>
                  </a:cubicBezTo>
                  <a:cubicBezTo>
                    <a:pt x="71603" y="48661"/>
                    <a:pt x="53353" y="66197"/>
                    <a:pt x="37055" y="84313"/>
                  </a:cubicBezTo>
                  <a:cubicBezTo>
                    <a:pt x="-14094" y="141254"/>
                    <a:pt x="-12056" y="227979"/>
                    <a:pt x="41713" y="281766"/>
                  </a:cubicBezTo>
                  <a:lnTo>
                    <a:pt x="518058" y="758093"/>
                  </a:lnTo>
                  <a:cubicBezTo>
                    <a:pt x="571884" y="811947"/>
                    <a:pt x="658638" y="813842"/>
                    <a:pt x="715512" y="762722"/>
                  </a:cubicBezTo>
                  <a:cubicBezTo>
                    <a:pt x="733590" y="746463"/>
                    <a:pt x="751116" y="728232"/>
                    <a:pt x="767642" y="708515"/>
                  </a:cubicBezTo>
                  <a:cubicBezTo>
                    <a:pt x="814019" y="652994"/>
                    <a:pt x="809752" y="568917"/>
                    <a:pt x="757907" y="517081"/>
                  </a:cubicBezTo>
                  <a:lnTo>
                    <a:pt x="640426" y="399610"/>
                  </a:lnTo>
                  <a:close/>
                  <a:moveTo>
                    <a:pt x="485721" y="356957"/>
                  </a:moveTo>
                  <a:cubicBezTo>
                    <a:pt x="485721" y="380626"/>
                    <a:pt x="466528" y="399819"/>
                    <a:pt x="442859" y="399819"/>
                  </a:cubicBezTo>
                  <a:cubicBezTo>
                    <a:pt x="419189" y="399819"/>
                    <a:pt x="399996" y="380626"/>
                    <a:pt x="399996" y="356957"/>
                  </a:cubicBezTo>
                  <a:cubicBezTo>
                    <a:pt x="399996" y="333287"/>
                    <a:pt x="419189" y="314094"/>
                    <a:pt x="442859" y="314094"/>
                  </a:cubicBezTo>
                  <a:cubicBezTo>
                    <a:pt x="466528" y="314094"/>
                    <a:pt x="485721" y="333287"/>
                    <a:pt x="485721" y="356957"/>
                  </a:cubicBezTo>
                  <a:close/>
                  <a:moveTo>
                    <a:pt x="357134" y="228369"/>
                  </a:moveTo>
                  <a:cubicBezTo>
                    <a:pt x="380803" y="228369"/>
                    <a:pt x="399996" y="247562"/>
                    <a:pt x="399996" y="271232"/>
                  </a:cubicBezTo>
                  <a:cubicBezTo>
                    <a:pt x="399996" y="294901"/>
                    <a:pt x="380803" y="314094"/>
                    <a:pt x="357134" y="314094"/>
                  </a:cubicBezTo>
                  <a:cubicBezTo>
                    <a:pt x="333464" y="314094"/>
                    <a:pt x="314271" y="294901"/>
                    <a:pt x="314271" y="271232"/>
                  </a:cubicBezTo>
                  <a:cubicBezTo>
                    <a:pt x="314271" y="247562"/>
                    <a:pt x="333464" y="228369"/>
                    <a:pt x="357134" y="228369"/>
                  </a:cubicBezTo>
                  <a:close/>
                  <a:moveTo>
                    <a:pt x="271409" y="399819"/>
                  </a:moveTo>
                  <a:cubicBezTo>
                    <a:pt x="247739" y="399819"/>
                    <a:pt x="228546" y="380626"/>
                    <a:pt x="228546" y="356957"/>
                  </a:cubicBezTo>
                  <a:cubicBezTo>
                    <a:pt x="228546" y="333287"/>
                    <a:pt x="247739" y="314094"/>
                    <a:pt x="271409" y="314094"/>
                  </a:cubicBezTo>
                  <a:cubicBezTo>
                    <a:pt x="295078" y="314094"/>
                    <a:pt x="314271" y="333287"/>
                    <a:pt x="314271" y="356957"/>
                  </a:cubicBezTo>
                  <a:cubicBezTo>
                    <a:pt x="314271" y="380626"/>
                    <a:pt x="295078" y="399819"/>
                    <a:pt x="271409" y="399819"/>
                  </a:cubicBezTo>
                  <a:close/>
                  <a:moveTo>
                    <a:pt x="357134" y="485544"/>
                  </a:moveTo>
                  <a:cubicBezTo>
                    <a:pt x="333464" y="485544"/>
                    <a:pt x="314271" y="466351"/>
                    <a:pt x="314271" y="442682"/>
                  </a:cubicBezTo>
                  <a:cubicBezTo>
                    <a:pt x="314271" y="419012"/>
                    <a:pt x="333464" y="399819"/>
                    <a:pt x="357134" y="399819"/>
                  </a:cubicBezTo>
                  <a:cubicBezTo>
                    <a:pt x="380803" y="399819"/>
                    <a:pt x="399996" y="419012"/>
                    <a:pt x="399996" y="442682"/>
                  </a:cubicBezTo>
                  <a:cubicBezTo>
                    <a:pt x="399996" y="466351"/>
                    <a:pt x="380803" y="485544"/>
                    <a:pt x="357134" y="485544"/>
                  </a:cubicBezTo>
                  <a:close/>
                  <a:moveTo>
                    <a:pt x="442859" y="571269"/>
                  </a:moveTo>
                  <a:cubicBezTo>
                    <a:pt x="419189" y="571269"/>
                    <a:pt x="399996" y="552076"/>
                    <a:pt x="399996" y="528407"/>
                  </a:cubicBezTo>
                  <a:cubicBezTo>
                    <a:pt x="399996" y="504737"/>
                    <a:pt x="419189" y="485544"/>
                    <a:pt x="442859" y="485544"/>
                  </a:cubicBezTo>
                  <a:cubicBezTo>
                    <a:pt x="466528" y="485544"/>
                    <a:pt x="485721" y="504737"/>
                    <a:pt x="485721" y="528407"/>
                  </a:cubicBezTo>
                  <a:cubicBezTo>
                    <a:pt x="485721" y="552076"/>
                    <a:pt x="466528" y="571269"/>
                    <a:pt x="442859" y="571269"/>
                  </a:cubicBezTo>
                  <a:close/>
                  <a:moveTo>
                    <a:pt x="528584" y="485544"/>
                  </a:moveTo>
                  <a:cubicBezTo>
                    <a:pt x="504914" y="485544"/>
                    <a:pt x="485721" y="466351"/>
                    <a:pt x="485721" y="442682"/>
                  </a:cubicBezTo>
                  <a:cubicBezTo>
                    <a:pt x="485721" y="419012"/>
                    <a:pt x="504914" y="399819"/>
                    <a:pt x="528584" y="399819"/>
                  </a:cubicBezTo>
                  <a:cubicBezTo>
                    <a:pt x="552253" y="399819"/>
                    <a:pt x="571446" y="419012"/>
                    <a:pt x="571446" y="442682"/>
                  </a:cubicBezTo>
                  <a:cubicBezTo>
                    <a:pt x="571446" y="466351"/>
                    <a:pt x="552253" y="485544"/>
                    <a:pt x="528584" y="4855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10" name="Текст 9">
            <a:extLst>
              <a:ext uri="{FF2B5EF4-FFF2-40B4-BE49-F238E27FC236}">
                <a16:creationId xmlns:a16="http://schemas.microsoft.com/office/drawing/2014/main" id="{4525DB81-53AF-4E9B-AF63-1CBE06F70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7425" y="1832078"/>
            <a:ext cx="2683124" cy="1242556"/>
          </a:xfrm>
        </p:spPr>
        <p:txBody>
          <a:bodyPr/>
          <a:lstStyle/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трубки для перемещения источника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35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обеспечения качества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000" y="2932661"/>
            <a:ext cx="55225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/>
              <a:t>Протокол обеспечения качества регулирует все административные процедуры для обеспечения последовательного и безопасного выполнения предписаний по лечению. </a:t>
            </a:r>
          </a:p>
          <a:p>
            <a:pPr algn="just">
              <a:buClr>
                <a:srgbClr val="7030A0"/>
              </a:buClr>
            </a:pPr>
            <a:endParaRPr lang="ru-RU" altLang="ru-RU" sz="1600" b="1" dirty="0"/>
          </a:p>
          <a:p>
            <a:pPr algn="just">
              <a:buClr>
                <a:srgbClr val="7030A0"/>
              </a:buClr>
            </a:pPr>
            <a:endParaRPr lang="ru-RU" altLang="ru-RU" sz="1600" b="1" dirty="0"/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/>
              <a:t>Медицинский физик несет ответственность за протокол обеспечения качества, касающийся соответствующего описания, калибровки и текущей мощности источника.</a:t>
            </a:r>
          </a:p>
          <a:p>
            <a:pPr algn="just">
              <a:buClr>
                <a:srgbClr val="7030A0"/>
              </a:buClr>
            </a:pPr>
            <a:r>
              <a:rPr lang="ru-RU" altLang="ru-RU" sz="1600" b="1" dirty="0"/>
              <a:t> </a:t>
            </a: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/>
              <a:t>Врач несет ответственность за медицинскую часть процедуры.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115" y="2836701"/>
            <a:ext cx="4490828" cy="34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2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Дозиметрия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IVD)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739825" y="6274807"/>
            <a:ext cx="7560000" cy="360000"/>
          </a:xfrm>
        </p:spPr>
        <p:txBody>
          <a:bodyPr/>
          <a:lstStyle/>
          <a:p>
            <a:pPr algn="l"/>
            <a:r>
              <a:rPr lang="en-US" altLang="ru-RU" sz="800" i="1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altLang="ru-RU" sz="800" dirty="0">
                <a:solidFill>
                  <a:schemeClr val="tx1"/>
                </a:solidFill>
                <a:latin typeface="+mj-lt"/>
              </a:rPr>
              <a:t>In</a:t>
            </a:r>
            <a:r>
              <a:rPr lang="en-US" altLang="ru-RU" sz="800" i="1" dirty="0">
                <a:solidFill>
                  <a:schemeClr val="tx1"/>
                </a:solidFill>
                <a:latin typeface="+mj-lt"/>
              </a:rPr>
              <a:t> vivo</a:t>
            </a:r>
            <a:r>
              <a:rPr lang="en-US" altLang="ru-RU" sz="800" dirty="0">
                <a:solidFill>
                  <a:schemeClr val="tx1"/>
                </a:solidFill>
                <a:latin typeface="+mj-lt"/>
              </a:rPr>
              <a:t> dosimetry in brachytherapy: Requirements and future directions for research, development, and clinical practice</a:t>
            </a:r>
          </a:p>
          <a:p>
            <a:pPr algn="l"/>
            <a:r>
              <a:rPr lang="en-US" altLang="ru-RU" sz="800" u="sng" dirty="0">
                <a:solidFill>
                  <a:schemeClr val="tx1"/>
                </a:solidFill>
                <a:latin typeface="+mj-lt"/>
                <a:hlinkClick r:id="rId3" tooltip="Correspondence information about the author Gabriel P. Fonseca"/>
              </a:rPr>
              <a:t>Gabriel P. Fonseca</a:t>
            </a:r>
            <a:r>
              <a:rPr lang="ru-RU" altLang="ru-RU" sz="800" u="sng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ru-RU" sz="800" dirty="0">
                <a:solidFill>
                  <a:schemeClr val="tx1"/>
                </a:solidFill>
                <a:latin typeface="+mj-lt"/>
                <a:hlinkClick r:id="rId3" tooltip="Correspondence information about the author Jacob G. Johansen"/>
              </a:rPr>
              <a:t>Jacob G. Johansen</a:t>
            </a:r>
            <a:r>
              <a:rPr lang="ru-RU" altLang="ru-RU" sz="800" dirty="0">
                <a:solidFill>
                  <a:schemeClr val="tx1"/>
                </a:solidFill>
                <a:latin typeface="+mj-lt"/>
              </a:rPr>
              <a:t>,</a:t>
            </a:r>
            <a:r>
              <a:rPr lang="en-US" altLang="ru-RU" sz="800" dirty="0">
                <a:solidFill>
                  <a:schemeClr val="tx1"/>
                </a:solidFill>
                <a:latin typeface="+mj-lt"/>
                <a:hlinkClick r:id="rId3" tooltip="Correspondence information about the author Ryan L. Smith"/>
              </a:rPr>
              <a:t>Ryan L. Smith</a:t>
            </a:r>
            <a:r>
              <a:rPr lang="ru-RU" altLang="ru-RU" sz="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ru-RU" sz="800" dirty="0">
                <a:solidFill>
                  <a:schemeClr val="tx1"/>
                </a:solidFill>
                <a:latin typeface="+mj-lt"/>
                <a:hlinkClick r:id="rId3" tooltip="Correspondence information about the author Gustavo Kertzscher"/>
              </a:rPr>
              <a:t>Gustavo </a:t>
            </a:r>
            <a:r>
              <a:rPr lang="en-US" altLang="ru-RU" sz="800" dirty="0" err="1">
                <a:solidFill>
                  <a:schemeClr val="tx1"/>
                </a:solidFill>
                <a:latin typeface="+mj-lt"/>
                <a:hlinkClick r:id="rId3" tooltip="Correspondence information about the author Gustavo Kertzscher"/>
              </a:rPr>
              <a:t>Kertzscher</a:t>
            </a:r>
            <a:r>
              <a:rPr lang="ru-RU" altLang="ru-RU" sz="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ru-RU" sz="800" dirty="0">
                <a:solidFill>
                  <a:schemeClr val="tx1"/>
                </a:solidFill>
                <a:latin typeface="+mj-lt"/>
                <a:hlinkClick r:id="rId3" tooltip="Correspondence information about the author Frank Verhaegen"/>
              </a:rPr>
              <a:t>Frank </a:t>
            </a:r>
            <a:r>
              <a:rPr lang="en-US" altLang="ru-RU" sz="800" dirty="0" err="1">
                <a:solidFill>
                  <a:schemeClr val="tx1"/>
                </a:solidFill>
                <a:latin typeface="+mj-lt"/>
                <a:hlinkClick r:id="rId3" tooltip="Correspondence information about the author Frank Verhaegen"/>
              </a:rPr>
              <a:t>Verhaegen</a:t>
            </a:r>
            <a:r>
              <a:rPr lang="ru-RU" altLang="ru-RU" sz="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ru-RU" sz="800" dirty="0">
                <a:solidFill>
                  <a:schemeClr val="tx1"/>
                </a:solidFill>
                <a:latin typeface="+mj-lt"/>
                <a:hlinkClick r:id="rId3" tooltip="Correspondence information about the author Kari Tanderup"/>
              </a:rPr>
              <a:t>Kari </a:t>
            </a:r>
            <a:r>
              <a:rPr lang="en-US" altLang="ru-RU" sz="800" dirty="0" err="1">
                <a:solidFill>
                  <a:schemeClr val="tx1"/>
                </a:solidFill>
                <a:latin typeface="+mj-lt"/>
                <a:hlinkClick r:id="rId3" tooltip="Correspondence information about the author Kari Tanderup"/>
              </a:rPr>
              <a:t>Tanderup</a:t>
            </a:r>
            <a:r>
              <a:rPr lang="ru-RU" altLang="ru-RU" sz="800" dirty="0">
                <a:solidFill>
                  <a:schemeClr val="tx1"/>
                </a:solidFill>
                <a:latin typeface="+mj-lt"/>
              </a:rPr>
              <a:t> //</a:t>
            </a:r>
            <a:r>
              <a:rPr lang="en-US" altLang="ru-RU" sz="800" dirty="0">
                <a:solidFill>
                  <a:schemeClr val="tx1"/>
                </a:solidFill>
                <a:latin typeface="+mj-lt"/>
              </a:rPr>
              <a:t>2020</a:t>
            </a:r>
            <a:r>
              <a:rPr lang="ru-RU" altLang="ru-RU" sz="800" dirty="0">
                <a:solidFill>
                  <a:schemeClr val="tx1"/>
                </a:solidFill>
                <a:latin typeface="+mj-lt"/>
              </a:rPr>
              <a:t>// </a:t>
            </a:r>
            <a:r>
              <a:rPr lang="en-US" altLang="ru-RU" sz="800" dirty="0" err="1">
                <a:solidFill>
                  <a:schemeClr val="tx1"/>
                </a:solidFill>
                <a:latin typeface="+mj-lt"/>
              </a:rPr>
              <a:t>DOI:</a:t>
            </a:r>
            <a:r>
              <a:rPr lang="en-US" altLang="ru-RU" sz="800" dirty="0" err="1">
                <a:solidFill>
                  <a:schemeClr val="tx1"/>
                </a:solidFill>
                <a:latin typeface="+mj-lt"/>
                <a:hlinkClick r:id="rId4"/>
              </a:rPr>
              <a:t>https</a:t>
            </a:r>
            <a:r>
              <a:rPr lang="en-US" altLang="ru-RU" sz="800" dirty="0">
                <a:solidFill>
                  <a:schemeClr val="tx1"/>
                </a:solidFill>
                <a:latin typeface="+mj-lt"/>
                <a:hlinkClick r:id="rId4"/>
              </a:rPr>
              <a:t>://doi.org/10.1016/j.phro.2020.09.002</a:t>
            </a:r>
            <a:endParaRPr lang="en-US" altLang="ru-RU" sz="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56" y="451458"/>
            <a:ext cx="4651375" cy="154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831" y="249379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Дозиметрия </a:t>
            </a:r>
            <a:r>
              <a:rPr lang="ru-RU" altLang="ru-RU" sz="14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altLang="ru-RU" sz="1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определяется как измерение дозы излучения, полученное во время лечения пациента, содержащее информацию, связанную с поглощенной дозой у пациента.</a:t>
            </a:r>
          </a:p>
          <a:p>
            <a:pPr algn="just"/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IVD должна фиксировать ошибки, связанные с отказом оборудования, в расчете дозы, позиционирования аппликатора и изменениями анатомии пациента.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8307" y="392263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rgbClr val="505050"/>
                </a:solidFill>
                <a:latin typeface="Helvetica" panose="020B0604020202020204" pitchFamily="34" charset="0"/>
              </a:rPr>
              <a:t>Цель  </a:t>
            </a:r>
          </a:p>
          <a:p>
            <a:pPr algn="just"/>
            <a:endParaRPr lang="ru-RU" altLang="ru-RU" dirty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Уловить большие отклонения от плана лечения, которые могут повлиять на клинический результат лечения. Если выполняется 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IVD в реальном времени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это может позволить прервать лечение и предотвратить ошибки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реальной доставленной дозы для истории болезни пациента.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37276" y="2536144"/>
            <a:ext cx="4675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IVD может стать обязательным для удовлетворения растущих судебно-медицинских требований по регистрации доз, доставленных пациентам.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93769" y="5861630"/>
            <a:ext cx="1002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altLang="ru-RU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ru-RU" altLang="ru-RU" b="1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altLang="ru-RU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дозиметрия является  дополнением программы гарантии качества</a:t>
            </a:r>
            <a:endParaRPr lang="ru-RU" b="1" dirty="0">
              <a:solidFill>
                <a:schemeClr val="accent3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https://cdn.shopify.com/s/files/1/0973/0224/products/InVivo_System_1024x1024.png?v=1491975329">
            <a:extLst>
              <a:ext uri="{FF2B5EF4-FFF2-40B4-BE49-F238E27FC236}">
                <a16:creationId xmlns:a16="http://schemas.microsoft.com/office/drawing/2014/main" id="{B37CB805-6898-420E-A0A3-DEB82559B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915" y="3735920"/>
            <a:ext cx="2263750" cy="18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7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4000" y="479573"/>
            <a:ext cx="9915576" cy="3701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cap="none" spc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 пилотное исследование - аудит брахитерапии в Российской Федерации</a:t>
            </a:r>
          </a:p>
        </p:txBody>
      </p:sp>
      <p:pic>
        <p:nvPicPr>
          <p:cNvPr id="9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9" y="4935893"/>
            <a:ext cx="11194138" cy="15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23270" y="5427319"/>
            <a:ext cx="9448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во время аудита обнаруживаются расхождения, Дозиметрическая лаборатория МАГАТЭ извещает об этом соответствующую клинику и организует посещение международными экспертами</a:t>
            </a:r>
          </a:p>
        </p:txBody>
      </p:sp>
      <p:pic>
        <p:nvPicPr>
          <p:cNvPr id="12" name="Picture 2" descr="Home">
            <a:extLst>
              <a:ext uri="{FF2B5EF4-FFF2-40B4-BE49-F238E27FC236}">
                <a16:creationId xmlns:a16="http://schemas.microsoft.com/office/drawing/2014/main" id="{F558AD08-0687-4D42-BF45-8E2634A5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90" y="934303"/>
            <a:ext cx="34099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5069" y="1653097"/>
            <a:ext cx="1061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Международное агентство по атомной энергии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провело  дозиметрический аудит брахитерапии  БУЗ ВО ВОКОД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0517" y="2613793"/>
            <a:ext cx="10727339" cy="223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Безопасное и эффективное применение лучевой терапии в значительной степени зависит от точности дозиметрии. Даже 5% отклонение от предписанной дозы облучения может изменить итог лечения.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Ошибки в дозиметрии приводят к радиационному повреждению.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этой причине пучки излучения в клиниках лучевой терапии следует регулярно проверять, проводя аудиты. Такие аудиты также полезны для национальных дозиметрических лабораторий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85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AEA9CC-5AAF-441E-BA3E-601C665B8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0EDB4E-B805-426D-BAAE-4C707B8F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04" y="431153"/>
            <a:ext cx="10071984" cy="370166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Дозиметрическая лаборатория МАГАТЭ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08187D-75D0-4EDF-A798-BB092337A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2" t="25705" r="22912" b="20275"/>
          <a:stretch/>
        </p:blipFill>
        <p:spPr>
          <a:xfrm>
            <a:off x="7887324" y="1621689"/>
            <a:ext cx="3575669" cy="27791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CFB3B1-52EF-4F78-BC7F-22F79E1EC133}"/>
              </a:ext>
            </a:extLst>
          </p:cNvPr>
          <p:cNvSpPr/>
          <p:nvPr/>
        </p:nvSpPr>
        <p:spPr>
          <a:xfrm>
            <a:off x="528133" y="2282463"/>
            <a:ext cx="5853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Дозиметрическая лаборатория МАГАТЭ оказывает государствам-членам по всему миру содействие в деле повышения уровня безопасности и качества радиационной медицины. </a:t>
            </a:r>
          </a:p>
          <a:p>
            <a:pPr algn="just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Выполняются такие задачи, как проверка и калибровка оборудования, разработка и распространение методов дозиметрии и осуществление программ обеспечения качества. </a:t>
            </a:r>
          </a:p>
          <a:p>
            <a:pPr algn="just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Неотъемлемая часть процесса проверки - решение проблемы выявляемых расхождений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8F9D88-1B4D-4D67-8FD0-6BA1B554BC6D}"/>
              </a:ext>
            </a:extLst>
          </p:cNvPr>
          <p:cNvSpPr/>
          <p:nvPr/>
        </p:nvSpPr>
        <p:spPr>
          <a:xfrm>
            <a:off x="279253" y="971818"/>
            <a:ext cx="10985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Медицинская дозиметрия - это краеугольный камень безопасного и эффективного лечения рака. Она предусматривает измерение поглощенных доз и оптимизацию подведения дозы в радиационной медицине.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C5080A-B2C9-4A95-BC63-367548164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9" t="38213" r="23144" b="33608"/>
          <a:stretch/>
        </p:blipFill>
        <p:spPr>
          <a:xfrm>
            <a:off x="6903564" y="4536414"/>
            <a:ext cx="4559429" cy="19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3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338405"/>
            <a:ext cx="7560000" cy="37016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Дозиметрическая лаборатория МАГАТЭ, Австрия.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2504B-3C80-4383-ACF5-4613DE96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19" y="2151235"/>
            <a:ext cx="5549245" cy="3988767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январе 2023г получен комплект дозиметрического оборудования, включающий фантом, радиофотолюминесцентные капсулы и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радиохромные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пленки. </a:t>
            </a: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Физики-эксперты нашей клиники подготовили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референсный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план, согласно полученной инструкции к оборудованию. </a:t>
            </a: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Далее лабораторный фантом с расположенной внутри капсулой и пленкой, подвергли облучению и герметично запаковав отправили обратно в лабораторию МАГАТЭ, Австрия.</a:t>
            </a:r>
          </a:p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Специалисты лаборатории измерили дозы облучения, которые предписывались для проведения сеанса брахитерапии на специальных дозиметрах для проведения аудита расчетной и фактически полученной дозы облучения, а также геометрической точности доставки дозы.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8357A-8229-4F1C-95B5-299E91D8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52" y="3630382"/>
            <a:ext cx="2579496" cy="250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67CC9D-65BE-4093-B909-D48C30A243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48" y="336849"/>
            <a:ext cx="3353146" cy="250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36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B8E7AA-1257-4E40-892F-4B4A25D0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8" y="420602"/>
            <a:ext cx="4237179" cy="601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082B0-70AE-4152-B0ED-BF492BF3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73" y="256374"/>
            <a:ext cx="6472270" cy="487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E4566C9-833B-499D-BD76-28A169BA73C0}"/>
              </a:ext>
            </a:extLst>
          </p:cNvPr>
          <p:cNvSpPr/>
          <p:nvPr/>
        </p:nvSpPr>
        <p:spPr>
          <a:xfrm>
            <a:off x="9357134" y="2164692"/>
            <a:ext cx="897309" cy="12904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FADEB5-0DD4-405C-8247-4EBBE07D0CD2}"/>
              </a:ext>
            </a:extLst>
          </p:cNvPr>
          <p:cNvSpPr/>
          <p:nvPr/>
        </p:nvSpPr>
        <p:spPr>
          <a:xfrm>
            <a:off x="4732578" y="5228344"/>
            <a:ext cx="7009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Лаборатория МАГАТЭ, Австрия признала проведение брахитерапии в Воронежском областном клиническом онкологическом диспансере на высоком уровне, подтвердив соответствующем сертификатом. Отклонение от предписанной дозы составило менее 1%. </a:t>
            </a:r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FAD4D14-A1D4-4123-A1D4-C821D6367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2360613"/>
            <a:ext cx="1019175" cy="3079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160BF62-E200-4F30-B9BB-2F373A5A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2513013"/>
            <a:ext cx="1019175" cy="3079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C6B66C6-A07B-4BC6-9E3E-9B2CE19D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2205038"/>
            <a:ext cx="1017587" cy="3079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3EA08B8-796E-4B23-89AC-C50C6477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3124200"/>
            <a:ext cx="814387" cy="306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236AAE78-8772-4B8A-A279-B8B18743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0" y="2206625"/>
            <a:ext cx="814388" cy="3079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D2061A6-B981-453E-85D4-10A9C854F3B3}"/>
              </a:ext>
            </a:extLst>
          </p:cNvPr>
          <p:cNvSpPr/>
          <p:nvPr/>
        </p:nvSpPr>
        <p:spPr>
          <a:xfrm>
            <a:off x="4068147" y="811808"/>
            <a:ext cx="73821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Arial" charset="0"/>
              </a:rPr>
              <a:t>Злокачественные новообразования остаются одной из сложнейших проблем медицины и здоровья населения.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Arial" charset="0"/>
              </a:rPr>
              <a:t>Ежегодно в Воронежской области регистрируется более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Arial" charset="0"/>
              </a:rPr>
              <a:t> человек с впервые выявленными злокачественными новообразованиями. </a:t>
            </a:r>
            <a:endParaRPr lang="ru-RU" sz="2200" dirty="0">
              <a:solidFill>
                <a:srgbClr val="002060"/>
              </a:solidFill>
              <a:latin typeface="Constantia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9" name="Picture 5" descr="C:\Users\usoltceva\Desktop\Фото врн\map-1.gif">
            <a:extLst>
              <a:ext uri="{FF2B5EF4-FFF2-40B4-BE49-F238E27FC236}">
                <a16:creationId xmlns:a16="http://schemas.microsoft.com/office/drawing/2014/main" id="{2B219632-DC3F-4099-90E4-C24B7301F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155" y="3276600"/>
            <a:ext cx="3277071" cy="3174028"/>
          </a:xfrm>
          <a:solidFill>
            <a:schemeClr val="bg1"/>
          </a:solidFill>
        </p:spPr>
      </p:pic>
      <p:sp>
        <p:nvSpPr>
          <p:cNvPr id="21" name="Прямоугольник 2">
            <a:extLst>
              <a:ext uri="{FF2B5EF4-FFF2-40B4-BE49-F238E27FC236}">
                <a16:creationId xmlns:a16="http://schemas.microsoft.com/office/drawing/2014/main" id="{4136B13D-C877-4B36-A208-A16100FC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005" y="165477"/>
            <a:ext cx="4820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90000"/>
                    <a:lumOff val="1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90000"/>
                    <a:lumOff val="10000"/>
                  </a:schemeClr>
                </a:solidFill>
                <a:uLnTx/>
                <a:uFillTx/>
                <a:latin typeface="Constantia" panose="02030602050306030303" pitchFamily="18" charset="0"/>
                <a:cs typeface="Times New Roman" panose="02020603050405020304" pitchFamily="18" charset="0"/>
              </a:rPr>
              <a:t> область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CF2AAC4-8FED-B0D4-A959-999B7DDC716E}"/>
              </a:ext>
            </a:extLst>
          </p:cNvPr>
          <p:cNvSpPr/>
          <p:nvPr/>
        </p:nvSpPr>
        <p:spPr>
          <a:xfrm>
            <a:off x="418305" y="1975991"/>
            <a:ext cx="3738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Росстата на 2023 г.: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 – 2 284 671 чел.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 населения – 43,75 чел./км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Городское население – 69%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CD4E0D3C-68C2-B6CC-7658-DCBE6A35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583" y="3409612"/>
            <a:ext cx="61214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и смертности от ЗНО,  на 100 тыс. населения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Содержимое 3">
            <a:extLst>
              <a:ext uri="{FF2B5EF4-FFF2-40B4-BE49-F238E27FC236}">
                <a16:creationId xmlns:a16="http://schemas.microsoft.com/office/drawing/2014/main" id="{A9A3B352-FA0B-72C8-21C4-D5C1F4F01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977870"/>
              </p:ext>
            </p:extLst>
          </p:nvPr>
        </p:nvGraphicFramePr>
        <p:xfrm>
          <a:off x="4777400" y="3954090"/>
          <a:ext cx="5446712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4" imgW="5450296" imgH="2603218" progId="Excel.Chart.8">
                  <p:embed/>
                </p:oleObj>
              </mc:Choice>
              <mc:Fallback>
                <p:oleObj name="Chart" r:id="rId4" imgW="5450296" imgH="2603218" progId="Excel.Chart.8">
                  <p:embed/>
                  <p:pic>
                    <p:nvPicPr>
                      <p:cNvPr id="7" name="Содержимое 3">
                        <a:extLst>
                          <a:ext uri="{FF2B5EF4-FFF2-40B4-BE49-F238E27FC236}">
                            <a16:creationId xmlns:a16="http://schemas.microsoft.com/office/drawing/2014/main" id="{A9A3B352-FA0B-72C8-21C4-D5C1F4F0158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400" y="3954090"/>
                        <a:ext cx="5446712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FF5D79-D5F1-48DB-BB75-6E282B7073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" y="35734"/>
            <a:ext cx="1953594" cy="14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Женщина, входящая в дверь">
            <a:extLst>
              <a:ext uri="{FF2B5EF4-FFF2-40B4-BE49-F238E27FC236}">
                <a16:creationId xmlns:a16="http://schemas.microsoft.com/office/drawing/2014/main" id="{86D7D4AC-BE7B-45B9-AF4A-E2AF1B6C79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12000" cy="6858000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23638"/>
            <a:ext cx="12051329" cy="36343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8747" y="45899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Борьба с онкологическими заболеваниями в Российской Федерации – одно из наиболее социально значимых направлений государственной политики</a:t>
            </a:r>
            <a:r>
              <a:rPr lang="ru-RU" b="1" dirty="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19" y="3551115"/>
            <a:ext cx="8877545" cy="1894152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ru-RU" sz="1600" dirty="0"/>
              <a:t>в БУЗ ВО «Воронежский областной клинический онкологический диспансер» внедрен </a:t>
            </a:r>
            <a:r>
              <a:rPr lang="ru-RU" sz="1600"/>
              <a:t>протокол гарантии  </a:t>
            </a:r>
            <a:r>
              <a:rPr lang="ru-RU" sz="1600" dirty="0"/>
              <a:t>качества, который регулирует все административные и технические аспекты для обеспечения последовательного и безопасного выполнения предписаний по лучевому лечению больных со злокачественными новообразованиями. </a:t>
            </a:r>
            <a:br>
              <a:rPr lang="ru-RU" sz="1600" dirty="0"/>
            </a:br>
            <a:r>
              <a:rPr lang="ru-RU" dirty="0"/>
              <a:t> </a:t>
            </a:r>
          </a:p>
        </p:txBody>
      </p:sp>
      <p:grpSp>
        <p:nvGrpSpPr>
          <p:cNvPr id="36" name="Группа 35" descr="Значок лампочки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2" name="Номер слайда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20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637276-4831-4B98-B2E1-B83380B97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45" y="256706"/>
            <a:ext cx="2719052" cy="22069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843F98-6FBF-4F97-90CC-DE35664DC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605" y="5767806"/>
            <a:ext cx="6309674" cy="11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8238" y="256426"/>
            <a:ext cx="11428000" cy="102064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направлен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создание программы обеспечения и контроля качества лучевой терапии, в части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высокомощностной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брахитерапии, охватывающей все аспекты, с целью уменьшения всех возможных источников неопределенности в онкологическом диспансере.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CBAFF350-3CF6-4257-9696-1B30DA7CB3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418238" y="2687353"/>
            <a:ext cx="4805909" cy="3554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036" y="2733193"/>
            <a:ext cx="2257425" cy="3185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687" y="2534820"/>
            <a:ext cx="1889724" cy="1533811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BCDB797-7339-58BA-3F88-EA567E068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60736"/>
              </p:ext>
            </p:extLst>
          </p:nvPr>
        </p:nvGraphicFramePr>
        <p:xfrm>
          <a:off x="8382642" y="4320191"/>
          <a:ext cx="3147051" cy="157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E6C234C-8651-4981-B2E8-909EDAAF876F}"/>
              </a:ext>
            </a:extLst>
          </p:cNvPr>
          <p:cNvSpPr txBox="1"/>
          <p:nvPr/>
        </p:nvSpPr>
        <p:spPr>
          <a:xfrm>
            <a:off x="8600531" y="4320191"/>
            <a:ext cx="271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Динамика роста пролеченных пациентов брахитерапией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873" y="4551023"/>
            <a:ext cx="1956986" cy="10120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83081" y="5918598"/>
            <a:ext cx="2690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Брахитерапия (</a:t>
            </a:r>
            <a:r>
              <a:rPr lang="en-US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HDR)</a:t>
            </a: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GammaMed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70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:a16="http://schemas.microsoft.com/office/drawing/2014/main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97770"/>
            <a:ext cx="11832000" cy="651392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60" name="Рисунок 59" descr="График роста">
            <a:extLst>
              <a:ext uri="{FF2B5EF4-FFF2-40B4-BE49-F238E27FC236}">
                <a16:creationId xmlns:a16="http://schemas.microsoft.com/office/drawing/2014/main" id="{8C1A4036-A328-4600-8C42-B65922A2C14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65525" y="2437246"/>
            <a:ext cx="384361" cy="384361"/>
          </a:xfrm>
        </p:spPr>
      </p:pic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C6D3F76-4C60-4559-AE48-60D6FBDC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91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8070A33-7382-44AE-AC77-685B09986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3327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5E2C35B1-F420-4244-8B67-EA845C8C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14029" y="2224959"/>
            <a:ext cx="896287" cy="745643"/>
            <a:chOff x="1824638" y="1733550"/>
            <a:chExt cx="1192959" cy="99245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CC6B18-DB03-4AC5-B015-6374FF16D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0145" y="2224959"/>
            <a:ext cx="926876" cy="745643"/>
            <a:chOff x="7901577" y="2268089"/>
            <a:chExt cx="926876" cy="74564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8" name="Рисунок 27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3" name="Номер слайда 4"/>
          <p:cNvSpPr txBox="1">
            <a:spLocks/>
          </p:cNvSpPr>
          <p:nvPr/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428750" y="2457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77495" y="416904"/>
            <a:ext cx="7560000" cy="360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32" y="1296443"/>
            <a:ext cx="7307689" cy="508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программу обеспечения качества при проведении брахитерапии для стандартизации технической и клинической процедур.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и внедрить: протокол оконтуривания при проведении брахитерапии в БУЗ ВО «Воронежский областной клинический онкологический диспансер» с целью согласованности и снижению неопределенности контуров; контроль качества (контрольные вопросы) перед проведением сеанса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высокомощностной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лучевой терапии.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проведение дозиметрии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 время каждого сеанса лучевой терапии для регистрации истинной дозы получаемой пациентом во время лечения в режиме реального времени.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Принять участие в первом пилотном проекте Международного агентства по атомной энергии МАГАТЭ - аудит брахитерапии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8776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рач, стоящий перед компьютером&#10;">
            <a:extLst>
              <a:ext uri="{FF2B5EF4-FFF2-40B4-BE49-F238E27FC236}">
                <a16:creationId xmlns:a16="http://schemas.microsoft.com/office/drawing/2014/main" id="{D4AB4507-F77A-44A5-B290-3F3D4817B7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94429"/>
            <a:ext cx="1185989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768087"/>
            <a:ext cx="9320613" cy="344682"/>
          </a:xfrm>
        </p:spPr>
        <p:txBody>
          <a:bodyPr rtlCol="0"/>
          <a:lstStyle/>
          <a:p>
            <a:pPr algn="ctr">
              <a:defRPr/>
            </a:pPr>
            <a:r>
              <a:rPr lang="ru-RU" u="sng" dirty="0"/>
              <a:t>Этапы реализации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6F3A07-B555-4DCB-847F-A2749A0C0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3608" y="1596848"/>
            <a:ext cx="4217477" cy="1719575"/>
          </a:xfrm>
        </p:spPr>
        <p:txBody>
          <a:bodyPr rtlCol="0"/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2021-2022г накопление и анализ методики проведения брахитерапии, изучение стандартов, принятых в различных радиотерапевтических клиниках в РФ и во всем мире. Обучение и внедрение в повседневную практику дозиметрии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 время каждого сеанса брахитерапии.</a:t>
            </a:r>
          </a:p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8249" y="1693974"/>
            <a:ext cx="4132179" cy="1154244"/>
          </a:xfrm>
        </p:spPr>
        <p:txBody>
          <a:bodyPr rtlCol="0"/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2023г разработка и внедрение программы обеспечения качества при проведении брахитерапии. Проведение аудита брахитерапии в лаборатории МАГАТЭ.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A2C873E-AF75-4B6A-8EBE-2F12C5A7E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1095" y="4342373"/>
            <a:ext cx="4009333" cy="1250094"/>
          </a:xfrm>
        </p:spPr>
        <p:txBody>
          <a:bodyPr rtlCol="0"/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январе 2023г получен комплект оборудования для проведения дозиметрии из лаборатории МАГАТЭ, Австрия.</a:t>
            </a: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Июнь 2023г получен сертификат соответствия качества доставки дозы при брахитерапии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590D2A3-9EEB-4BD9-A6F1-7A6252D21D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3609" y="4342372"/>
            <a:ext cx="4217476" cy="1479929"/>
          </a:xfrm>
        </p:spPr>
        <p:txBody>
          <a:bodyPr rtlCol="0"/>
          <a:lstStyle/>
          <a:p>
            <a:pPr algn="just"/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Необходимые ресурсы.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национальной программы «Борьба с онкологическими заболеваниями» приобретено оборудование для дозиметрии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17E9BF-7C5E-4DE7-8C66-9B69A207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1184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5214" y="2482023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бъект 7" descr="Бежевый прямоугольник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 flipV="1">
            <a:off x="722099" y="1277068"/>
            <a:ext cx="234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2EAB4BE-ED20-4BB8-A23B-B02A1115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5214" y="463589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6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брахитерапия</a:t>
            </a:r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000" y="1699841"/>
            <a:ext cx="8043372" cy="434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достигнут значительный прогресс в области технологий, связанных с лучевой терапией. Эти технологические разработки обеспечили переход от конвенциональной двухмерной лучевой терапии к трехмерной конформной и адаптивной лучевой терапии. Также развивались процедуры брахитерапии для методов с высокой мощностью дозы для лечения больных со злокачественными новообразованиями.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доступно множество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визуализационных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модальностей для оконтуривания объема мишени и нормальных тканей при планировании лучевой терапии, в частности для брахитерапии. Темпы разработки новых технологий и ожидание получения улучшенных результатов в лучевой терапии обусловили необходимость повышения точности и контроля в процессе проведения сеанса терапии. Точность и средства, с помощью которых она достигается и поддерживается, остаются главными вопросами в проведении брахитерапии.</a:t>
            </a:r>
            <a:endParaRPr lang="ru-RU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65E053B-1CA2-49B7-AF87-5B91C9A1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0" y="3928033"/>
            <a:ext cx="1788752" cy="15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243A67B-2C7D-4504-AF66-338232487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2887" y="1901397"/>
            <a:ext cx="2993351" cy="120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6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5" name="Picture 3" descr="Oncology Medical Physic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72" y="354765"/>
            <a:ext cx="476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602" y="2799973"/>
            <a:ext cx="63638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Высокомощностная брахитерапия требует высокой степени ручного труда, который из-за крутых градиентов дозы и переменной мощности источника должен выполняться с соблюдением высоких стандартов точности. 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Большинство медицинских ошибок при брахитерапии можно предотвратить с помощью соответствующей программы обеспечения качества</a:t>
            </a:r>
            <a:r>
              <a:rPr lang="ru-RU" dirty="0"/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02194"/>
              </p:ext>
            </p:extLst>
          </p:nvPr>
        </p:nvGraphicFramePr>
        <p:xfrm>
          <a:off x="7774001" y="2871777"/>
          <a:ext cx="3937000" cy="207684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6122">
                  <a:extLst>
                    <a:ext uri="{9D8B030D-6E8A-4147-A177-3AD203B41FA5}">
                      <a16:colId xmlns:a16="http://schemas.microsoft.com/office/drawing/2014/main" val="1684537894"/>
                    </a:ext>
                  </a:extLst>
                </a:gridCol>
                <a:gridCol w="860878">
                  <a:extLst>
                    <a:ext uri="{9D8B030D-6E8A-4147-A177-3AD203B41FA5}">
                      <a16:colId xmlns:a16="http://schemas.microsoft.com/office/drawing/2014/main" val="828579081"/>
                    </a:ext>
                  </a:extLst>
                </a:gridCol>
              </a:tblGrid>
              <a:tr h="272221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ru-RU" sz="1000" b="1" dirty="0">
                          <a:effectLst/>
                        </a:rPr>
                        <a:t>Причина аварии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ru-RU" sz="1000" b="1" dirty="0">
                          <a:effectLst/>
                        </a:rPr>
                        <a:t>% ошибок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354916845"/>
                  </a:ext>
                </a:extLst>
              </a:tr>
              <a:tr h="38888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Неверная мощность источника</a:t>
                      </a:r>
                    </a:p>
                  </a:txBody>
                  <a:tcPr marL="88803" marR="88803" marT="44401" marB="4440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22%</a:t>
                      </a:r>
                    </a:p>
                  </a:txBody>
                  <a:tcPr marL="88803" marR="88803" marT="44401" marB="44401"/>
                </a:tc>
                <a:extLst>
                  <a:ext uri="{0D108BD9-81ED-4DB2-BD59-A6C34878D82A}">
                    <a16:rowId xmlns:a16="http://schemas.microsoft.com/office/drawing/2014/main" val="3292664968"/>
                  </a:ext>
                </a:extLst>
              </a:tr>
              <a:tr h="27222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Ошибка расчета дозы</a:t>
                      </a:r>
                    </a:p>
                  </a:txBody>
                  <a:tcPr marL="88803" marR="88803" marT="44401" marB="4440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19%</a:t>
                      </a:r>
                    </a:p>
                  </a:txBody>
                  <a:tcPr marL="88803" marR="88803" marT="44401" marB="44401"/>
                </a:tc>
                <a:extLst>
                  <a:ext uri="{0D108BD9-81ED-4DB2-BD59-A6C34878D82A}">
                    <a16:rowId xmlns:a16="http://schemas.microsoft.com/office/drawing/2014/main" val="703698923"/>
                  </a:ext>
                </a:extLst>
              </a:tr>
              <a:tr h="189255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Сбой оборудования</a:t>
                      </a:r>
                    </a:p>
                  </a:txBody>
                  <a:tcPr marL="88803" marR="88803" marT="44401" marB="4440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13%</a:t>
                      </a:r>
                    </a:p>
                  </a:txBody>
                  <a:tcPr marL="88803" marR="88803" marT="44401" marB="44401"/>
                </a:tc>
                <a:extLst>
                  <a:ext uri="{0D108BD9-81ED-4DB2-BD59-A6C34878D82A}">
                    <a16:rowId xmlns:a16="http://schemas.microsoft.com/office/drawing/2014/main" val="2966693604"/>
                  </a:ext>
                </a:extLst>
              </a:tr>
              <a:tr h="38888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>
                          <a:effectLst/>
                        </a:rPr>
                        <a:t>Ошибка в количествах или единицах</a:t>
                      </a:r>
                    </a:p>
                  </a:txBody>
                  <a:tcPr marL="88803" marR="88803" marT="44401" marB="4440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6%</a:t>
                      </a:r>
                    </a:p>
                  </a:txBody>
                  <a:tcPr marL="88803" marR="88803" marT="44401" marB="44401"/>
                </a:tc>
                <a:extLst>
                  <a:ext uri="{0D108BD9-81ED-4DB2-BD59-A6C34878D82A}">
                    <a16:rowId xmlns:a16="http://schemas.microsoft.com/office/drawing/2014/main" val="359441187"/>
                  </a:ext>
                </a:extLst>
              </a:tr>
              <a:tr h="189255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>
                          <a:effectLst/>
                        </a:rPr>
                        <a:t>Другой</a:t>
                      </a:r>
                    </a:p>
                  </a:txBody>
                  <a:tcPr marL="88803" marR="88803" marT="44401" marB="4440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ru-RU" sz="1000" b="1" dirty="0">
                          <a:effectLst/>
                        </a:rPr>
                        <a:t>41%</a:t>
                      </a:r>
                    </a:p>
                  </a:txBody>
                  <a:tcPr marL="88803" marR="88803" marT="44401" marB="44401"/>
                </a:tc>
                <a:extLst>
                  <a:ext uri="{0D108BD9-81ED-4DB2-BD59-A6C34878D82A}">
                    <a16:rowId xmlns:a16="http://schemas.microsoft.com/office/drawing/2014/main" val="78199948"/>
                  </a:ext>
                </a:extLst>
              </a:tr>
              <a:tr h="272221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ru-RU" sz="1000" b="1">
                          <a:effectLst/>
                        </a:rPr>
                        <a:t>Всего несчастных случаев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ru-RU" sz="1000" b="1" dirty="0">
                          <a:effectLst/>
                        </a:rPr>
                        <a:t>32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650066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30133" y="5207012"/>
            <a:ext cx="2905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Helvetica" panose="020B0604020202020204" pitchFamily="34" charset="0"/>
              </a:rPr>
              <a:t>Данные из отчета МАГАТЭ № 17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0108" y="5582726"/>
            <a:ext cx="876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Из-за сокращения времени лечения любая ошибка во времени доставки будет более разрушительной, чем при низкой мощности.</a:t>
            </a:r>
          </a:p>
        </p:txBody>
      </p:sp>
      <p:sp>
        <p:nvSpPr>
          <p:cNvPr id="10" name="AutoShape 4" descr="Новый логотип для МАГАТЭ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01" y="23093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5" name="Picture 3" descr="Oncology Medical Physic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72" y="354765"/>
            <a:ext cx="476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Новый логотип для МАГАТЭ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01" y="230933"/>
            <a:ext cx="2857500" cy="1600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18336" y="2672692"/>
            <a:ext cx="10595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Обеспечение качества брахитерапии необходимо для достижения лучшего контроля над опухолью, снижения токсичности.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5636" y="3791401"/>
            <a:ext cx="67059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b="1" dirty="0"/>
              <a:t>Сеанс </a:t>
            </a:r>
            <a:r>
              <a:rPr lang="ru-RU" b="1" dirty="0" err="1"/>
              <a:t>высокомощностной</a:t>
            </a:r>
            <a:r>
              <a:rPr lang="ru-RU" b="1" dirty="0"/>
              <a:t> брахитерапии выполняется быстро, с высокой дозой, за короткое время, с минимальной возможностью коррекции. </a:t>
            </a:r>
          </a:p>
          <a:p>
            <a:pPr algn="just"/>
            <a:endParaRPr lang="ru-RU" b="1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b="1" dirty="0"/>
              <a:t>Очень важно внедрить контроль качества БТ из-за сложности, наличие радиоактивных источников для  точной программы лечения пациентов и радиационной защиты персонала клиники и населения.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8" y="3791401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4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6B33CE9-63E2-4E52-B580-BFCAD1651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991108"/>
              </p:ext>
            </p:extLst>
          </p:nvPr>
        </p:nvGraphicFramePr>
        <p:xfrm>
          <a:off x="263762" y="2113201"/>
          <a:ext cx="7126851" cy="433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0329" y="1058169"/>
            <a:ext cx="10859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030A0"/>
              </a:buClr>
            </a:pPr>
            <a:r>
              <a:rPr lang="ru-RU" altLang="ru-RU" sz="1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качества 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направлено на стандартизацию технических и клинических процедур, связанных с лечением пациентов, что в конечном итоге может уменьшить источник неопределенностей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16000" y="400699"/>
            <a:ext cx="7560000" cy="3701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брахитерапия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14C5BE-E64D-409A-91BF-5B4A4F8B5214}"/>
              </a:ext>
            </a:extLst>
          </p:cNvPr>
          <p:cNvSpPr/>
          <p:nvPr/>
        </p:nvSpPr>
        <p:spPr>
          <a:xfrm>
            <a:off x="7239785" y="3285459"/>
            <a:ext cx="45975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ru-RU" altLang="ru-RU" sz="20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качества также гарантирует надежность результатов лечения: локальный контроль и </a:t>
            </a:r>
            <a:r>
              <a:rPr lang="ru-RU" sz="20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itchFamily="34" charset="0"/>
                <a:cs typeface="Tahoma" pitchFamily="34" charset="0"/>
              </a:rPr>
              <a:t>степень тяжести  лучевых осложнений</a:t>
            </a:r>
            <a:r>
              <a:rPr lang="ru-RU" altLang="ru-RU" sz="2000" dirty="0">
                <a:solidFill>
                  <a:schemeClr val="accent3">
                    <a:lumMod val="90000"/>
                    <a:lumOff val="1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2639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0</TotalTime>
  <Words>1467</Words>
  <Application>Microsoft Office PowerPoint</Application>
  <PresentationFormat>Широкоэкранный</PresentationFormat>
  <Paragraphs>178</Paragraphs>
  <Slides>20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</vt:lpstr>
      <vt:lpstr>Calibri</vt:lpstr>
      <vt:lpstr>Constantia</vt:lpstr>
      <vt:lpstr>Courier New</vt:lpstr>
      <vt:lpstr>Gill Sans MT</vt:lpstr>
      <vt:lpstr>Helvetica</vt:lpstr>
      <vt:lpstr>Tahoma</vt:lpstr>
      <vt:lpstr>Times New Roman</vt:lpstr>
      <vt:lpstr>Wingdings</vt:lpstr>
      <vt:lpstr>Wingdings 2</vt:lpstr>
      <vt:lpstr>Тема Office</vt:lpstr>
      <vt:lpstr>Chart</vt:lpstr>
      <vt:lpstr>Номинация Управление качеством медицинской помощи: изменение стереотипов</vt:lpstr>
      <vt:lpstr>Презентация PowerPoint</vt:lpstr>
      <vt:lpstr>Проект направлен на создание программы обеспечения и контроля качества лучевой терапии, в части высокомощностной брахитерапии, охватывающей все аспекты, с целью уменьшения всех возможных источников неопределенности в онкологическом диспансере.</vt:lpstr>
      <vt:lpstr>Задачи проекта </vt:lpstr>
      <vt:lpstr>Этапы реализации</vt:lpstr>
      <vt:lpstr>брахитерапия</vt:lpstr>
      <vt:lpstr>Презентация PowerPoint</vt:lpstr>
      <vt:lpstr>Презентация PowerPoint</vt:lpstr>
      <vt:lpstr>брахитерапия</vt:lpstr>
      <vt:lpstr>брахитерапия</vt:lpstr>
      <vt:lpstr>Презентация PowerPoint</vt:lpstr>
      <vt:lpstr>Презентация PowerPoint</vt:lpstr>
      <vt:lpstr>проверка функций обеспечения радиационной безопасности </vt:lpstr>
      <vt:lpstr>Протокол обеспечения качества</vt:lpstr>
      <vt:lpstr>Дозиметрия in vivo (IVD)</vt:lpstr>
      <vt:lpstr>Первое  пилотное исследование - аудит брахитерапии в Российской Федерации</vt:lpstr>
      <vt:lpstr>Дозиметрическая лаборатория МАГАТЭ</vt:lpstr>
      <vt:lpstr>Дозиметрическая лаборатория МАГАТЭ, Австрия.  </vt:lpstr>
      <vt:lpstr>Презентация PowerPoint</vt:lpstr>
      <vt:lpstr>в БУЗ ВО «Воронежский областной клинический онкологический диспансер» внедрен протокол гарантии  качества, который регулирует все административные и технические аспекты для обеспечения последовательного и безопасного выполнения предписаний по лучевому лечению больных со злокачественными новообразованиями. 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2024-02-27T15:20:04Z</dcterms:created>
  <dcterms:modified xsi:type="dcterms:W3CDTF">2024-03-12T04:46:12Z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