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9" r:id="rId3"/>
    <p:sldId id="300" r:id="rId4"/>
    <p:sldId id="303" r:id="rId5"/>
    <p:sldId id="304" r:id="rId6"/>
    <p:sldId id="306" r:id="rId7"/>
    <p:sldId id="307" r:id="rId8"/>
    <p:sldId id="308" r:id="rId9"/>
    <p:sldId id="305" r:id="rId10"/>
    <p:sldId id="301" r:id="rId11"/>
    <p:sldId id="30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 кем по мнению подростка можно обсудить проблемы здоровья (опрошено 197 подростков 8 школ района)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 кем по -мнению подростка можно обсудить проблемы здоровья (опрошено 197 подростков 8 школ района)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с друзьями 64 %</c:v>
                </c:pt>
                <c:pt idx="1">
                  <c:v>с врачем ЦОРЗП (37%)</c:v>
                </c:pt>
                <c:pt idx="2">
                  <c:v>предпочитают никому не говорить о своих проблемах 8,1%</c:v>
                </c:pt>
                <c:pt idx="3">
                  <c:v>обсуждают свои проблемы с родителями 18,3%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126</c:v>
                </c:pt>
                <c:pt idx="1">
                  <c:v>73</c:v>
                </c:pt>
                <c:pt idx="2">
                  <c:v>15</c:v>
                </c:pt>
                <c:pt idx="3">
                  <c:v>39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85-E147-9C19-F14AF290C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охват осмотрами</c:v>
                </c:pt>
                <c:pt idx="1">
                  <c:v>выявление патологии</c:v>
                </c:pt>
                <c:pt idx="2">
                  <c:v>постановка на "Д"учет</c:v>
                </c:pt>
                <c:pt idx="3">
                  <c:v>повторная явка к специалистам ЦОРЗП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</c:v>
                </c:pt>
                <c:pt idx="1">
                  <c:v>9</c:v>
                </c:pt>
                <c:pt idx="2">
                  <c:v>43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охват осмотрами</c:v>
                </c:pt>
                <c:pt idx="1">
                  <c:v>выявление патологии</c:v>
                </c:pt>
                <c:pt idx="2">
                  <c:v>постановка на "Д"учет</c:v>
                </c:pt>
                <c:pt idx="3">
                  <c:v>повторная явка к специалистам ЦОРЗП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94</c:v>
                </c:pt>
                <c:pt idx="1">
                  <c:v>31</c:v>
                </c:pt>
                <c:pt idx="2">
                  <c:v>78</c:v>
                </c:pt>
                <c:pt idx="3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553536"/>
        <c:axId val="43555456"/>
        <c:axId val="0"/>
      </c:bar3DChart>
      <c:catAx>
        <c:axId val="43553536"/>
        <c:scaling>
          <c:orientation val="minMax"/>
        </c:scaling>
        <c:delete val="0"/>
        <c:axPos val="b"/>
        <c:majorTickMark val="out"/>
        <c:minorTickMark val="none"/>
        <c:tickLblPos val="nextTo"/>
        <c:crossAx val="43555456"/>
        <c:crosses val="autoZero"/>
        <c:auto val="1"/>
        <c:lblAlgn val="ctr"/>
        <c:lblOffset val="100"/>
        <c:noMultiLvlLbl val="0"/>
      </c:catAx>
      <c:valAx>
        <c:axId val="43555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553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571480"/>
            <a:ext cx="5143536" cy="31432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Направление«Рост доступности и качества при оказании медицинской помощи при реализации проекта «Здравоохранение»</a:t>
            </a:r>
            <a:br>
              <a:rPr lang="ru-RU" sz="2000" dirty="0" smtClean="0"/>
            </a:br>
            <a:r>
              <a:rPr lang="ru-RU" sz="2000" dirty="0" smtClean="0"/>
              <a:t>Региональный проект «Развитие детского здравоохранения, включая создание современной инфраструктуры оказания медицинской помощи детям»</a:t>
            </a:r>
            <a:br>
              <a:rPr lang="ru-RU" sz="2000" dirty="0" smtClean="0"/>
            </a:b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714348" y="3929066"/>
            <a:ext cx="8215370" cy="2071702"/>
          </a:xfrm>
        </p:spPr>
        <p:txBody>
          <a:bodyPr>
            <a:noAutofit/>
          </a:bodyPr>
          <a:lstStyle/>
          <a:p>
            <a:pPr marL="68580" algn="ctr"/>
            <a:r>
              <a:rPr lang="ru-RU" sz="1800" b="1" dirty="0" smtClean="0"/>
              <a:t>Проект «Создание Центра охраны репродуктивного здоровья подростков в  условиях сельской территории» </a:t>
            </a:r>
          </a:p>
          <a:p>
            <a:pPr marL="68580" algn="ctr"/>
            <a:r>
              <a:rPr lang="ru-RU" sz="1800" b="1" dirty="0" smtClean="0"/>
              <a:t>	Ленинградская область</a:t>
            </a:r>
          </a:p>
          <a:p>
            <a:pPr marL="68580" algn="ctr"/>
            <a:r>
              <a:rPr lang="ru-RU" sz="1800" b="1" dirty="0" smtClean="0"/>
              <a:t>Ломоносовский муниципальный район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0106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1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1071546"/>
            <a:ext cx="52864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Факторы успеха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межведомственное взаимодействие</a:t>
            </a:r>
            <a:br>
              <a:rPr lang="ru-RU" dirty="0" smtClean="0"/>
            </a:br>
            <a:r>
              <a:rPr lang="ru-RU" dirty="0" smtClean="0"/>
              <a:t>-возможность использования для работы передвижной амбулатории</a:t>
            </a:r>
            <a:br>
              <a:rPr lang="ru-RU" dirty="0" smtClean="0"/>
            </a:br>
            <a:r>
              <a:rPr lang="ru-RU" dirty="0" smtClean="0"/>
              <a:t>-информированность и активное вовлечение родителей для реализации этапов проекта</a:t>
            </a:r>
            <a:br>
              <a:rPr lang="ru-RU" dirty="0" smtClean="0"/>
            </a:br>
            <a:r>
              <a:rPr lang="ru-RU" dirty="0" smtClean="0"/>
              <a:t>-активная мотивация специалистов ЦОРЗП, педагогов, волонтеров -медиков</a:t>
            </a:r>
            <a:br>
              <a:rPr lang="ru-RU" dirty="0" smtClean="0"/>
            </a:br>
            <a:r>
              <a:rPr lang="ru-RU" dirty="0" smtClean="0"/>
              <a:t>-выработка активной мотивации у подростков при помощи интерактивного взаимодействия со специалистами ЦОРЗП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71480"/>
            <a:ext cx="2619391" cy="128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adminb\Downloads\Нагорная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357430"/>
            <a:ext cx="2643206" cy="32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ownloads\IMG-20211028-WA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572008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195" y="785794"/>
            <a:ext cx="5083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Эффективность проекта</a:t>
            </a:r>
            <a:endParaRPr lang="ru-RU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71480"/>
            <a:ext cx="2619391" cy="128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46071710"/>
              </p:ext>
            </p:extLst>
          </p:nvPr>
        </p:nvGraphicFramePr>
        <p:xfrm>
          <a:off x="3071802" y="1357298"/>
          <a:ext cx="5616624" cy="33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1928802"/>
            <a:ext cx="307183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предварительных лекций явка подростков на осмотр специалистов повысилась с 56% - до начала проекта  до 94%.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Уровень выявления патологии вырос до 31% (9% - до начала работы проекта).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Постановка на диспансерный учет  - 78% (43% в 2020г). Повторная явка к специалистам  - 56% (13%) соответственно.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643447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Организация работы ЦОРЗП в условиях сельской территории требует дальнейшего развития с целью выявления и профилактики нарушений репродуктивного здоровья подростков и возможности реализации основного приоритета  - возможности рождения здорового ребенка в будущем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928671"/>
            <a:ext cx="50720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Участники проекта: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1. Комитет  по здравоохранению Ленинградской области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2. ГБУЗ ЛО «Ломоносовская МБ им. И.Н. Юдченко»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3. Комитет образования  Ломоносовского муниципального района</a:t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 descr="C:\Users\User\Downloads\IMG-20211028-WA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596153" cy="5184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9998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500042"/>
            <a:ext cx="6000760" cy="1206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i="1" dirty="0" smtClean="0"/>
              <a:t>«</a:t>
            </a:r>
            <a:r>
              <a:rPr lang="ru-RU" sz="1400" i="1" dirty="0" smtClean="0"/>
              <a:t>По данным статистики минимум 15% семейных пар в России страдает бесплодием. По-прежнему в стране сохраняется проблема демографии.</a:t>
            </a:r>
          </a:p>
          <a:p>
            <a:pPr algn="r"/>
            <a:r>
              <a:rPr lang="ru-RU" sz="1400" i="1" dirty="0" smtClean="0"/>
              <a:t>					Основные причины нарушения репродуктивного здоровья – </a:t>
            </a:r>
            <a:r>
              <a:rPr lang="ru-RU" sz="1400" i="1" dirty="0" err="1" smtClean="0"/>
              <a:t>недиагностированная</a:t>
            </a:r>
            <a:r>
              <a:rPr lang="ru-RU" sz="1400" i="1" dirty="0" smtClean="0"/>
              <a:t> в детском и подростковом возрасте патология органов репродуктивной системы , отсутствие культуры здоровья и знаний по половому воспитанию у молодых людей».</a:t>
            </a:r>
          </a:p>
          <a:p>
            <a:endParaRPr lang="ru-RU" sz="1400" i="1" dirty="0" smtClean="0"/>
          </a:p>
          <a:p>
            <a:endParaRPr lang="ru-RU" sz="1400" i="1" dirty="0" smtClean="0"/>
          </a:p>
          <a:p>
            <a:endParaRPr lang="ru-RU" sz="1400" i="1" dirty="0" smtClean="0"/>
          </a:p>
          <a:p>
            <a:endParaRPr lang="ru-RU" sz="1400" i="1" dirty="0" smtClean="0"/>
          </a:p>
          <a:p>
            <a:endParaRPr lang="ru-RU" sz="1400" i="1" dirty="0" smtClean="0"/>
          </a:p>
          <a:p>
            <a:endParaRPr lang="ru-RU" sz="1400" i="1" dirty="0" smtClean="0"/>
          </a:p>
          <a:p>
            <a:endParaRPr lang="ru-RU" sz="1400" i="1" dirty="0" smtClean="0"/>
          </a:p>
          <a:p>
            <a:r>
              <a:rPr lang="ru-RU" sz="1400" i="1" dirty="0" smtClean="0"/>
              <a:t>      </a:t>
            </a:r>
          </a:p>
          <a:p>
            <a:endParaRPr lang="ru-RU" sz="1400" i="1" dirty="0" smtClean="0"/>
          </a:p>
          <a:p>
            <a:endParaRPr lang="ru-RU" sz="1400" i="1" dirty="0" smtClean="0"/>
          </a:p>
          <a:p>
            <a:endParaRPr lang="ru-RU" sz="1400" i="1" dirty="0" smtClean="0"/>
          </a:p>
          <a:p>
            <a:endParaRPr lang="ru-RU" sz="1400" i="1" dirty="0" smtClean="0"/>
          </a:p>
          <a:p>
            <a:r>
              <a:rPr lang="ru-RU" sz="1400" i="1" dirty="0" smtClean="0"/>
              <a:t> 	Удаленность от города и протяженность сельской территории, отсутствие полноценной инфраструктуры, относительно низкий культурный, социальный и образовательный уровень населения ставит подростка в состояние </a:t>
            </a:r>
            <a:r>
              <a:rPr lang="ru-RU" sz="1400" i="1" dirty="0" err="1" smtClean="0"/>
              <a:t>депривации</a:t>
            </a:r>
            <a:r>
              <a:rPr lang="ru-RU" sz="1400" i="1" dirty="0" smtClean="0"/>
              <a:t>. Как следствие – высокий риск раннего начала половой жизни, развитие ИППП, риск ранних абортов, бесплодия во взрослой жизни и </a:t>
            </a:r>
            <a:r>
              <a:rPr lang="ru-RU" sz="1400" b="1" i="1" dirty="0" smtClean="0"/>
              <a:t>снижение возможности рождения здорового ребенка в  будущем.</a:t>
            </a:r>
          </a:p>
          <a:p>
            <a:endParaRPr lang="ru-RU" sz="1600" i="1" dirty="0" smtClean="0"/>
          </a:p>
          <a:p>
            <a:endParaRPr lang="ru-RU" sz="1600" i="1" dirty="0" smtClean="0"/>
          </a:p>
          <a:p>
            <a:endParaRPr lang="ru-RU" sz="1600" i="1" dirty="0" smtClean="0"/>
          </a:p>
          <a:p>
            <a:endParaRPr lang="ru-RU" sz="1600" i="1" dirty="0" smtClean="0"/>
          </a:p>
          <a:p>
            <a:endParaRPr lang="ru-RU" sz="1600" i="1" dirty="0" smtClean="0"/>
          </a:p>
          <a:p>
            <a:endParaRPr lang="ru-RU" sz="1600" i="1" dirty="0" smtClean="0"/>
          </a:p>
          <a:p>
            <a:endParaRPr lang="ru-RU" sz="1600" i="1" dirty="0" smtClean="0"/>
          </a:p>
          <a:p>
            <a:r>
              <a:rPr lang="ru-RU" sz="1600" i="1" dirty="0" smtClean="0"/>
              <a:t>    </a:t>
            </a:r>
          </a:p>
          <a:p>
            <a:endParaRPr lang="ru-RU" sz="1600" i="1" dirty="0" smtClean="0"/>
          </a:p>
          <a:p>
            <a:endParaRPr lang="ru-RU" sz="1600" i="1" dirty="0" smtClean="0"/>
          </a:p>
          <a:p>
            <a:endParaRPr lang="ru-RU" sz="1600" i="1" dirty="0" smtClean="0"/>
          </a:p>
          <a:p>
            <a:endParaRPr lang="ru-RU" sz="1600" i="1" dirty="0" smtClean="0"/>
          </a:p>
          <a:p>
            <a:endParaRPr lang="ru-RU" sz="1600" i="1" dirty="0" smtClean="0"/>
          </a:p>
          <a:p>
            <a:endParaRPr lang="ru-RU" sz="1600" i="1" dirty="0" smtClean="0"/>
          </a:p>
          <a:p>
            <a:endParaRPr lang="ru-RU" sz="1600" i="1" dirty="0" smtClean="0"/>
          </a:p>
          <a:p>
            <a:endParaRPr lang="ru-RU" sz="1600" i="1" dirty="0" smtClean="0"/>
          </a:p>
          <a:p>
            <a:endParaRPr lang="ru-RU" sz="1600" i="1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9998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молодая пара с бесплодием - 1 тыс. картинок - Поиск Mail.Ru_files\shutterstock_4538300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357430"/>
            <a:ext cx="3952799" cy="2268000"/>
          </a:xfrm>
          <a:prstGeom prst="rect">
            <a:avLst/>
          </a:prstGeom>
          <a:noFill/>
        </p:spPr>
      </p:pic>
      <p:pic>
        <p:nvPicPr>
          <p:cNvPr id="11" name="Picture 5" descr="https://s1.1zoom.ru/b3942/225/Infants_Winter_hat_Glance_543050_3840x21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143512"/>
            <a:ext cx="2751998" cy="15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500042"/>
            <a:ext cx="60007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Цель проекта: </a:t>
            </a:r>
            <a:r>
              <a:rPr lang="ru-RU" sz="1600" dirty="0" err="1" smtClean="0"/>
              <a:t>скрининговое</a:t>
            </a:r>
            <a:r>
              <a:rPr lang="ru-RU" sz="1600" dirty="0" smtClean="0"/>
              <a:t> обследование репродуктивной системы подростков и воспитание культуры здоровья у подростков в специфичных условиях сельской территории.</a:t>
            </a:r>
            <a:br>
              <a:rPr lang="ru-RU" sz="1600" dirty="0" smtClean="0"/>
            </a:br>
            <a:r>
              <a:rPr lang="ru-RU" sz="1600" dirty="0" smtClean="0"/>
              <a:t>Реализация проекта проходит в двух направлениях, включающих выезды специалистов ЦОРЗП  в образовательные учреждения деревень и поселков района поэтапно.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I этап: проведение интерактивного занятия (лекции, семинара), информирование подростков о психофизиологических особенностях пубертатного периода, разъяснение необходимости профилактического осмотра органов репродуктивной системы, выявление наиболее важных для современных подростков проблем и вопросов.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II этап: проведение профилактического осмотра подростков специалистами «Центра охраны репродуктивного здоровья подростков» с использованием передвижной амбулатории с целью выявления патологии, проведения профилактической и просветительской работы.</a:t>
            </a:r>
            <a:endParaRPr lang="ru-RU" sz="1600" dirty="0"/>
          </a:p>
        </p:txBody>
      </p:sp>
      <p:pic>
        <p:nvPicPr>
          <p:cNvPr id="3" name="Picture 2" descr="C:\Users\adminb\Downloads\Ропша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071678"/>
            <a:ext cx="2433870" cy="223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IMG-20211028-WA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429132"/>
            <a:ext cx="2449124" cy="202500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2619391" cy="15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ownloads\IMG-20211028-WA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5214950"/>
            <a:ext cx="1370740" cy="14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74345"/>
            <a:ext cx="821537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                                        Предпосылки  проекта:</a:t>
            </a:r>
          </a:p>
          <a:p>
            <a:endParaRPr lang="ru-RU" sz="1200" dirty="0" smtClean="0"/>
          </a:p>
          <a:p>
            <a:endParaRPr lang="ru-RU" sz="1400" b="1" dirty="0" smtClean="0"/>
          </a:p>
          <a:p>
            <a:endParaRPr lang="ru-RU" sz="1400" dirty="0" smtClean="0"/>
          </a:p>
          <a:p>
            <a:r>
              <a:rPr lang="ru-RU" sz="1200" b="1" dirty="0" smtClean="0"/>
              <a:t>Предпосылки проекта</a:t>
            </a:r>
            <a:r>
              <a:rPr lang="ru-RU" sz="1200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/>
              <a:t>Наличие объективной необходимости комплексного подхода к решению медицинских, социальных, психологических и юридических и других вопросов подростков, проживающих в условиях сельской территории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 smtClean="0"/>
              <a:t>Специфичность Ломоносовского муниципального района: протяженность и территориальная разбросанность сельских поселений, отсутствие прикрепленного населения, проживающего в районном центре, близость г.Санкт-Петербурга, как другого субъекта РФ.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/>
              <a:t>Отсутствие возможности получения доступной специализированной медико-психологической помощи подросткам сельских поселений по месту проживания.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 smtClean="0"/>
              <a:t>Отсутствие отработанной единой системы взаимодействия между социальными службами района, с целью проработки и решения медико-социальных проблем, связанных с особенностями подросткового возраста.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 smtClean="0"/>
              <a:t>Наличие необходимых материально-технических ресурсов и подготовленных медицинских кадров в детском поликлиническом отделении ГБУЗ ЛО «Ломоносовская МБ </a:t>
            </a:r>
            <a:r>
              <a:rPr lang="ru-RU" sz="1200" dirty="0" err="1" smtClean="0"/>
              <a:t>им.И.Н.Юдченко</a:t>
            </a:r>
            <a:r>
              <a:rPr lang="ru-RU" sz="1200" dirty="0" smtClean="0"/>
              <a:t>» для  создания ЦОРЗП на функциональной основе.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/>
              <a:t>Наличие подготовленных специалистов смежных ведомств, направленных на образование и воспитание подростков: Комитет образования Ломоносовского Муниципального района, МКУ управление по молодежной политике, культуре, спорту и туризму Ломоносовского Муниципального района.</a:t>
            </a:r>
          </a:p>
          <a:p>
            <a:pPr marL="342900" indent="-342900"/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9998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785926"/>
            <a:ext cx="4000496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Проведенный анонимный опрос среди старшеклассников восьми  школ Ломоносовского района (197 человек) по поводу вопросов особенностей своего здоровья показал, что, несмотря на обилие информации в сети интернет практически в 100% случаев молодым людям интересны вопросы сбережения своего здоровья.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Вопросы, касающиеся своего здоровья, подростки обсудили бы со специалистом ЦОРЗП (при его наличии) – 73 ребенка (37%), с близким другом/подругой – 126 подростков (64%),  предпочли не делиться и решать свои проблемы самостоятельно – 16 респондентов(8,1%),  только 36 подростков (18,3%) обсуждают свои проблемы  с родителями.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9998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/>
        </p:nvGraphicFramePr>
        <p:xfrm>
          <a:off x="3929058" y="1000108"/>
          <a:ext cx="5072098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57158" y="5601533"/>
            <a:ext cx="82868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говорит о том, что подросток зачастую живет с нерешенными или решенными в отсутствие компетентности проблемами.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Особенно вызывают тревогу дети, которые предпочитают замкнуться со своей проблемой в себе</a:t>
            </a:r>
            <a:r>
              <a:rPr lang="ru-RU" sz="1400" i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С большинством подростков родители не общаются близко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2910" y="571480"/>
            <a:ext cx="7858180" cy="679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Предпринятые меры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реализации целей  проекта было проведено совещание совместно с руководителями Комитета образования Ломоносовского муниципального района,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анкт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- Петербургским региональным отделением Всероссийского Общественного Движения Добровольцев в сфере здравоохранения «Волонтеры-медики», представителями родительской общественности.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Определены основные проблемы и пути их совместного решения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Проблемы реализации проекта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Удаленность и разбросанность территории Ломоносовского муниципального района.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Низкая информированность и заинтересованность  родителей подростков и самих подростков в необходимости ежегодного профилактического осмотра специалистами ЦОРЗП с целью профилактики нарушений репродуктивной системы;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Ограниченные кадровые ресурсы амбулаторного звена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первичной-медико-санитарной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помощи для проведения санитарно- просветительской работы среди подростков.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Отсутствие взаимодействия, направленного на профилактику нарушений репродуктивного здоровья подростков,   между учреждениями здравоохранения и образования;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9998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C:\Users\User\Downloads\IMG-20211112-WA0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857496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14348" y="1285860"/>
            <a:ext cx="507209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Пути решения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ЦОРЗП в Ломоносовском муниципальном районе на базе детского поликлинического отделения;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Задействование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передвижной амбулатории с целью реализации выездной работы специалистов ЦОРЗП с целью проведения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скринингового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обследования подростков;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Привлечение студентов -волонтеров с целью санитарно-просветительной работы с подростками для формирования культуры здорового образа жизни;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Вовлечение в работу проекта педагогов, родительской общественности;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Размещение информации в социальных сетях, на официальных сайтах участников проекта, в СМИ о работе выездной бригады специалистов, графике проведения лекций и семинаров с подростками;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Соблюдение принципа преемственности между участковой службой, специалистами ЦОРЗП и учреждениями образования Ломоносовского муниципального района.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эстафетного движения между общеобразовательными  учреждениями района с целью информированности подростков о ходе реализации проекта и выработки активной мотивации к участию в семинарах и лекциях, осмотрах специалистами.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9998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ser\Downloads\IMG-20211028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000" y="4714884"/>
            <a:ext cx="2544000" cy="1908000"/>
          </a:xfrm>
          <a:prstGeom prst="rect">
            <a:avLst/>
          </a:prstGeom>
          <a:noFill/>
        </p:spPr>
      </p:pic>
      <p:pic>
        <p:nvPicPr>
          <p:cNvPr id="23555" name="Picture 3" descr="C:\Users\User\Downloads\IMG-20211112-WA0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8000" y="0"/>
            <a:ext cx="2736000" cy="205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14356"/>
            <a:ext cx="6572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Реализация проекта проходит в условиях межведомственного взаимодействия  в двух направлениях, включающих выезды специалистов ЦОРЗП в образовательные учреждения деревень и поселков района  с поэтапно.</a:t>
            </a:r>
            <a:endParaRPr lang="ru-RU" dirty="0"/>
          </a:p>
        </p:txBody>
      </p:sp>
      <p:pic>
        <p:nvPicPr>
          <p:cNvPr id="3" name="Picture 2" descr="C:\Users\User\Downloads\IMG-20211028-WA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500570"/>
            <a:ext cx="2449124" cy="2025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371</TotalTime>
  <Words>684</Words>
  <Application>Microsoft Office PowerPoint</Application>
  <PresentationFormat>Экран (4:3)</PresentationFormat>
  <Paragraphs>99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Направление«Рост доступности и качества при оказании медицинской помощи при реализации проекта «Здравоохранение» Региональный проект «Развитие детского здравоохранения, включая создание современной инфраструктуры оказания медицинской помощи детям»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Написание и защита курсовой работы.</dc:title>
  <dc:creator>User</dc:creator>
  <cp:lastModifiedBy>adminb</cp:lastModifiedBy>
  <cp:revision>29</cp:revision>
  <dcterms:created xsi:type="dcterms:W3CDTF">2014-03-12T06:39:51Z</dcterms:created>
  <dcterms:modified xsi:type="dcterms:W3CDTF">2023-05-16T19:24:00Z</dcterms:modified>
</cp:coreProperties>
</file>