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78" r:id="rId4"/>
    <p:sldId id="295" r:id="rId5"/>
    <p:sldId id="285" r:id="rId6"/>
    <p:sldId id="286" r:id="rId7"/>
    <p:sldId id="280" r:id="rId8"/>
    <p:sldId id="294" r:id="rId9"/>
    <p:sldId id="279" r:id="rId10"/>
  </p:sldIdLst>
  <p:sldSz cx="16459200" cy="109728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3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4440" y="3401568"/>
            <a:ext cx="13990320" cy="23042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68880" y="6144768"/>
            <a:ext cx="11521440" cy="274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8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8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2960" y="2523744"/>
            <a:ext cx="7159752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476488" y="2523744"/>
            <a:ext cx="7159752" cy="72420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8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86199" y="1371574"/>
            <a:ext cx="11363325" cy="9186545"/>
          </a:xfrm>
          <a:custGeom>
            <a:avLst/>
            <a:gdLst/>
            <a:ahLst/>
            <a:cxnLst/>
            <a:rect l="l" t="t" r="r" b="b"/>
            <a:pathLst>
              <a:path w="11363325" h="9186545">
                <a:moveTo>
                  <a:pt x="11362944" y="0"/>
                </a:moveTo>
                <a:lnTo>
                  <a:pt x="0" y="0"/>
                </a:lnTo>
                <a:lnTo>
                  <a:pt x="0" y="9186418"/>
                </a:lnTo>
                <a:lnTo>
                  <a:pt x="11362944" y="9186418"/>
                </a:lnTo>
                <a:lnTo>
                  <a:pt x="11362944" y="0"/>
                </a:lnTo>
                <a:close/>
              </a:path>
            </a:pathLst>
          </a:custGeom>
          <a:solidFill>
            <a:srgbClr val="0095FF">
              <a:alpha val="745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2979" y="1326642"/>
            <a:ext cx="5873241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8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6691" y="3664407"/>
            <a:ext cx="15545816" cy="2833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96128" y="10204704"/>
            <a:ext cx="5266944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2960" y="10204704"/>
            <a:ext cx="3785616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50624" y="10204704"/>
            <a:ext cx="3785616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jpe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67000"/>
            <a:ext cx="16459200" cy="4547870"/>
          </a:xfrm>
          <a:custGeom>
            <a:avLst/>
            <a:gdLst/>
            <a:ahLst/>
            <a:cxnLst/>
            <a:rect l="l" t="t" r="r" b="b"/>
            <a:pathLst>
              <a:path w="16459200" h="4547870">
                <a:moveTo>
                  <a:pt x="16459200" y="0"/>
                </a:moveTo>
                <a:lnTo>
                  <a:pt x="0" y="0"/>
                </a:lnTo>
                <a:lnTo>
                  <a:pt x="0" y="4547489"/>
                </a:lnTo>
                <a:lnTo>
                  <a:pt x="16459200" y="4547489"/>
                </a:lnTo>
                <a:lnTo>
                  <a:pt x="16459200" y="0"/>
                </a:lnTo>
                <a:close/>
              </a:path>
            </a:pathLst>
          </a:custGeom>
          <a:solidFill>
            <a:srgbClr val="0095FF">
              <a:alpha val="745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16" y="3352800"/>
            <a:ext cx="15654167" cy="1917833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 marR="5080" algn="ctr">
              <a:lnSpc>
                <a:spcPts val="6670"/>
              </a:lnSpc>
              <a:spcBef>
                <a:spcPts val="1555"/>
              </a:spcBef>
            </a:pPr>
            <a:r>
              <a:rPr sz="6800" b="1" spc="-38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6800" b="1" spc="-39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6800" b="1" spc="-38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6800" b="1" spc="-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</a:t>
            </a:r>
            <a:r>
              <a:rPr sz="6800" b="1" spc="-39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6800" b="1" spc="-38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6800" b="1" spc="-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</a:t>
            </a:r>
            <a:r>
              <a:rPr sz="6800" b="1" spc="-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6800" b="1" spc="-76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800" b="1" spc="-39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br>
              <a:rPr lang="ru-RU" sz="6800" b="1" spc="-39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39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ПРИЁМА ПАЦИЕНТОВ НА СТАЦИОНАРНОЕ </a:t>
            </a:r>
            <a:r>
              <a:rPr lang="ru-RU" sz="4800" b="1" spc="-395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ЛЕЧЕНИЕ</a:t>
            </a:r>
            <a:endParaRPr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294" y="8113047"/>
            <a:ext cx="10109506" cy="89255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858770" algn="l"/>
                <a:tab pos="4107179" algn="l"/>
              </a:tabLst>
            </a:pPr>
            <a:r>
              <a:rPr lang="ru-RU" sz="1600" b="1" spc="-5" dirty="0" smtClean="0">
                <a:solidFill>
                  <a:srgbClr val="005392"/>
                </a:solidFill>
                <a:latin typeface="Arial"/>
                <a:cs typeface="Arial"/>
              </a:rPr>
              <a:t>Грищенко Марина Васильевна</a:t>
            </a:r>
            <a:r>
              <a:rPr lang="en-US" sz="1600" b="1" spc="-5" dirty="0" smtClean="0">
                <a:solidFill>
                  <a:srgbClr val="005392"/>
                </a:solidFill>
                <a:latin typeface="Arial"/>
                <a:cs typeface="Arial"/>
              </a:rPr>
              <a:t> </a:t>
            </a:r>
            <a:r>
              <a:rPr lang="ru-RU" sz="1600" b="1" spc="-5" dirty="0" smtClean="0">
                <a:solidFill>
                  <a:srgbClr val="005392"/>
                </a:solidFill>
                <a:latin typeface="Arial"/>
                <a:cs typeface="Arial"/>
              </a:rPr>
              <a:t>старший фельдшер</a:t>
            </a:r>
            <a:endParaRPr lang="en-US" sz="1600" b="1" spc="-5" dirty="0" smtClean="0">
              <a:solidFill>
                <a:srgbClr val="0053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858770" algn="l"/>
                <a:tab pos="4107179" algn="l"/>
              </a:tabLst>
            </a:pPr>
            <a:r>
              <a:rPr lang="ru-RU" sz="1600" b="1" spc="-5" dirty="0" smtClean="0">
                <a:solidFill>
                  <a:srgbClr val="005392"/>
                </a:solidFill>
                <a:latin typeface="Arial"/>
                <a:cs typeface="Arial"/>
              </a:rPr>
              <a:t>Тарасова </a:t>
            </a:r>
            <a:r>
              <a:rPr lang="ru-RU" sz="1600" b="1" spc="-5" dirty="0">
                <a:solidFill>
                  <a:srgbClr val="005392"/>
                </a:solidFill>
                <a:latin typeface="Arial"/>
                <a:cs typeface="Arial"/>
              </a:rPr>
              <a:t>Елена </a:t>
            </a:r>
            <a:r>
              <a:rPr lang="ru-RU" sz="1600" b="1" spc="-5" dirty="0" smtClean="0">
                <a:solidFill>
                  <a:srgbClr val="005392"/>
                </a:solidFill>
                <a:latin typeface="Arial"/>
                <a:cs typeface="Arial"/>
              </a:rPr>
              <a:t>Витальевна главная </a:t>
            </a:r>
            <a:r>
              <a:rPr lang="ru-RU" sz="1600" b="1" spc="-5" dirty="0">
                <a:solidFill>
                  <a:srgbClr val="005392"/>
                </a:solidFill>
                <a:latin typeface="Arial"/>
                <a:cs typeface="Arial"/>
              </a:rPr>
              <a:t>медицинская сестра </a:t>
            </a: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858770" algn="l"/>
                <a:tab pos="4107179" algn="l"/>
              </a:tabLst>
            </a:pPr>
            <a:r>
              <a:rPr lang="ru-RU" sz="1600" b="1" spc="-5" dirty="0">
                <a:solidFill>
                  <a:srgbClr val="005392"/>
                </a:solidFill>
                <a:latin typeface="Arial"/>
                <a:cs typeface="Arial"/>
              </a:rPr>
              <a:t>ГАУЗ ТО «МКМЦ «Медицинский город»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9347" y="9633204"/>
            <a:ext cx="11530965" cy="0"/>
          </a:xfrm>
          <a:custGeom>
            <a:avLst/>
            <a:gdLst/>
            <a:ahLst/>
            <a:cxnLst/>
            <a:rect l="l" t="t" r="r" b="b"/>
            <a:pathLst>
              <a:path w="11530965">
                <a:moveTo>
                  <a:pt x="0" y="0"/>
                </a:moveTo>
                <a:lnTo>
                  <a:pt x="11530584" y="0"/>
                </a:lnTo>
              </a:path>
            </a:pathLst>
          </a:custGeom>
          <a:ln w="51816">
            <a:solidFill>
              <a:srgbClr val="005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6" descr="E:\Untitled-2.jpg">
            <a:extLst>
              <a:ext uri="{FF2B5EF4-FFF2-40B4-BE49-F238E27FC236}">
                <a16:creationId xmlns:a16="http://schemas.microsoft.com/office/drawing/2014/main" xmlns="" id="{8BB23D77-06B7-49DA-99E0-CF5D03AF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42" r="36871" b="89510"/>
          <a:stretch>
            <a:fillRect/>
          </a:stretch>
        </p:blipFill>
        <p:spPr bwMode="auto">
          <a:xfrm>
            <a:off x="388661" y="248666"/>
            <a:ext cx="2803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477" y="502157"/>
            <a:ext cx="439229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447925" algn="l"/>
              </a:tabLst>
            </a:pP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К</a:t>
            </a:r>
            <a:r>
              <a:rPr sz="2700" spc="-575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А</a:t>
            </a:r>
            <a:r>
              <a:rPr sz="2700" spc="-575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Р</a:t>
            </a:r>
            <a:r>
              <a:rPr sz="2700" spc="-575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Т</a:t>
            </a:r>
            <a:r>
              <a:rPr sz="2700" spc="-560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О</a:t>
            </a:r>
            <a:r>
              <a:rPr sz="2700" spc="-570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Ч</a:t>
            </a:r>
            <a:r>
              <a:rPr sz="2700" spc="-580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К</a:t>
            </a:r>
            <a:r>
              <a:rPr sz="2700" spc="-575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А</a:t>
            </a:r>
            <a:r>
              <a:rPr sz="2700" dirty="0">
                <a:solidFill>
                  <a:srgbClr val="005392"/>
                </a:solidFill>
                <a:latin typeface="Verdana"/>
                <a:cs typeface="Verdana"/>
              </a:rPr>
              <a:t>	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П</a:t>
            </a:r>
            <a:r>
              <a:rPr sz="2700" spc="-570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Р</a:t>
            </a:r>
            <a:r>
              <a:rPr sz="2700" spc="-575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О</a:t>
            </a:r>
            <a:r>
              <a:rPr sz="2700" spc="-570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Е</a:t>
            </a:r>
            <a:r>
              <a:rPr sz="2700" spc="-580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К</a:t>
            </a:r>
            <a:r>
              <a:rPr sz="2700" spc="-575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Т</a:t>
            </a:r>
            <a:r>
              <a:rPr sz="2700" spc="-560" dirty="0">
                <a:solidFill>
                  <a:srgbClr val="005392"/>
                </a:solidFill>
                <a:latin typeface="Verdana"/>
                <a:cs typeface="Verdana"/>
              </a:rPr>
              <a:t> </a:t>
            </a:r>
            <a:r>
              <a:rPr sz="2700" spc="5" dirty="0">
                <a:solidFill>
                  <a:srgbClr val="005392"/>
                </a:solidFill>
                <a:latin typeface="Verdana"/>
                <a:cs typeface="Verdana"/>
              </a:rPr>
              <a:t>А</a:t>
            </a:r>
            <a:endParaRPr sz="27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6091" y="1077467"/>
            <a:ext cx="15245715" cy="0"/>
          </a:xfrm>
          <a:custGeom>
            <a:avLst/>
            <a:gdLst/>
            <a:ahLst/>
            <a:cxnLst/>
            <a:rect l="l" t="t" r="r" b="b"/>
            <a:pathLst>
              <a:path w="15245715">
                <a:moveTo>
                  <a:pt x="0" y="0"/>
                </a:moveTo>
                <a:lnTo>
                  <a:pt x="15245588" y="0"/>
                </a:lnTo>
              </a:path>
            </a:pathLst>
          </a:custGeom>
          <a:ln w="51816">
            <a:solidFill>
              <a:srgbClr val="005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21250" t="18148" r="20833" b="12222"/>
          <a:stretch/>
        </p:blipFill>
        <p:spPr>
          <a:xfrm>
            <a:off x="1297393" y="1077467"/>
            <a:ext cx="13167637" cy="89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50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02081" y="560069"/>
            <a:ext cx="54756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2200" algn="l"/>
                <a:tab pos="3732529" algn="l"/>
              </a:tabLst>
            </a:pPr>
            <a:r>
              <a:rPr sz="2500" spc="290" dirty="0">
                <a:solidFill>
                  <a:srgbClr val="005392"/>
                </a:solidFill>
                <a:latin typeface="Verdana"/>
                <a:cs typeface="Verdana"/>
              </a:rPr>
              <a:t>Д</a:t>
            </a:r>
            <a:r>
              <a:rPr sz="2500" spc="280" dirty="0">
                <a:solidFill>
                  <a:srgbClr val="005392"/>
                </a:solidFill>
                <a:latin typeface="Verdana"/>
                <a:cs typeface="Verdana"/>
              </a:rPr>
              <a:t>О</a:t>
            </a:r>
            <a:r>
              <a:rPr sz="2500" spc="285" dirty="0">
                <a:solidFill>
                  <a:srgbClr val="005392"/>
                </a:solidFill>
                <a:latin typeface="Verdana"/>
                <a:cs typeface="Verdana"/>
              </a:rPr>
              <a:t>Р</a:t>
            </a:r>
            <a:r>
              <a:rPr sz="2500" spc="280" dirty="0">
                <a:solidFill>
                  <a:srgbClr val="005392"/>
                </a:solidFill>
                <a:latin typeface="Verdana"/>
                <a:cs typeface="Verdana"/>
              </a:rPr>
              <a:t>О</a:t>
            </a:r>
            <a:r>
              <a:rPr sz="2500" spc="275" dirty="0">
                <a:solidFill>
                  <a:srgbClr val="005392"/>
                </a:solidFill>
                <a:latin typeface="Verdana"/>
                <a:cs typeface="Verdana"/>
              </a:rPr>
              <a:t>ЖНА</a:t>
            </a:r>
            <a:r>
              <a:rPr sz="2500" spc="-5" dirty="0">
                <a:solidFill>
                  <a:srgbClr val="005392"/>
                </a:solidFill>
                <a:latin typeface="Verdana"/>
                <a:cs typeface="Verdana"/>
              </a:rPr>
              <a:t>Я</a:t>
            </a:r>
            <a:r>
              <a:rPr sz="2500" dirty="0">
                <a:solidFill>
                  <a:srgbClr val="005392"/>
                </a:solidFill>
                <a:latin typeface="Verdana"/>
                <a:cs typeface="Verdana"/>
              </a:rPr>
              <a:t>	</a:t>
            </a:r>
            <a:r>
              <a:rPr sz="2500" spc="275" dirty="0">
                <a:solidFill>
                  <a:srgbClr val="005392"/>
                </a:solidFill>
                <a:latin typeface="Verdana"/>
                <a:cs typeface="Verdana"/>
              </a:rPr>
              <a:t>КА</a:t>
            </a:r>
            <a:r>
              <a:rPr sz="2500" spc="285" dirty="0">
                <a:solidFill>
                  <a:srgbClr val="005392"/>
                </a:solidFill>
                <a:latin typeface="Verdana"/>
                <a:cs typeface="Verdana"/>
              </a:rPr>
              <a:t>Р</a:t>
            </a:r>
            <a:r>
              <a:rPr sz="2500" spc="275" dirty="0">
                <a:solidFill>
                  <a:srgbClr val="005392"/>
                </a:solidFill>
                <a:latin typeface="Verdana"/>
                <a:cs typeface="Verdana"/>
              </a:rPr>
              <a:t>Т</a:t>
            </a:r>
            <a:r>
              <a:rPr sz="2500" spc="-5" dirty="0">
                <a:solidFill>
                  <a:srgbClr val="005392"/>
                </a:solidFill>
                <a:latin typeface="Verdana"/>
                <a:cs typeface="Verdana"/>
              </a:rPr>
              <a:t>А</a:t>
            </a:r>
            <a:r>
              <a:rPr sz="2500" dirty="0">
                <a:solidFill>
                  <a:srgbClr val="005392"/>
                </a:solidFill>
                <a:latin typeface="Verdana"/>
                <a:cs typeface="Verdana"/>
              </a:rPr>
              <a:t>	</a:t>
            </a:r>
            <a:r>
              <a:rPr sz="2500" spc="275" dirty="0">
                <a:solidFill>
                  <a:srgbClr val="005392"/>
                </a:solidFill>
                <a:latin typeface="Verdana"/>
                <a:cs typeface="Verdana"/>
              </a:rPr>
              <a:t>П</a:t>
            </a:r>
            <a:r>
              <a:rPr sz="2500" spc="285" dirty="0">
                <a:solidFill>
                  <a:srgbClr val="005392"/>
                </a:solidFill>
                <a:latin typeface="Verdana"/>
                <a:cs typeface="Verdana"/>
              </a:rPr>
              <a:t>Р</a:t>
            </a:r>
            <a:r>
              <a:rPr sz="2500" spc="280" dirty="0">
                <a:solidFill>
                  <a:srgbClr val="005392"/>
                </a:solidFill>
                <a:latin typeface="Verdana"/>
                <a:cs typeface="Verdana"/>
              </a:rPr>
              <a:t>О</a:t>
            </a:r>
            <a:r>
              <a:rPr sz="2500" spc="285" dirty="0">
                <a:solidFill>
                  <a:srgbClr val="005392"/>
                </a:solidFill>
                <a:latin typeface="Verdana"/>
                <a:cs typeface="Verdana"/>
              </a:rPr>
              <a:t>Е</a:t>
            </a:r>
            <a:r>
              <a:rPr sz="2500" spc="275" dirty="0">
                <a:solidFill>
                  <a:srgbClr val="005392"/>
                </a:solidFill>
                <a:latin typeface="Verdana"/>
                <a:cs typeface="Verdana"/>
              </a:rPr>
              <a:t>КТ</a:t>
            </a:r>
            <a:r>
              <a:rPr sz="2500" spc="-5" dirty="0">
                <a:solidFill>
                  <a:srgbClr val="005392"/>
                </a:solidFill>
                <a:latin typeface="Verdana"/>
                <a:cs typeface="Verdana"/>
              </a:rPr>
              <a:t>А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19" y="446531"/>
            <a:ext cx="15318740" cy="0"/>
          </a:xfrm>
          <a:custGeom>
            <a:avLst/>
            <a:gdLst/>
            <a:ahLst/>
            <a:cxnLst/>
            <a:rect l="l" t="t" r="r" b="b"/>
            <a:pathLst>
              <a:path w="15318740">
                <a:moveTo>
                  <a:pt x="0" y="0"/>
                </a:moveTo>
                <a:lnTo>
                  <a:pt x="15318740" y="0"/>
                </a:lnTo>
              </a:path>
            </a:pathLst>
          </a:custGeom>
          <a:ln w="51816">
            <a:solidFill>
              <a:srgbClr val="005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027" y="1068324"/>
            <a:ext cx="15318740" cy="0"/>
          </a:xfrm>
          <a:custGeom>
            <a:avLst/>
            <a:gdLst/>
            <a:ahLst/>
            <a:cxnLst/>
            <a:rect l="l" t="t" r="r" b="b"/>
            <a:pathLst>
              <a:path w="15318740">
                <a:moveTo>
                  <a:pt x="0" y="0"/>
                </a:moveTo>
                <a:lnTo>
                  <a:pt x="15318739" y="0"/>
                </a:lnTo>
              </a:path>
            </a:pathLst>
          </a:custGeom>
          <a:ln w="51816">
            <a:solidFill>
              <a:srgbClr val="005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421379A-53E9-466C-8502-9E1072AD6B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5308" r="9722" b="38477"/>
          <a:stretch/>
        </p:blipFill>
        <p:spPr>
          <a:xfrm>
            <a:off x="228600" y="6051136"/>
            <a:ext cx="16070943" cy="36262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9F0C81-C332-4403-89C3-EA600D3B20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70" t="25308" r="6944" b="30247"/>
          <a:stretch/>
        </p:blipFill>
        <p:spPr>
          <a:xfrm>
            <a:off x="313776" y="1588261"/>
            <a:ext cx="15609991" cy="42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39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355" y="557521"/>
            <a:ext cx="15388488" cy="40139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79375" marR="5080">
              <a:lnSpc>
                <a:spcPts val="2710"/>
              </a:lnSpc>
              <a:spcBef>
                <a:spcPts val="430"/>
              </a:spcBef>
              <a:tabLst>
                <a:tab pos="2014220" algn="l"/>
                <a:tab pos="3406140" algn="l"/>
                <a:tab pos="3813175" algn="l"/>
                <a:tab pos="4620895" algn="l"/>
                <a:tab pos="5603240" algn="l"/>
                <a:tab pos="6015990" algn="l"/>
                <a:tab pos="7193280" algn="l"/>
                <a:tab pos="7495540" algn="l"/>
                <a:tab pos="8528050" algn="l"/>
                <a:tab pos="8914130" algn="l"/>
                <a:tab pos="9229725" algn="l"/>
                <a:tab pos="9321165" algn="l"/>
                <a:tab pos="10949940" algn="l"/>
                <a:tab pos="11982450" algn="l"/>
                <a:tab pos="12117070" algn="l"/>
              </a:tabLst>
            </a:pPr>
            <a:r>
              <a:rPr lang="ru-RU" spc="285" dirty="0"/>
              <a:t>ПЛАН МЕРОПРИЯТИЙ</a:t>
            </a:r>
            <a:endParaRPr spc="-505" dirty="0"/>
          </a:p>
        </p:txBody>
      </p:sp>
      <p:sp>
        <p:nvSpPr>
          <p:cNvPr id="7" name="object 7"/>
          <p:cNvSpPr/>
          <p:nvPr/>
        </p:nvSpPr>
        <p:spPr>
          <a:xfrm>
            <a:off x="615264" y="445126"/>
            <a:ext cx="15320644" cy="0"/>
          </a:xfrm>
          <a:custGeom>
            <a:avLst/>
            <a:gdLst/>
            <a:ahLst/>
            <a:cxnLst/>
            <a:rect l="l" t="t" r="r" b="b"/>
            <a:pathLst>
              <a:path w="15320644">
                <a:moveTo>
                  <a:pt x="0" y="0"/>
                </a:moveTo>
                <a:lnTo>
                  <a:pt x="15320111" y="0"/>
                </a:lnTo>
              </a:path>
            </a:pathLst>
          </a:custGeom>
          <a:ln w="508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3199" y="1066800"/>
            <a:ext cx="15320644" cy="0"/>
          </a:xfrm>
          <a:custGeom>
            <a:avLst/>
            <a:gdLst/>
            <a:ahLst/>
            <a:cxnLst/>
            <a:rect l="l" t="t" r="r" b="b"/>
            <a:pathLst>
              <a:path w="15320644">
                <a:moveTo>
                  <a:pt x="0" y="0"/>
                </a:moveTo>
                <a:lnTo>
                  <a:pt x="15320111" y="0"/>
                </a:lnTo>
              </a:path>
            </a:pathLst>
          </a:custGeom>
          <a:ln w="50800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722" t="19150" r="24029" b="24356"/>
          <a:stretch/>
        </p:blipFill>
        <p:spPr bwMode="auto">
          <a:xfrm>
            <a:off x="2590800" y="1174688"/>
            <a:ext cx="9982200" cy="607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27916" t="18148" r="12084" b="10741"/>
          <a:stretch/>
        </p:blipFill>
        <p:spPr>
          <a:xfrm>
            <a:off x="304800" y="7264400"/>
            <a:ext cx="5181600" cy="3454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/>
          <a:srcRect l="28333" t="18889" r="11667" b="11481"/>
          <a:stretch/>
        </p:blipFill>
        <p:spPr>
          <a:xfrm>
            <a:off x="5486400" y="7236209"/>
            <a:ext cx="5334000" cy="34819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/>
          <a:srcRect l="877" t="13704" r="17983" b="31481"/>
          <a:stretch/>
        </p:blipFill>
        <p:spPr>
          <a:xfrm>
            <a:off x="10134600" y="8270200"/>
            <a:ext cx="6096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05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17219" y="446531"/>
            <a:ext cx="15318740" cy="0"/>
          </a:xfrm>
          <a:custGeom>
            <a:avLst/>
            <a:gdLst/>
            <a:ahLst/>
            <a:cxnLst/>
            <a:rect l="l" t="t" r="r" b="b"/>
            <a:pathLst>
              <a:path w="15318740">
                <a:moveTo>
                  <a:pt x="0" y="0"/>
                </a:moveTo>
                <a:lnTo>
                  <a:pt x="15318740" y="0"/>
                </a:lnTo>
              </a:path>
            </a:pathLst>
          </a:custGeom>
          <a:ln w="51816">
            <a:solidFill>
              <a:srgbClr val="005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027" y="1068324"/>
            <a:ext cx="15318740" cy="0"/>
          </a:xfrm>
          <a:custGeom>
            <a:avLst/>
            <a:gdLst/>
            <a:ahLst/>
            <a:cxnLst/>
            <a:rect l="l" t="t" r="r" b="b"/>
            <a:pathLst>
              <a:path w="15318740">
                <a:moveTo>
                  <a:pt x="0" y="0"/>
                </a:moveTo>
                <a:lnTo>
                  <a:pt x="15318739" y="0"/>
                </a:lnTo>
              </a:path>
            </a:pathLst>
          </a:custGeom>
          <a:ln w="51816">
            <a:solidFill>
              <a:srgbClr val="005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617218" y="1384186"/>
            <a:ext cx="5478781" cy="6732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Было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87000" y="1371600"/>
            <a:ext cx="5478781" cy="6732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Стало</a:t>
            </a:r>
            <a:endParaRPr lang="ru-RU" sz="4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21189C4-5F2C-4AAF-8940-395FB545C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00" b="13744"/>
          <a:stretch/>
        </p:blipFill>
        <p:spPr>
          <a:xfrm>
            <a:off x="609600" y="2209800"/>
            <a:ext cx="4183381" cy="25130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AC1C676-D2CE-4631-9753-B91147CA19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9" t="2083" r="1042" b="2083"/>
          <a:stretch/>
        </p:blipFill>
        <p:spPr>
          <a:xfrm>
            <a:off x="11419114" y="2286000"/>
            <a:ext cx="4263313" cy="26311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395D36D-B0DD-47F7-9214-562C756D5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9480" y="5290326"/>
            <a:ext cx="2781905" cy="20864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E1ACA07-C795-4B06-A426-2A98929B6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75316" y="5322926"/>
            <a:ext cx="2781905" cy="202122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A1998BC-96B1-4551-A845-E59CC86C79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" t="15255" r="8333" b="1389"/>
          <a:stretch/>
        </p:blipFill>
        <p:spPr>
          <a:xfrm>
            <a:off x="11430001" y="7670176"/>
            <a:ext cx="4272288" cy="2892854"/>
          </a:xfrm>
          <a:prstGeom prst="rect">
            <a:avLst/>
          </a:prstGeom>
        </p:spPr>
      </p:pic>
      <p:pic>
        <p:nvPicPr>
          <p:cNvPr id="19" name="Picture 2" descr="Система 5S в детском саду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7064" y="3276600"/>
            <a:ext cx="4953000" cy="4953001"/>
          </a:xfrm>
          <a:prstGeom prst="rect">
            <a:avLst/>
          </a:prstGeom>
          <a:noFill/>
        </p:spPr>
      </p:pic>
      <p:pic>
        <p:nvPicPr>
          <p:cNvPr id="21" name="Picture 8" descr="https://pbs.twimg.com/media/D2l_cFAWoAAHD4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63000" y="1295400"/>
            <a:ext cx="1524000" cy="857250"/>
          </a:xfrm>
          <a:prstGeom prst="rect">
            <a:avLst/>
          </a:prstGeom>
          <a:noFill/>
        </p:spPr>
      </p:pic>
      <p:pic>
        <p:nvPicPr>
          <p:cNvPr id="10242" name="Picture 2" descr="https://up-pro.ru/image/catalog/library/production_management/lean/ecp/2b.jpg"/>
          <p:cNvPicPr>
            <a:picLocks noChangeAspect="1" noChangeArrowheads="1"/>
          </p:cNvPicPr>
          <p:nvPr/>
        </p:nvPicPr>
        <p:blipFill>
          <a:blip r:embed="rId9" cstate="print"/>
          <a:srcRect t="13704"/>
          <a:stretch>
            <a:fillRect/>
          </a:stretch>
        </p:blipFill>
        <p:spPr bwMode="auto">
          <a:xfrm>
            <a:off x="609600" y="7944206"/>
            <a:ext cx="4159234" cy="2571394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5547E8-1B1F-443B-AC94-EC20410FC5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400055" y="5306978"/>
            <a:ext cx="2631123" cy="1973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A4F2031-EDFB-4259-A431-A958FE5E39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86" r="7690"/>
          <a:stretch/>
        </p:blipFill>
        <p:spPr>
          <a:xfrm rot="5400000">
            <a:off x="11175796" y="5221407"/>
            <a:ext cx="2631122" cy="2144486"/>
          </a:xfrm>
          <a:prstGeom prst="rect">
            <a:avLst/>
          </a:prstGeom>
        </p:spPr>
      </p:pic>
      <p:sp>
        <p:nvSpPr>
          <p:cNvPr id="17" name="Текст 2"/>
          <p:cNvSpPr txBox="1">
            <a:spLocks/>
          </p:cNvSpPr>
          <p:nvPr/>
        </p:nvSpPr>
        <p:spPr>
          <a:xfrm>
            <a:off x="196152" y="304800"/>
            <a:ext cx="15545816" cy="77088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kern="0" dirty="0" smtClean="0">
                <a:solidFill>
                  <a:srgbClr val="002060"/>
                </a:solidFill>
              </a:rPr>
              <a:t>Итоги реализации проекта</a:t>
            </a:r>
            <a:r>
              <a:rPr lang="ru-RU" sz="5400" kern="0" dirty="0" smtClean="0">
                <a:solidFill>
                  <a:srgbClr val="002060"/>
                </a:solidFill>
              </a:rPr>
              <a:t>. Полученный эффект</a:t>
            </a:r>
            <a:endParaRPr lang="ru-RU" sz="5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70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https://pbs.twimg.com/media/D2l_cFAWoAAHD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0" y="1371600"/>
            <a:ext cx="1143000" cy="642938"/>
          </a:xfrm>
          <a:prstGeom prst="rect">
            <a:avLst/>
          </a:prstGeom>
          <a:noFill/>
        </p:spPr>
      </p:pic>
      <p:pic>
        <p:nvPicPr>
          <p:cNvPr id="24" name="Picture 8" descr="https://pbs.twimg.com/media/D2l_cFAWoAAHD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0" y="9448800"/>
            <a:ext cx="990600" cy="642938"/>
          </a:xfrm>
          <a:prstGeom prst="rect">
            <a:avLst/>
          </a:prstGeom>
          <a:noFill/>
        </p:spPr>
      </p:pic>
      <p:pic>
        <p:nvPicPr>
          <p:cNvPr id="22" name="Picture 8" descr="https://pbs.twimg.com/media/D2l_cFAWoAAHD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0" y="8001000"/>
            <a:ext cx="990600" cy="642938"/>
          </a:xfrm>
          <a:prstGeom prst="rect">
            <a:avLst/>
          </a:prstGeom>
          <a:noFill/>
        </p:spPr>
      </p:pic>
      <p:pic>
        <p:nvPicPr>
          <p:cNvPr id="16" name="Picture 8" descr="https://pbs.twimg.com/media/D2l_cFAWoAAHD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0" y="3962400"/>
            <a:ext cx="1143000" cy="642938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602081" y="457200"/>
            <a:ext cx="831331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9360" algn="l"/>
                <a:tab pos="4243070" algn="l"/>
                <a:tab pos="6675120" algn="l"/>
                <a:tab pos="7228840" algn="l"/>
              </a:tabLst>
            </a:pPr>
            <a:r>
              <a:rPr lang="ru-RU" sz="3600" b="1" spc="275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Реализация проекта</a:t>
            </a:r>
            <a:r>
              <a:rPr sz="2500" dirty="0">
                <a:solidFill>
                  <a:srgbClr val="005392"/>
                </a:solidFill>
                <a:latin typeface="Verdana"/>
                <a:cs typeface="Verdana"/>
              </a:rPr>
              <a:t>	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19" y="446531"/>
            <a:ext cx="15318740" cy="0"/>
          </a:xfrm>
          <a:custGeom>
            <a:avLst/>
            <a:gdLst/>
            <a:ahLst/>
            <a:cxnLst/>
            <a:rect l="l" t="t" r="r" b="b"/>
            <a:pathLst>
              <a:path w="15318740">
                <a:moveTo>
                  <a:pt x="0" y="0"/>
                </a:moveTo>
                <a:lnTo>
                  <a:pt x="15318740" y="0"/>
                </a:lnTo>
              </a:path>
            </a:pathLst>
          </a:custGeom>
          <a:ln w="51816">
            <a:solidFill>
              <a:srgbClr val="005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027" y="1068324"/>
            <a:ext cx="15318740" cy="0"/>
          </a:xfrm>
          <a:custGeom>
            <a:avLst/>
            <a:gdLst/>
            <a:ahLst/>
            <a:cxnLst/>
            <a:rect l="l" t="t" r="r" b="b"/>
            <a:pathLst>
              <a:path w="15318740">
                <a:moveTo>
                  <a:pt x="0" y="0"/>
                </a:moveTo>
                <a:lnTo>
                  <a:pt x="15318739" y="0"/>
                </a:lnTo>
              </a:path>
            </a:pathLst>
          </a:custGeom>
          <a:ln w="51816">
            <a:solidFill>
              <a:srgbClr val="005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371600"/>
            <a:ext cx="525780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Было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15600" y="1371600"/>
            <a:ext cx="5257800" cy="647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Стало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105" y="2180388"/>
            <a:ext cx="5257800" cy="1024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6 рабочих мест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(2 мед. сестры, 3 регистратора, врач)</a:t>
            </a:r>
          </a:p>
          <a:p>
            <a:pPr lvl="0"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515600" y="2286000"/>
            <a:ext cx="5257800" cy="96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4 рабочих места </a:t>
            </a:r>
          </a:p>
          <a:p>
            <a:pPr algn="ctr"/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81600" y="6248400"/>
            <a:ext cx="4572000" cy="10668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ксерокопирование документов</a:t>
            </a:r>
          </a:p>
          <a:p>
            <a:pPr algn="ctr"/>
            <a:endParaRPr lang="ru-RU" sz="4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B258FA-EC92-42E1-98C0-F25D5865C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973050" y="7867650"/>
            <a:ext cx="3200400" cy="24003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58BD3F4-7A41-4432-A253-EC0E15328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99"/>
          <a:stretch/>
        </p:blipFill>
        <p:spPr>
          <a:xfrm>
            <a:off x="602081" y="5747328"/>
            <a:ext cx="3861469" cy="21596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D5C80ED-B457-4C5D-80CA-02554943E4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86" b="15005"/>
          <a:stretch/>
        </p:blipFill>
        <p:spPr>
          <a:xfrm>
            <a:off x="602081" y="3380553"/>
            <a:ext cx="3861469" cy="21203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64571EC-6A70-4242-B194-E1551234DF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358406" y="7853396"/>
            <a:ext cx="3191563" cy="24199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24F715B-E71E-4C2C-9B89-1427DDF5A1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35" b="4054"/>
          <a:stretch/>
        </p:blipFill>
        <p:spPr>
          <a:xfrm>
            <a:off x="602081" y="8153400"/>
            <a:ext cx="3861469" cy="23728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7735C96-4EEC-4FEF-854C-C0C9BE363D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4200" y="3505201"/>
            <a:ext cx="5029200" cy="37719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181600" y="3352800"/>
            <a:ext cx="4648200" cy="25146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Проведена реорганизация штатных единиц приёмного отделения </a:t>
            </a:r>
          </a:p>
          <a:p>
            <a:pPr lvl="0" algn="ctr"/>
            <a:r>
              <a:rPr lang="ru-RU" sz="2800" dirty="0">
                <a:solidFill>
                  <a:schemeClr val="tx1"/>
                </a:solidFill>
              </a:rPr>
              <a:t>(приняты в штат 3 специалиста «фельдшер»</a:t>
            </a:r>
            <a:r>
              <a:rPr lang="ru-RU" sz="32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81600" y="7772400"/>
            <a:ext cx="4648200" cy="10668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Организовано рабочее место для осмотра врача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81600" y="9144000"/>
            <a:ext cx="4648200" cy="12954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Закуплено медицинское оборудование </a:t>
            </a:r>
          </a:p>
          <a:p>
            <a:pPr lvl="0" algn="ctr"/>
            <a:r>
              <a:rPr lang="ru-RU" sz="2800" dirty="0">
                <a:solidFill>
                  <a:schemeClr val="tx1"/>
                </a:solidFill>
              </a:rPr>
              <a:t>(весы, ростомер)</a:t>
            </a:r>
            <a:endParaRPr lang="ru-RU" sz="3200" dirty="0">
              <a:solidFill>
                <a:schemeClr val="tx1"/>
              </a:solidFill>
            </a:endParaRPr>
          </a:p>
          <a:p>
            <a:pPr algn="ctr"/>
            <a:endParaRPr lang="ru-RU" sz="4000" dirty="0"/>
          </a:p>
        </p:txBody>
      </p:sp>
      <p:pic>
        <p:nvPicPr>
          <p:cNvPr id="25" name="Picture 10" descr="https://img2.freepng.ru/20180328/toe/kisspng-mitchell-aluminium-american-red-cross-symbol-clip-wrong-5abc6250e6c9b6.57323497152229537694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1694" y="6477000"/>
            <a:ext cx="641849" cy="442163"/>
          </a:xfrm>
          <a:prstGeom prst="rect">
            <a:avLst/>
          </a:prstGeom>
          <a:noFill/>
        </p:spPr>
      </p:pic>
      <p:pic>
        <p:nvPicPr>
          <p:cNvPr id="26" name="Picture 10" descr="https://img2.freepng.ru/20180328/toe/kisspng-mitchell-aluminium-american-red-cross-symbol-clip-wrong-5abc6250e6c9b6.57323497152229537694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29800" y="6477000"/>
            <a:ext cx="712072" cy="490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970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2081" y="457200"/>
            <a:ext cx="831331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9360" algn="l"/>
                <a:tab pos="4243070" algn="l"/>
                <a:tab pos="6675120" algn="l"/>
                <a:tab pos="7228840" algn="l"/>
              </a:tabLst>
            </a:pPr>
            <a:r>
              <a:rPr lang="ru-RU" sz="3600" b="1" spc="275" dirty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Реализация проекта</a:t>
            </a:r>
            <a:r>
              <a:rPr sz="2500" dirty="0">
                <a:solidFill>
                  <a:srgbClr val="005392"/>
                </a:solidFill>
                <a:latin typeface="Verdana"/>
                <a:cs typeface="Verdana"/>
              </a:rPr>
              <a:t>	</a:t>
            </a:r>
            <a:endParaRPr sz="25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19" y="446531"/>
            <a:ext cx="15318740" cy="0"/>
          </a:xfrm>
          <a:custGeom>
            <a:avLst/>
            <a:gdLst/>
            <a:ahLst/>
            <a:cxnLst/>
            <a:rect l="l" t="t" r="r" b="b"/>
            <a:pathLst>
              <a:path w="15318740">
                <a:moveTo>
                  <a:pt x="0" y="0"/>
                </a:moveTo>
                <a:lnTo>
                  <a:pt x="15318740" y="0"/>
                </a:lnTo>
              </a:path>
            </a:pathLst>
          </a:custGeom>
          <a:ln w="51816">
            <a:solidFill>
              <a:srgbClr val="005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027" y="1068324"/>
            <a:ext cx="15318740" cy="0"/>
          </a:xfrm>
          <a:custGeom>
            <a:avLst/>
            <a:gdLst/>
            <a:ahLst/>
            <a:cxnLst/>
            <a:rect l="l" t="t" r="r" b="b"/>
            <a:pathLst>
              <a:path w="15318740">
                <a:moveTo>
                  <a:pt x="0" y="0"/>
                </a:moveTo>
                <a:lnTo>
                  <a:pt x="15318739" y="0"/>
                </a:lnTo>
              </a:path>
            </a:pathLst>
          </a:custGeom>
          <a:ln w="51816">
            <a:solidFill>
              <a:srgbClr val="0053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616368" y="2303375"/>
            <a:ext cx="8723710" cy="2080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3200" dirty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чек листы (клинический минимум для госпитализации по направлениям: хирургический, терапевтический и радиологический профиль);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протокол </a:t>
            </a:r>
            <a:r>
              <a:rPr lang="ru-RU" sz="2000" dirty="0">
                <a:solidFill>
                  <a:schemeClr val="tx1"/>
                </a:solidFill>
              </a:rPr>
              <a:t>«осмотра пациента» фельдшером приёмного </a:t>
            </a:r>
            <a:r>
              <a:rPr lang="ru-RU" sz="2000" dirty="0" smtClean="0">
                <a:solidFill>
                  <a:schemeClr val="tx1"/>
                </a:solidFill>
              </a:rPr>
              <a:t>отделения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должностные инструкции на вновь принятых специалистов (фельдшер)  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- проведено обучение фельдшеров по работе в СЭД, ЭМК и </a:t>
            </a:r>
            <a:r>
              <a:rPr lang="ru-RU" sz="2000" dirty="0" err="1">
                <a:solidFill>
                  <a:schemeClr val="tx1"/>
                </a:solidFill>
              </a:rPr>
              <a:t>др</a:t>
            </a:r>
            <a:r>
              <a:rPr lang="ru-RU" sz="2000" dirty="0">
                <a:solidFill>
                  <a:schemeClr val="tx1"/>
                </a:solidFill>
              </a:rPr>
              <a:t> системных продуктах используемых в работе приёмного отделения + получена ЭЦП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785" t="20833" r="34993" b="8333"/>
          <a:stretch>
            <a:fillRect/>
          </a:stretch>
        </p:blipFill>
        <p:spPr bwMode="auto">
          <a:xfrm>
            <a:off x="9738081" y="2278465"/>
            <a:ext cx="2973031" cy="210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F4B2B52-157D-453F-BB4E-1FD294A6DF28}"/>
              </a:ext>
            </a:extLst>
          </p:cNvPr>
          <p:cNvSpPr/>
          <p:nvPr/>
        </p:nvSpPr>
        <p:spPr>
          <a:xfrm>
            <a:off x="628105" y="1391682"/>
            <a:ext cx="5257800" cy="647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разработано</a:t>
            </a:r>
            <a:endParaRPr lang="ru-RU" sz="4000" dirty="0"/>
          </a:p>
        </p:txBody>
      </p:sp>
      <p:pic>
        <p:nvPicPr>
          <p:cNvPr id="11" name="Picture 8" descr="https://pbs.twimg.com/media/D2l_cFAWoAAHD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95400"/>
            <a:ext cx="1524000" cy="8572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14363" y="4627310"/>
            <a:ext cx="8697686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chemeClr val="tx1"/>
                </a:solidFill>
              </a:rPr>
              <a:t>Сформирована сетка записи на госпитализацию в стационар в программе «локус»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8081" y="4545414"/>
            <a:ext cx="2973031" cy="193158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00621" y="5447307"/>
            <a:ext cx="8711428" cy="830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sz="2000" dirty="0">
                <a:solidFill>
                  <a:schemeClr val="tx1"/>
                </a:solidFill>
              </a:rPr>
              <a:t>комфортная зона для ожидания на госпитализацию (выставлены диванчики, размещены информационные материалы), организован питьевой режим.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944E9F2-2A8C-4849-8849-115BB79D31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45"/>
          <a:stretch/>
        </p:blipFill>
        <p:spPr>
          <a:xfrm>
            <a:off x="9738081" y="6712276"/>
            <a:ext cx="2973031" cy="171591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00621" y="6570275"/>
            <a:ext cx="8711429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Организована зона для проведения  «экспресс тестов на ковид» - отдельно выделенным персоналом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Работа в МИС «инфекций нет»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Проведение </a:t>
            </a:r>
            <a:r>
              <a:rPr lang="ru-RU" sz="2000" dirty="0" err="1">
                <a:solidFill>
                  <a:schemeClr val="tx1"/>
                </a:solidFill>
              </a:rPr>
              <a:t>пульсоксиметрии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Заполнение опросного листа</a:t>
            </a:r>
            <a:endParaRPr lang="ru-RU" sz="2000" dirty="0"/>
          </a:p>
        </p:txBody>
      </p:sp>
      <p:pic>
        <p:nvPicPr>
          <p:cNvPr id="19" name="Picture 2" descr="Пульсоксиметрия при коронавирусе и пневмонии - сделать пульсикометрию в  Москве по доступной цене в клинике Семейный доктор">
            <a:extLst>
              <a:ext uri="{FF2B5EF4-FFF2-40B4-BE49-F238E27FC236}">
                <a16:creationId xmlns:a16="http://schemas.microsoft.com/office/drawing/2014/main" xmlns="" id="{3EAD907D-EC26-4D70-8440-D051227C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53"/>
          <a:stretch>
            <a:fillRect/>
          </a:stretch>
        </p:blipFill>
        <p:spPr bwMode="auto">
          <a:xfrm>
            <a:off x="11506200" y="8593453"/>
            <a:ext cx="3276600" cy="20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6DACECE-DE5B-4A19-A619-D05E6EE636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64" t="25051" b="9710"/>
          <a:stretch/>
        </p:blipFill>
        <p:spPr>
          <a:xfrm>
            <a:off x="13028165" y="6705600"/>
            <a:ext cx="2907794" cy="1722592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8167" y="4545414"/>
            <a:ext cx="2895600" cy="1910153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 cstate="print"/>
          <a:srcRect l="4905" t="20833" r="34187" b="5208"/>
          <a:stretch>
            <a:fillRect/>
          </a:stretch>
        </p:blipFill>
        <p:spPr bwMode="auto">
          <a:xfrm>
            <a:off x="12834968" y="2303375"/>
            <a:ext cx="3100991" cy="211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1CDD7FC-FE96-4001-A732-1C79E50253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28" b="14228"/>
          <a:stretch/>
        </p:blipFill>
        <p:spPr>
          <a:xfrm>
            <a:off x="628105" y="8642994"/>
            <a:ext cx="3652838" cy="1960059"/>
          </a:xfrm>
          <a:prstGeom prst="rect">
            <a:avLst/>
          </a:prstGeom>
        </p:spPr>
      </p:pic>
      <p:pic>
        <p:nvPicPr>
          <p:cNvPr id="24" name="Picture 12" descr="тест на ковид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98961" y="8627251"/>
            <a:ext cx="3839120" cy="1991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970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6F8B789-E4C8-4A04-8814-4301F4F88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6942405"/>
              </p:ext>
            </p:extLst>
          </p:nvPr>
        </p:nvGraphicFramePr>
        <p:xfrm>
          <a:off x="579464" y="2057400"/>
          <a:ext cx="15300272" cy="6667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204">
                  <a:extLst>
                    <a:ext uri="{9D8B030D-6E8A-4147-A177-3AD203B41FA5}">
                      <a16:colId xmlns:a16="http://schemas.microsoft.com/office/drawing/2014/main" xmlns="" val="3750429101"/>
                    </a:ext>
                  </a:extLst>
                </a:gridCol>
                <a:gridCol w="3218578">
                  <a:extLst>
                    <a:ext uri="{9D8B030D-6E8A-4147-A177-3AD203B41FA5}">
                      <a16:colId xmlns:a16="http://schemas.microsoft.com/office/drawing/2014/main" xmlns="" val="249557775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40374810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60668155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1415346840"/>
                    </a:ext>
                  </a:extLst>
                </a:gridCol>
                <a:gridCol w="3221625">
                  <a:extLst>
                    <a:ext uri="{9D8B030D-6E8A-4147-A177-3AD203B41FA5}">
                      <a16:colId xmlns:a16="http://schemas.microsoft.com/office/drawing/2014/main" xmlns="" val="63851214"/>
                    </a:ext>
                  </a:extLst>
                </a:gridCol>
                <a:gridCol w="2637465">
                  <a:extLst>
                    <a:ext uri="{9D8B030D-6E8A-4147-A177-3AD203B41FA5}">
                      <a16:colId xmlns:a16="http://schemas.microsoft.com/office/drawing/2014/main" xmlns="" val="2564883017"/>
                    </a:ext>
                  </a:extLst>
                </a:gridCol>
              </a:tblGrid>
              <a:tr h="804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3055" indent="0" algn="ctr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НАИМЕНОВАНИЕ ПОКАЗАТЕЛЯ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176530" indent="176530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ЕДИНИЦА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РЕН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21945" marR="313055" indent="225425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ТЕКУЩЕЕ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СОСТОЯНИЕ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45745" marR="234315" indent="225425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ЦЕЛЕВОЕ 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ТОЯ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ИЕ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54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34315" indent="0" algn="ctr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lang="ru-RU" sz="1800" dirty="0" smtClean="0">
                          <a:latin typeface="Calibri"/>
                          <a:cs typeface="Calibri"/>
                        </a:rPr>
                        <a:t>ФАКТИЧЕСКОЕ СОСТОЯНИЕ</a:t>
                      </a:r>
                      <a:endParaRPr lang="ru-RU" sz="1800" dirty="0">
                        <a:latin typeface="Calibri"/>
                        <a:cs typeface="Calibri"/>
                      </a:endParaRPr>
                    </a:p>
                  </a:txBody>
                  <a:tcPr marL="0" marR="0" marT="1854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ЭФФЕКТИВНОСТЬ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3281257"/>
                  </a:ext>
                </a:extLst>
              </a:tr>
              <a:tr h="1862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Calibri"/>
                          <a:cs typeface="Calibri"/>
                        </a:rPr>
                        <a:t>1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1959" marR="184785" indent="-25336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2800" spc="-5" dirty="0">
                          <a:latin typeface="Calibri"/>
                          <a:cs typeface="Calibri"/>
                        </a:rPr>
                        <a:t>Сокращение времени оформления на госпитализацию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85725" indent="0" algn="ctr">
                        <a:lnSpc>
                          <a:spcPct val="100000"/>
                        </a:lnSpc>
                      </a:pPr>
                      <a:r>
                        <a:rPr lang="ru-RU" sz="2800" spc="-5" dirty="0" smtClean="0">
                          <a:latin typeface="Calibri"/>
                          <a:cs typeface="Calibri"/>
                        </a:rPr>
                        <a:t>минут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0"/>
                        </a:spcBef>
                      </a:pPr>
                      <a:r>
                        <a:rPr lang="ru-RU" sz="2800" spc="10" dirty="0">
                          <a:latin typeface="Calibri"/>
                          <a:cs typeface="Calibri"/>
                        </a:rPr>
                        <a:t>248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0"/>
                        </a:spcBef>
                      </a:pPr>
                      <a:r>
                        <a:rPr lang="ru-RU" sz="2800" spc="10" dirty="0">
                          <a:latin typeface="Calibri"/>
                          <a:cs typeface="Calibri"/>
                        </a:rPr>
                        <a:t>296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98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350"/>
                        </a:spcBef>
                      </a:pPr>
                      <a:r>
                        <a:rPr lang="ru-RU" sz="2800" dirty="0">
                          <a:latin typeface="Calibri"/>
                          <a:cs typeface="Calibri"/>
                        </a:rPr>
                        <a:t>34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98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3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>
                          <a:latin typeface="+mn-lt"/>
                          <a:cs typeface="Calibri"/>
                        </a:rPr>
                        <a:t>30 </a:t>
                      </a:r>
                      <a:endParaRPr lang="ru-RU" sz="2800" dirty="0">
                        <a:latin typeface="+mn-lt"/>
                        <a:cs typeface="Calibri"/>
                      </a:endParaRPr>
                    </a:p>
                  </a:txBody>
                  <a:tcPr marL="0" marR="0" marT="2984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75945" indent="-571500" algn="ctr">
                        <a:lnSpc>
                          <a:spcPct val="100000"/>
                        </a:lnSpc>
                        <a:spcBef>
                          <a:spcPts val="2350"/>
                        </a:spcBef>
                        <a:buFontTx/>
                        <a:buChar char="-"/>
                      </a:pPr>
                      <a:r>
                        <a:rPr lang="ru-RU" sz="2800" dirty="0">
                          <a:latin typeface="Calibri"/>
                          <a:cs typeface="Calibri"/>
                        </a:rPr>
                        <a:t>214/218</a:t>
                      </a:r>
                    </a:p>
                    <a:p>
                      <a:pPr marL="575945" indent="-571500" algn="ctr">
                        <a:lnSpc>
                          <a:spcPct val="100000"/>
                        </a:lnSpc>
                        <a:spcBef>
                          <a:spcPts val="2350"/>
                        </a:spcBef>
                        <a:buFontTx/>
                        <a:buChar char="-"/>
                      </a:pPr>
                      <a:r>
                        <a:rPr lang="ru-RU" sz="2800" dirty="0">
                          <a:latin typeface="Calibri"/>
                          <a:cs typeface="Calibri"/>
                        </a:rPr>
                        <a:t>262/266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98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8526136"/>
                  </a:ext>
                </a:extLst>
              </a:tr>
              <a:tr h="983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sz="2800" dirty="0" smtClean="0">
                          <a:latin typeface="Calibri"/>
                          <a:cs typeface="Calibri"/>
                        </a:rPr>
                        <a:t>2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2800" spc="-5" dirty="0">
                          <a:latin typeface="Calibri"/>
                          <a:cs typeface="Calibri"/>
                        </a:rPr>
                        <a:t>Удовлетворенность пациента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05485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lang="ru-RU" sz="2800" spc="-5" dirty="0" smtClean="0">
                          <a:latin typeface="Calibri"/>
                          <a:cs typeface="Calibri"/>
                        </a:rPr>
                        <a:t>%</a:t>
                      </a:r>
                      <a:endParaRPr lang="ru-RU"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75"/>
                        </a:spcBef>
                      </a:pPr>
                      <a:r>
                        <a:rPr lang="ru-RU" sz="2800" spc="10" dirty="0">
                          <a:latin typeface="Calibri"/>
                          <a:cs typeface="Calibri"/>
                        </a:rPr>
                        <a:t>50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441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75"/>
                        </a:spcBef>
                      </a:pPr>
                      <a:r>
                        <a:rPr lang="ru-RU" sz="2800" dirty="0">
                          <a:latin typeface="Calibri"/>
                          <a:cs typeface="Calibri"/>
                        </a:rPr>
                        <a:t>80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441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75"/>
                        </a:spcBef>
                      </a:pPr>
                      <a:r>
                        <a:rPr lang="ru-RU" sz="2800" dirty="0">
                          <a:latin typeface="Calibri"/>
                          <a:cs typeface="Calibri"/>
                        </a:rPr>
                        <a:t>80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4413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75"/>
                        </a:spcBef>
                      </a:pPr>
                      <a:r>
                        <a:rPr lang="ru-RU" sz="2800" spc="5" dirty="0">
                          <a:latin typeface="Calibri"/>
                          <a:cs typeface="Calibri"/>
                        </a:rPr>
                        <a:t>+ 3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0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441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3425708"/>
                  </a:ext>
                </a:extLst>
              </a:tr>
              <a:tr h="984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sz="2800" dirty="0" smtClean="0">
                          <a:latin typeface="Calibri"/>
                          <a:cs typeface="Calibri"/>
                        </a:rPr>
                        <a:t>3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440690" indent="4763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2800" dirty="0">
                          <a:latin typeface="Calibri"/>
                          <a:cs typeface="Calibri"/>
                        </a:rPr>
                        <a:t>Качество оформления документации при госпитализации и выявление дефектов 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705485">
                        <a:lnSpc>
                          <a:spcPct val="100000"/>
                        </a:lnSpc>
                        <a:spcBef>
                          <a:spcPts val="1789"/>
                        </a:spcBef>
                      </a:pPr>
                      <a:r>
                        <a:rPr lang="ru-RU" sz="2800" spc="-5" dirty="0">
                          <a:latin typeface="Calibri"/>
                          <a:cs typeface="Calibri"/>
                        </a:rPr>
                        <a:t>%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79"/>
                        </a:spcBef>
                      </a:pP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44195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79"/>
                        </a:spcBef>
                      </a:pPr>
                      <a:r>
                        <a:rPr lang="ru-RU" sz="2800" dirty="0">
                          <a:latin typeface="Calibri"/>
                          <a:cs typeface="Calibri"/>
                        </a:rPr>
                        <a:t>100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44195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79"/>
                        </a:spcBef>
                      </a:pPr>
                      <a:r>
                        <a:rPr lang="ru-RU" sz="2800" dirty="0">
                          <a:latin typeface="Calibri"/>
                          <a:cs typeface="Calibri"/>
                        </a:rPr>
                        <a:t>99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44195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79"/>
                        </a:spcBef>
                      </a:pPr>
                      <a:r>
                        <a:rPr lang="ru-RU" sz="2800" dirty="0">
                          <a:latin typeface="Calibri"/>
                          <a:cs typeface="Calibri"/>
                        </a:rPr>
                        <a:t>100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44195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050062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9D4BF59-7FB7-491B-9470-90EA2A126093}"/>
              </a:ext>
            </a:extLst>
          </p:cNvPr>
          <p:cNvSpPr/>
          <p:nvPr/>
        </p:nvSpPr>
        <p:spPr>
          <a:xfrm>
            <a:off x="11201400" y="3048000"/>
            <a:ext cx="838200" cy="838196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B3C412A1-0625-428D-A620-5F9DF34ECDB3}"/>
              </a:ext>
            </a:extLst>
          </p:cNvPr>
          <p:cNvSpPr/>
          <p:nvPr/>
        </p:nvSpPr>
        <p:spPr>
          <a:xfrm>
            <a:off x="14854237" y="2971800"/>
            <a:ext cx="838200" cy="838196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F6B9A49-50F9-4CD7-BED0-15C2E3626A4F}"/>
              </a:ext>
            </a:extLst>
          </p:cNvPr>
          <p:cNvSpPr/>
          <p:nvPr/>
        </p:nvSpPr>
        <p:spPr>
          <a:xfrm>
            <a:off x="14863762" y="3809996"/>
            <a:ext cx="838200" cy="838196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xmlns="" id="{4B9731D9-B34C-41EF-9218-4550B287C1EE}"/>
              </a:ext>
            </a:extLst>
          </p:cNvPr>
          <p:cNvSpPr txBox="1"/>
          <p:nvPr/>
        </p:nvSpPr>
        <p:spPr>
          <a:xfrm>
            <a:off x="602081" y="560069"/>
            <a:ext cx="1303771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24785" algn="l"/>
              </a:tabLst>
            </a:pPr>
            <a:r>
              <a:rPr lang="ru-RU" sz="2800" b="1" spc="250" dirty="0" smtClean="0">
                <a:solidFill>
                  <a:srgbClr val="002060"/>
                </a:solidFill>
                <a:latin typeface="Verdana"/>
                <a:cs typeface="Verdana"/>
              </a:rPr>
              <a:t>ИТОГОВЫЕ </a:t>
            </a:r>
            <a:r>
              <a:rPr sz="2800" b="1" spc="250" dirty="0" smtClean="0">
                <a:solidFill>
                  <a:srgbClr val="002060"/>
                </a:solidFill>
                <a:latin typeface="Verdana"/>
                <a:cs typeface="Verdana"/>
              </a:rPr>
              <a:t>ПОКАЗАТЕЛИ</a:t>
            </a:r>
            <a:r>
              <a:rPr lang="ru-RU" sz="2800" b="1" spc="250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sz="2800" b="1" spc="245" dirty="0" smtClean="0">
                <a:solidFill>
                  <a:srgbClr val="002060"/>
                </a:solidFill>
                <a:latin typeface="Verdana"/>
                <a:cs typeface="Verdana"/>
              </a:rPr>
              <a:t>ПРОЕ</a:t>
            </a:r>
            <a:r>
              <a:rPr lang="ru-RU" sz="2800" b="1" spc="245" dirty="0" smtClean="0">
                <a:solidFill>
                  <a:srgbClr val="002060"/>
                </a:solidFill>
                <a:latin typeface="Verdana"/>
                <a:cs typeface="Verdana"/>
              </a:rPr>
              <a:t>КТ</a:t>
            </a:r>
            <a:r>
              <a:rPr sz="2800" b="1" spc="245" dirty="0" smtClean="0">
                <a:solidFill>
                  <a:srgbClr val="002060"/>
                </a:solidFill>
                <a:latin typeface="Verdana"/>
                <a:cs typeface="Verdana"/>
              </a:rPr>
              <a:t>А</a:t>
            </a:r>
            <a:endParaRPr sz="2800" b="1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20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F957F-31DF-4504-9E4F-E94AF3B6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200400"/>
            <a:ext cx="12496800" cy="2708434"/>
          </a:xfrm>
        </p:spPr>
        <p:txBody>
          <a:bodyPr/>
          <a:lstStyle/>
          <a:p>
            <a:pPr algn="ctr"/>
            <a:r>
              <a:rPr lang="ru-RU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Благодарю </a:t>
            </a:r>
            <a:br>
              <a:rPr lang="ru-RU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42896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262</Words>
  <Application>Microsoft Office PowerPoint</Application>
  <PresentationFormat>Произвольный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ОПТИМИЗАЦИЯ РАБОТЫ  ПРИЁМА ПАЦИЕНТОВ НА СТАЦИОНАРНОЕ  ЛЕЧЕНИЕ</vt:lpstr>
      <vt:lpstr>К А Р Т О Ч К А П Р О Е К Т А</vt:lpstr>
      <vt:lpstr>Слайд 3</vt:lpstr>
      <vt:lpstr>ПЛАН МЕРОПРИЯТИЙ</vt:lpstr>
      <vt:lpstr>Слайд 5</vt:lpstr>
      <vt:lpstr>Слайд 6</vt:lpstr>
      <vt:lpstr>Слайд 7</vt:lpstr>
      <vt:lpstr>Слайд 8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КТ-ТОПОМЕТРИИ  СТАЦИОНАРНЫМ ПАЦИЕНТАМ</dc:title>
  <dc:creator>Елена Витальевна Тарасова</dc:creator>
  <cp:lastModifiedBy>дом</cp:lastModifiedBy>
  <cp:revision>93</cp:revision>
  <cp:lastPrinted>2024-03-14T10:07:40Z</cp:lastPrinted>
  <dcterms:created xsi:type="dcterms:W3CDTF">2021-09-27T05:19:44Z</dcterms:created>
  <dcterms:modified xsi:type="dcterms:W3CDTF">2024-03-14T13:06:22Z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2021-09-27T00:00:00Z</vt:filetime>
  </property>
</Properties>
</file>