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0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7406640" cy="2926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Министерство здравоохранения Ульяновской области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ГУЗ «Городская клиническая больница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святого </a:t>
            </a:r>
            <a:r>
              <a:rPr lang="ru-RU" sz="2000" dirty="0" smtClean="0">
                <a:effectLst/>
              </a:rPr>
              <a:t>апостола Андрея Первозванного»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«Организация отделения неотложной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медицинской помощи детям»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357562"/>
            <a:ext cx="7406640" cy="3357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Направлен на привлечение и сбережение кадров, на повышение качества и доступности медицинской помощи населению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Не имеет аналогов в регионе (Ульяновской области)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1DCF79-6F10-43BF-8169-5E80754B7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3092" y="0"/>
            <a:ext cx="1050908" cy="1000108"/>
          </a:xfrm>
          <a:prstGeom prst="rect">
            <a:avLst/>
          </a:prstGeom>
        </p:spPr>
      </p:pic>
      <p:pic>
        <p:nvPicPr>
          <p:cNvPr id="6" name="Рисунок 5" descr="Без имен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1173487" cy="1214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Режим работы отделения неотложной медицинской помощи детям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3343742" cy="33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200024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Совпадает с часами работы поликлинического отделения №1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AFDBFB-193A-4A18-A474-0E9DEF12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714620"/>
            <a:ext cx="37239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Отделение имеет отдельный вход с уличной навигацией для разделения потоков пациентов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1710833103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697678"/>
            <a:ext cx="4572032" cy="3442471"/>
          </a:xfrm>
          <a:prstGeom prst="rect">
            <a:avLst/>
          </a:prstGeom>
        </p:spPr>
      </p:pic>
      <p:pic>
        <p:nvPicPr>
          <p:cNvPr id="7" name="Содержимое 6" descr="17108331034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4000496" cy="30121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Структура отделения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710833103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2821038" cy="2124076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1500174"/>
            <a:ext cx="3145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Кабинеты врачей-педиатров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1710833103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214818"/>
            <a:ext cx="1928794" cy="25616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03588" y="3857628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Процедурный кабинет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" name="Содержимое 3" descr="1710833103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5" y="4357694"/>
            <a:ext cx="2975839" cy="22406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7686" y="4000504"/>
            <a:ext cx="114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Гардероб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" name="Содержимое 3" descr="1710833103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785926"/>
            <a:ext cx="2821039" cy="21240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72132" y="1428736"/>
            <a:ext cx="178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Зона ожидания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Значимое снижение нагрузки на врачей-педиатров участковых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710833103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44733"/>
            <a:ext cx="3071834" cy="4079781"/>
          </a:xfrm>
        </p:spPr>
      </p:pic>
      <p:sp>
        <p:nvSpPr>
          <p:cNvPr id="5" name="Прямоугольник 4"/>
          <p:cNvSpPr/>
          <p:nvPr/>
        </p:nvSpPr>
        <p:spPr>
          <a:xfrm>
            <a:off x="4357686" y="178592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Укомплектованность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поликлинического отделения №1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врачами-педиатрами</a:t>
            </a:r>
            <a:endParaRPr lang="ru-RU" dirty="0" smtClean="0">
              <a:latin typeface="PT Astra Serif" pitchFamily="18" charset="-52"/>
              <a:ea typeface="PT Astra Serif" pitchFamily="18" charset="-52"/>
            </a:endParaRPr>
          </a:p>
          <a:p>
            <a:pPr>
              <a:buNone/>
            </a:pP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за 5 лет выросла с 43,1% до 79%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" name="Рисунок 7" descr="-5339326463205297307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125497"/>
            <a:ext cx="3643338" cy="2732503"/>
          </a:xfrm>
          <a:prstGeom prst="rect">
            <a:avLst/>
          </a:prstGeom>
        </p:spPr>
      </p:pic>
      <p:pic>
        <p:nvPicPr>
          <p:cNvPr id="7" name="Рисунок 6" descr="1710833103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39032"/>
            <a:ext cx="5072066" cy="38189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50B80-EEFC-456B-8D00-988DB42F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04" y="158117"/>
            <a:ext cx="7820757" cy="680990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эффективность</a:t>
            </a:r>
            <a:endParaRPr lang="ru-RU" sz="39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CC3FED-2DD7-4EB8-9A42-F18BBB479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63" y="945052"/>
            <a:ext cx="8357918" cy="4929623"/>
          </a:xfrm>
        </p:spPr>
        <p:txBody>
          <a:bodyPr>
            <a:no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46369E7-A99A-4AAC-BDBF-F9DF02F38CB7}"/>
              </a:ext>
            </a:extLst>
          </p:cNvPr>
          <p:cNvSpPr txBox="1">
            <a:spLocks/>
          </p:cNvSpPr>
          <p:nvPr/>
        </p:nvSpPr>
        <p:spPr>
          <a:xfrm>
            <a:off x="713008" y="2390554"/>
            <a:ext cx="7820757" cy="821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DA6275E-FB12-45AE-B604-831C58A04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47050"/>
              </p:ext>
            </p:extLst>
          </p:nvPr>
        </p:nvGraphicFramePr>
        <p:xfrm>
          <a:off x="1071538" y="1500174"/>
          <a:ext cx="7500990" cy="10515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64295">
                  <a:extLst>
                    <a:ext uri="{9D8B030D-6E8A-4147-A177-3AD203B41FA5}">
                      <a16:colId xmlns:a16="http://schemas.microsoft.com/office/drawing/2014/main" xmlns="" val="1466699523"/>
                    </a:ext>
                  </a:extLst>
                </a:gridCol>
                <a:gridCol w="968664">
                  <a:extLst>
                    <a:ext uri="{9D8B030D-6E8A-4147-A177-3AD203B41FA5}">
                      <a16:colId xmlns:a16="http://schemas.microsoft.com/office/drawing/2014/main" xmlns="" val="2127756762"/>
                    </a:ext>
                  </a:extLst>
                </a:gridCol>
                <a:gridCol w="1483875">
                  <a:extLst>
                    <a:ext uri="{9D8B030D-6E8A-4147-A177-3AD203B41FA5}">
                      <a16:colId xmlns:a16="http://schemas.microsoft.com/office/drawing/2014/main" xmlns="" val="4018308199"/>
                    </a:ext>
                  </a:extLst>
                </a:gridCol>
                <a:gridCol w="1142263">
                  <a:extLst>
                    <a:ext uri="{9D8B030D-6E8A-4147-A177-3AD203B41FA5}">
                      <a16:colId xmlns:a16="http://schemas.microsoft.com/office/drawing/2014/main" xmlns="" val="2990940183"/>
                    </a:ext>
                  </a:extLst>
                </a:gridCol>
                <a:gridCol w="1298530">
                  <a:extLst>
                    <a:ext uri="{9D8B030D-6E8A-4147-A177-3AD203B41FA5}">
                      <a16:colId xmlns:a16="http://schemas.microsoft.com/office/drawing/2014/main" xmlns="" val="3035967538"/>
                    </a:ext>
                  </a:extLst>
                </a:gridCol>
                <a:gridCol w="1343363">
                  <a:extLst>
                    <a:ext uri="{9D8B030D-6E8A-4147-A177-3AD203B41FA5}">
                      <a16:colId xmlns:a16="http://schemas.microsoft.com/office/drawing/2014/main" xmlns="" val="593577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Фактически оказанный объем помощи, случай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Стоимость 1 случая,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Полученный доход ОМС,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Заработная плата 1-го врача,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Число врачей, чел.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Объем расходов на оплату труда врачей,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28495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18665</a:t>
                      </a:r>
                      <a:endParaRPr lang="ru-RU" sz="1100" b="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821,85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15 339 830,25</a:t>
                      </a:r>
                      <a:endParaRPr lang="ru-RU" sz="1100" b="1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72 392,00</a:t>
                      </a:r>
                      <a:endParaRPr lang="ru-RU" sz="110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8,00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9 048 420,86</a:t>
                      </a:r>
                      <a:endParaRPr lang="ru-RU" sz="1100" b="1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8267833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B3B7B65-C076-48EF-97F1-1B863E7B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899079"/>
              </p:ext>
            </p:extLst>
          </p:nvPr>
        </p:nvGraphicFramePr>
        <p:xfrm>
          <a:off x="1071538" y="3786190"/>
          <a:ext cx="7572428" cy="10515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76335">
                  <a:extLst>
                    <a:ext uri="{9D8B030D-6E8A-4147-A177-3AD203B41FA5}">
                      <a16:colId xmlns:a16="http://schemas.microsoft.com/office/drawing/2014/main" xmlns="" val="345093572"/>
                    </a:ext>
                  </a:extLst>
                </a:gridCol>
                <a:gridCol w="915186">
                  <a:extLst>
                    <a:ext uri="{9D8B030D-6E8A-4147-A177-3AD203B41FA5}">
                      <a16:colId xmlns:a16="http://schemas.microsoft.com/office/drawing/2014/main" xmlns="" val="2204753310"/>
                    </a:ext>
                  </a:extLst>
                </a:gridCol>
                <a:gridCol w="1486892">
                  <a:extLst>
                    <a:ext uri="{9D8B030D-6E8A-4147-A177-3AD203B41FA5}">
                      <a16:colId xmlns:a16="http://schemas.microsoft.com/office/drawing/2014/main" xmlns="" val="896790248"/>
                    </a:ext>
                  </a:extLst>
                </a:gridCol>
                <a:gridCol w="1226961">
                  <a:extLst>
                    <a:ext uri="{9D8B030D-6E8A-4147-A177-3AD203B41FA5}">
                      <a16:colId xmlns:a16="http://schemas.microsoft.com/office/drawing/2014/main" xmlns="" val="1103352829"/>
                    </a:ext>
                  </a:extLst>
                </a:gridCol>
                <a:gridCol w="1310897">
                  <a:extLst>
                    <a:ext uri="{9D8B030D-6E8A-4147-A177-3AD203B41FA5}">
                      <a16:colId xmlns:a16="http://schemas.microsoft.com/office/drawing/2014/main" xmlns="" val="3723113709"/>
                    </a:ext>
                  </a:extLst>
                </a:gridCol>
                <a:gridCol w="1356157">
                  <a:extLst>
                    <a:ext uri="{9D8B030D-6E8A-4147-A177-3AD203B41FA5}">
                      <a16:colId xmlns:a16="http://schemas.microsoft.com/office/drawing/2014/main" xmlns="" val="37240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Фактически оказанный объем помощи, случай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Стоимость 1 случая,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Полученный доход ОМС,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Заработная плата 1-го фельдшера,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Число фельдшеров, чел.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Объем расходов на оплату труда фельдшеров, рублей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367817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18665</a:t>
                      </a:r>
                      <a:endParaRPr lang="ru-RU" sz="1100" b="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741,45</a:t>
                      </a:r>
                      <a:endParaRPr lang="ru-RU" sz="110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13 839 164,25</a:t>
                      </a:r>
                      <a:endParaRPr lang="ru-RU" sz="1100" b="1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36196,00</a:t>
                      </a:r>
                      <a:endParaRPr lang="ru-RU" sz="110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8,00</a:t>
                      </a:r>
                      <a:endParaRPr lang="ru-RU" sz="110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4 524 210,43</a:t>
                      </a:r>
                      <a:endParaRPr lang="ru-RU" sz="1100" b="1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667381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3AC707-4ACD-47D1-B435-BA2ADD62A4EF}"/>
              </a:ext>
            </a:extLst>
          </p:cNvPr>
          <p:cNvSpPr txBox="1"/>
          <p:nvPr/>
        </p:nvSpPr>
        <p:spPr>
          <a:xfrm>
            <a:off x="1000100" y="85723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ДО -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</a:t>
            </a:r>
            <a:r>
              <a:rPr lang="ru-RU" sz="1400" dirty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Бюджет доходов и расходов (прямых) по оказанию </a:t>
            </a:r>
            <a:r>
              <a:rPr lang="ru-RU" sz="1400" b="1" u="sng" dirty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врачебной</a:t>
            </a:r>
            <a:r>
              <a:rPr lang="ru-RU" sz="1400" dirty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помощи на дому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A210EF-2E2B-4E87-97BD-2EF21B30E524}"/>
              </a:ext>
            </a:extLst>
          </p:cNvPr>
          <p:cNvSpPr txBox="1"/>
          <p:nvPr/>
        </p:nvSpPr>
        <p:spPr>
          <a:xfrm>
            <a:off x="1071538" y="314324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ПОСЛЕ -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>
                <a:latin typeface="PT Astra Serif" pitchFamily="18" charset="-52"/>
                <a:ea typeface="PT Astra Serif" pitchFamily="18" charset="-52"/>
              </a:rPr>
              <a:t>Бюджет доходов и расходов (прямых) по оказанию </a:t>
            </a:r>
            <a:r>
              <a:rPr lang="ru-RU" sz="1400" b="1" u="sng" dirty="0">
                <a:latin typeface="PT Astra Serif" pitchFamily="18" charset="-52"/>
                <a:ea typeface="PT Astra Serif" pitchFamily="18" charset="-52"/>
              </a:rPr>
              <a:t>доврачебной</a:t>
            </a:r>
            <a:r>
              <a:rPr lang="ru-RU" sz="1400" dirty="0">
                <a:latin typeface="PT Astra Serif" pitchFamily="18" charset="-52"/>
                <a:ea typeface="PT Astra Serif" pitchFamily="18" charset="-52"/>
              </a:rPr>
              <a:t> помощи на дому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944158-DF82-49ED-8201-4BB25E830681}"/>
              </a:ext>
            </a:extLst>
          </p:cNvPr>
          <p:cNvSpPr txBox="1"/>
          <p:nvPr/>
        </p:nvSpPr>
        <p:spPr>
          <a:xfrm>
            <a:off x="1285852" y="5286388"/>
            <a:ext cx="740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Экономическая эффективность </a:t>
            </a:r>
            <a:r>
              <a:rPr lang="ru-RU" dirty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rPr>
              <a:t>= </a:t>
            </a:r>
            <a:endParaRPr lang="ru-RU" dirty="0" smtClean="0">
              <a:solidFill>
                <a:srgbClr val="00000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ru-RU" dirty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rPr>
              <a:t>13 839 164,25 - 4 524 210,43) – (15 339 830,25 - 9 048 420,86) = </a:t>
            </a:r>
            <a:endParaRPr lang="ru-RU" dirty="0" smtClean="0">
              <a:solidFill>
                <a:srgbClr val="00000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rPr>
              <a:t>9 </a:t>
            </a:r>
            <a:r>
              <a:rPr lang="ru-RU" dirty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rPr>
              <a:t>314 953,82 - 6 291 409,39 = </a:t>
            </a:r>
            <a:endParaRPr lang="ru-RU" dirty="0" smtClean="0">
              <a:solidFill>
                <a:srgbClr val="00000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023 544,43 руб. в 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91151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</TotalTime>
  <Words>237</Words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Министерство здравоохранения Ульяновской области ГУЗ «Городская клиническая больница  святого апостола Андрея Первозванного»  Проект  «Организация отделения неотложной  медицинской помощи детям»</vt:lpstr>
      <vt:lpstr>Режим работы отделения неотложной медицинской помощи детям</vt:lpstr>
      <vt:lpstr>Отделение имеет отдельный вход с уличной навигацией для разделения потоков пациентов</vt:lpstr>
      <vt:lpstr>Структура отделения</vt:lpstr>
      <vt:lpstr>Значимое снижение нагрузки на врачей-педиатров участковых</vt:lpstr>
      <vt:lpstr>Экономическая эффективность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Кузьмина АА</dc:creator>
  <cp:lastModifiedBy>Кузьмина АА</cp:lastModifiedBy>
  <cp:revision>14</cp:revision>
  <dcterms:created xsi:type="dcterms:W3CDTF">2024-03-19T07:26:13Z</dcterms:created>
  <dcterms:modified xsi:type="dcterms:W3CDTF">2024-03-19T11:18:07Z</dcterms:modified>
</cp:coreProperties>
</file>