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95" r:id="rId2"/>
    <p:sldId id="285" r:id="rId3"/>
    <p:sldId id="377" r:id="rId4"/>
    <p:sldId id="379" r:id="rId5"/>
    <p:sldId id="396" r:id="rId6"/>
    <p:sldId id="397" r:id="rId7"/>
    <p:sldId id="398" r:id="rId8"/>
    <p:sldId id="385" r:id="rId9"/>
    <p:sldId id="391" r:id="rId10"/>
    <p:sldId id="392" r:id="rId11"/>
    <p:sldId id="387" r:id="rId12"/>
    <p:sldId id="39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80" userDrawn="1">
          <p15:clr>
            <a:srgbClr val="A4A3A4"/>
          </p15:clr>
        </p15:guide>
        <p15:guide id="3" pos="166" userDrawn="1">
          <p15:clr>
            <a:srgbClr val="A4A3A4"/>
          </p15:clr>
        </p15:guide>
        <p15:guide id="6" pos="1980" userDrawn="1">
          <p15:clr>
            <a:srgbClr val="A4A3A4"/>
          </p15:clr>
        </p15:guide>
        <p15:guide id="7" orient="horz" pos="686" userDrawn="1">
          <p15:clr>
            <a:srgbClr val="A4A3A4"/>
          </p15:clr>
        </p15:guide>
        <p15:guide id="8" orient="horz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4F7"/>
    <a:srgbClr val="E3E2E2"/>
    <a:srgbClr val="F62A0E"/>
    <a:srgbClr val="FF0000"/>
    <a:srgbClr val="4263FB"/>
    <a:srgbClr val="4463FB"/>
    <a:srgbClr val="FFFFFF"/>
    <a:srgbClr val="F2F1F1"/>
    <a:srgbClr val="D6F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780" y="52"/>
      </p:cViewPr>
      <p:guideLst>
        <p:guide orient="horz" pos="2160"/>
        <p:guide pos="4180"/>
        <p:guide pos="166"/>
        <p:guide pos="1980"/>
        <p:guide orient="horz" pos="686"/>
        <p:guide orient="horz"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dPt>
            <c:idx val="0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0-4D6F-8128-2988D9952CC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40-4D6F-8128-2988D9952CC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40-4D6F-8128-2988D9952C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40-4D6F-8128-2988D9952CC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40-4D6F-8128-2988D9952CC7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40-4D6F-8128-2988D9952CC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40-4D6F-8128-2988D9952CC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940-4D6F-8128-2988D9952CC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940-4D6F-8128-2988D9952CC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940-4D6F-8128-2988D9952CC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940-4D6F-8128-2988D9952CC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940-4D6F-8128-2988D9952CC7}"/>
                </c:ext>
              </c:extLst>
            </c:dLbl>
            <c:dLbl>
              <c:idx val="3"/>
              <c:layout>
                <c:manualLayout>
                  <c:x val="-9.030687270855198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40-4D6F-8128-2988D9952CC7}"/>
                </c:ext>
              </c:extLst>
            </c:dLbl>
            <c:dLbl>
              <c:idx val="4"/>
              <c:layout>
                <c:manualLayout>
                  <c:x val="-1.3546030906282798E-2"/>
                  <c:y val="-4.5815246231696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40-4D6F-8128-2988D9952CC7}"/>
                </c:ext>
              </c:extLst>
            </c:dLbl>
            <c:dLbl>
              <c:idx val="5"/>
              <c:layout>
                <c:manualLayout>
                  <c:x val="-1.8061374541710397E-2"/>
                  <c:y val="-4.19968238948279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940-4D6F-8128-2988D9952CC7}"/>
                </c:ext>
              </c:extLst>
            </c:dLbl>
            <c:dLbl>
              <c:idx val="6"/>
              <c:layout>
                <c:manualLayout>
                  <c:x val="1.3546030906282798E-2"/>
                  <c:y val="-1.8326098492678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40-4D6F-8128-2988D9952CC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940-4D6F-8128-2988D9952CC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940-4D6F-8128-2988D9952C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Экстрагенитальные</c:v>
                </c:pt>
                <c:pt idx="1">
                  <c:v>Кровотечения</c:v>
                </c:pt>
                <c:pt idx="2">
                  <c:v>Септические осложнения</c:v>
                </c:pt>
                <c:pt idx="3">
                  <c:v>Гипертензивные расстройства</c:v>
                </c:pt>
                <c:pt idx="4">
                  <c:v>Эмболия ОПВ</c:v>
                </c:pt>
                <c:pt idx="5">
                  <c:v>Тромбоэмболия лёгочной артерии (ТЭЛА)</c:v>
                </c:pt>
                <c:pt idx="6">
                  <c:v>Разрыв матки</c:v>
                </c:pt>
                <c:pt idx="7">
                  <c:v>Воздушная эмболия</c:v>
                </c:pt>
                <c:pt idx="8">
                  <c:v>Осложнения анестезии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0.41</c:v>
                </c:pt>
                <c:pt idx="1">
                  <c:v>0.186</c:v>
                </c:pt>
                <c:pt idx="2">
                  <c:v>0.124</c:v>
                </c:pt>
                <c:pt idx="3">
                  <c:v>9.2999999999999999E-2</c:v>
                </c:pt>
                <c:pt idx="4">
                  <c:v>8.1000000000000003E-2</c:v>
                </c:pt>
                <c:pt idx="5">
                  <c:v>0.05</c:v>
                </c:pt>
                <c:pt idx="6">
                  <c:v>2.5000000000000001E-2</c:v>
                </c:pt>
                <c:pt idx="7">
                  <c:v>1.2E-2</c:v>
                </c:pt>
                <c:pt idx="8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940-4D6F-8128-2988D9952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84375161210143E-2"/>
          <c:w val="0.9770833333333333"/>
          <c:h val="0.653270577268495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преэклампсия тяжелая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222</c:v>
                </c:pt>
                <c:pt idx="1">
                  <c:v>206</c:v>
                </c:pt>
                <c:pt idx="2">
                  <c:v>204</c:v>
                </c:pt>
                <c:pt idx="3">
                  <c:v>182</c:v>
                </c:pt>
                <c:pt idx="4">
                  <c:v>217</c:v>
                </c:pt>
                <c:pt idx="5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6A-4325-822E-C499BD2F9B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HELLP-синдром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28</c:v>
                </c:pt>
                <c:pt idx="1">
                  <c:v>28</c:v>
                </c:pt>
                <c:pt idx="2">
                  <c:v>17</c:v>
                </c:pt>
                <c:pt idx="3">
                  <c:v>13</c:v>
                </c:pt>
                <c:pt idx="4">
                  <c:v>17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6A-4325-822E-C499BD2F9B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эклампсия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6A-4325-822E-C499BD2F9B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6A-4325-822E-C499BD2F9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6A-4325-822E-C499BD2F9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100"/>
        <c:axId val="1319963231"/>
        <c:axId val="1130897535"/>
      </c:barChart>
      <c:catAx>
        <c:axId val="1319963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0897535"/>
        <c:crosses val="autoZero"/>
        <c:auto val="1"/>
        <c:lblAlgn val="ctr"/>
        <c:lblOffset val="100"/>
        <c:noMultiLvlLbl val="0"/>
      </c:catAx>
      <c:valAx>
        <c:axId val="1130897535"/>
        <c:scaling>
          <c:orientation val="minMax"/>
          <c:max val="27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9963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2816657695004"/>
          <c:y val="5.0846634119032293E-2"/>
          <c:w val="0.86199400226703893"/>
          <c:h val="0.8461140301657222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Смертность в РФ, 2018 г (на 100000 ч.)</c:v>
                </c:pt>
              </c:strCache>
            </c:strRef>
          </c:tx>
          <c:spPr>
            <a:ln w="9525"/>
          </c:spPr>
          <c:dPt>
            <c:idx val="0"/>
            <c:bubble3D val="0"/>
            <c:spPr>
              <a:solidFill>
                <a:schemeClr val="accent2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C4-4316-81A6-F122C30DE83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C4-4316-81A6-F122C30DE83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C4-4316-81A6-F122C30DE834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C4-4316-81A6-F122C30DE834}"/>
              </c:ext>
            </c:extLst>
          </c:dPt>
          <c:dLbls>
            <c:dLbl>
              <c:idx val="2"/>
              <c:layout>
                <c:manualLayout>
                  <c:x val="-1.5490348821513825E-2"/>
                  <c:y val="-3.547828641073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C4-4316-81A6-F122C30DE834}"/>
                </c:ext>
              </c:extLst>
            </c:dLbl>
            <c:dLbl>
              <c:idx val="3"/>
              <c:layout>
                <c:manualLayout>
                  <c:x val="7.2288294500397629E-2"/>
                  <c:y val="-4.0546613040844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C4-4316-81A6-F122C30DE8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 ССЗ</c:v>
                </c:pt>
                <c:pt idx="1">
                  <c:v>Новообразования</c:v>
                </c:pt>
                <c:pt idx="2">
                  <c:v>Органы дыхания</c:v>
                </c:pt>
                <c:pt idx="3">
                  <c:v>МС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583.1</c:v>
                </c:pt>
                <c:pt idx="1">
                  <c:v>203</c:v>
                </c:pt>
                <c:pt idx="2">
                  <c:v>41.6</c:v>
                </c:pt>
                <c:pt idx="3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C4-4316-81A6-F122C30DE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2816657695004"/>
          <c:y val="5.0846634119032293E-2"/>
          <c:w val="0.86199400226703893"/>
          <c:h val="0.8461140301657222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Смертность в РФ, 2018 г (на 100000 ч.)</c:v>
                </c:pt>
              </c:strCache>
            </c:strRef>
          </c:tx>
          <c:spPr>
            <a:ln w="9525"/>
          </c:spPr>
          <c:dPt>
            <c:idx val="0"/>
            <c:bubble3D val="0"/>
            <c:spPr>
              <a:solidFill>
                <a:schemeClr val="accent2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C4-4316-81A6-F122C30DE83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C4-4316-81A6-F122C30DE83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C4-4316-81A6-F122C30DE834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C4-4316-81A6-F122C30DE834}"/>
              </c:ext>
            </c:extLst>
          </c:dPt>
          <c:dLbls>
            <c:dLbl>
              <c:idx val="2"/>
              <c:layout>
                <c:manualLayout>
                  <c:x val="-1.5490348821513825E-2"/>
                  <c:y val="-3.547828641073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C4-4316-81A6-F122C30DE83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C4-4316-81A6-F122C30DE8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от ССЗ</c:v>
                </c:pt>
                <c:pt idx="1">
                  <c:v>Новообразования</c:v>
                </c:pt>
                <c:pt idx="2">
                  <c:v>Органы дыхания</c:v>
                </c:pt>
                <c:pt idx="3">
                  <c:v>МС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740.5</c:v>
                </c:pt>
                <c:pt idx="1">
                  <c:v>200.2</c:v>
                </c:pt>
                <c:pt idx="2">
                  <c:v>58.1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C4-4316-81A6-F122C30DE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2816657695004"/>
          <c:y val="5.0846634119032293E-2"/>
          <c:w val="0.86199400226703893"/>
          <c:h val="0.8461140301657222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Смертность в РФ, 2018 г (на 100000 ч.)</c:v>
                </c:pt>
              </c:strCache>
            </c:strRef>
          </c:tx>
          <c:spPr>
            <a:ln w="9525"/>
          </c:spPr>
          <c:dPt>
            <c:idx val="0"/>
            <c:bubble3D val="0"/>
            <c:spPr>
              <a:solidFill>
                <a:schemeClr val="accent2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C4-4316-81A6-F122C30DE83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C4-4316-81A6-F122C30DE83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C4-4316-81A6-F122C30DE834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C4-4316-81A6-F122C30DE8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79-434F-AF5F-75133A54153C}"/>
              </c:ext>
            </c:extLst>
          </c:dPt>
          <c:dLbls>
            <c:dLbl>
              <c:idx val="2"/>
              <c:layout>
                <c:manualLayout>
                  <c:x val="-1.5490348821513825E-2"/>
                  <c:y val="-3.547828641073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C4-4316-81A6-F122C30DE8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Пермский край</c:v>
                </c:pt>
                <c:pt idx="1">
                  <c:v>Кировская область</c:v>
                </c:pt>
                <c:pt idx="2">
                  <c:v>Свердловская область</c:v>
                </c:pt>
                <c:pt idx="3">
                  <c:v>Татарстан</c:v>
                </c:pt>
                <c:pt idx="4">
                  <c:v>Удмуртская Республика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12.9</c:v>
                </c:pt>
                <c:pt idx="1">
                  <c:v>11.2</c:v>
                </c:pt>
                <c:pt idx="2">
                  <c:v>7.5</c:v>
                </c:pt>
                <c:pt idx="3">
                  <c:v>8.1999999999999993</c:v>
                </c:pt>
                <c:pt idx="4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C4-4316-81A6-F122C30DE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0.54686</cdr:x>
      <cdr:y>0.08621</cdr:y>
    </cdr:from>
    <cdr:to>
      <cdr:x>0.62637</cdr:x>
      <cdr:y>0.15377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A5A79B12-0EB3-434C-8C94-E8D59EF49B46}"/>
            </a:ext>
          </a:extLst>
        </cdr:cNvPr>
        <cdr:cNvSpPr txBox="1"/>
      </cdr:nvSpPr>
      <cdr:spPr>
        <a:xfrm xmlns:a="http://schemas.openxmlformats.org/drawingml/2006/main">
          <a:off x="1345049" y="216024"/>
          <a:ext cx="195566" cy="1692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solidFill>
                <a:schemeClr val="bg1"/>
              </a:solidFill>
            </a:rPr>
            <a:t>1,2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F6E87-941A-4873-87DB-3E5063D6D6A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0EB8D-5ADB-47C5-97F8-1F5B66F71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3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0EB8D-5ADB-47C5-97F8-1F5B66F715C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0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0EB8D-5ADB-47C5-97F8-1F5B66F715C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69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0EB8D-5ADB-47C5-97F8-1F5B66F715C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35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0EB8D-5ADB-47C5-97F8-1F5B66F715C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38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0EB8D-5ADB-47C5-97F8-1F5B66F715C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01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C00757-06D9-424C-AE67-7E15311797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4644"/>
            <a:ext cx="12218056" cy="6633356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155340" y="110109"/>
            <a:ext cx="2268252" cy="891234"/>
            <a:chOff x="10329333" y="94357"/>
            <a:chExt cx="2268252" cy="891234"/>
          </a:xfrm>
        </p:grpSpPr>
        <p:pic>
          <p:nvPicPr>
            <p:cNvPr id="19" name="Рисунок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9333" y="94357"/>
              <a:ext cx="474476" cy="88356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0803809" y="385427"/>
              <a:ext cx="179377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100" b="1">
                  <a:solidFill>
                    <a:schemeClr val="accent2"/>
                  </a:solidFill>
                  <a:latin typeface="Arial Nova Cond" panose="020B0506020202020204" pitchFamily="34" charset="0"/>
                </a:defRPr>
              </a:lvl1pPr>
            </a:lstStyle>
            <a:p>
              <a:r>
                <a:rPr lang="ru-RU" b="0" dirty="0">
                  <a:solidFill>
                    <a:srgbClr val="44546A"/>
                  </a:solidFill>
                  <a:latin typeface="+mn-lt"/>
                </a:rPr>
                <a:t>МИНИСТЕРСТВО</a:t>
              </a:r>
            </a:p>
            <a:p>
              <a:r>
                <a:rPr lang="ru-RU" b="0" dirty="0">
                  <a:solidFill>
                    <a:srgbClr val="44546A"/>
                  </a:solidFill>
                  <a:latin typeface="+mn-lt"/>
                </a:rPr>
                <a:t>ЗДРАВООХРАНЕНИЯ</a:t>
              </a:r>
            </a:p>
            <a:p>
              <a:r>
                <a:rPr lang="ru-RU" b="0" dirty="0">
                  <a:solidFill>
                    <a:srgbClr val="44546A"/>
                  </a:solidFill>
                  <a:latin typeface="+mn-lt"/>
                </a:rPr>
                <a:t>ПЕРМСКОГО КРАЯ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79525"/>
            <a:ext cx="12191999" cy="3108030"/>
          </a:xfrm>
          <a:prstGeom prst="rect">
            <a:avLst/>
          </a:prstGeom>
          <a:noFill/>
        </p:spPr>
        <p:txBody>
          <a:bodyPr vert="horz" lIns="360000" tIns="45720" rIns="91440" bIns="45720" rtlCol="0" anchor="ctr">
            <a:noAutofit/>
          </a:bodyPr>
          <a:lstStyle>
            <a:lvl1pPr marL="361950" indent="0">
              <a:def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728960" y="6492875"/>
            <a:ext cx="146304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Пермь. 2023 год</a:t>
            </a:r>
          </a:p>
        </p:txBody>
      </p:sp>
    </p:spTree>
    <p:extLst>
      <p:ext uri="{BB962C8B-B14F-4D97-AF65-F5344CB8AC3E}">
        <p14:creationId xmlns:p14="http://schemas.microsoft.com/office/powerpoint/2010/main" val="409648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DFA435-AA28-442D-AE33-18F8B75D8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60"/>
          <a:stretch/>
        </p:blipFill>
        <p:spPr>
          <a:xfrm>
            <a:off x="-13865" y="4097662"/>
            <a:ext cx="12192000" cy="2760338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155340" y="110109"/>
            <a:ext cx="2268252" cy="891234"/>
            <a:chOff x="10329333" y="94357"/>
            <a:chExt cx="2268252" cy="891234"/>
          </a:xfrm>
        </p:grpSpPr>
        <p:pic>
          <p:nvPicPr>
            <p:cNvPr id="19" name="Рисунок 1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9333" y="94357"/>
              <a:ext cx="474476" cy="88356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0803809" y="385427"/>
              <a:ext cx="179377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100" b="1">
                  <a:solidFill>
                    <a:schemeClr val="accent2"/>
                  </a:solidFill>
                  <a:latin typeface="Arial Nova Cond" panose="020B0506020202020204" pitchFamily="34" charset="0"/>
                </a:defRPr>
              </a:lvl1pPr>
            </a:lstStyle>
            <a:p>
              <a:r>
                <a:rPr lang="ru-RU" b="0" dirty="0">
                  <a:solidFill>
                    <a:srgbClr val="44546A"/>
                  </a:solidFill>
                  <a:latin typeface="+mn-lt"/>
                </a:rPr>
                <a:t>МИНИСТЕРСТВО</a:t>
              </a:r>
            </a:p>
            <a:p>
              <a:r>
                <a:rPr lang="ru-RU" b="0" dirty="0">
                  <a:solidFill>
                    <a:srgbClr val="44546A"/>
                  </a:solidFill>
                  <a:latin typeface="+mn-lt"/>
                </a:rPr>
                <a:t>ЗДРАВООХРАНЕНИЯ</a:t>
              </a:r>
            </a:p>
            <a:p>
              <a:r>
                <a:rPr lang="ru-RU" b="0" dirty="0">
                  <a:solidFill>
                    <a:srgbClr val="44546A"/>
                  </a:solidFill>
                  <a:latin typeface="+mn-lt"/>
                </a:rPr>
                <a:t>ПЕРМСКОГО КРАЯ</a:t>
              </a: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0" y="4097662"/>
            <a:ext cx="12192000" cy="2760338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ru-RU" dirty="0">
              <a:solidFill>
                <a:prstClr val="white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79525"/>
            <a:ext cx="12191999" cy="3108030"/>
          </a:xfrm>
          <a:prstGeom prst="rect">
            <a:avLst/>
          </a:prstGeom>
          <a:noFill/>
        </p:spPr>
        <p:txBody>
          <a:bodyPr vert="horz" lIns="360000" tIns="45720" rIns="91440" bIns="45720" rtlCol="0" anchor="ctr">
            <a:noAutofit/>
          </a:bodyPr>
          <a:lstStyle>
            <a:lvl1pPr marL="361950" indent="0">
              <a:def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728960" y="6492875"/>
            <a:ext cx="146304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Пермь. 2023 год</a:t>
            </a:r>
          </a:p>
        </p:txBody>
      </p:sp>
    </p:spTree>
    <p:extLst>
      <p:ext uri="{BB962C8B-B14F-4D97-AF65-F5344CB8AC3E}">
        <p14:creationId xmlns:p14="http://schemas.microsoft.com/office/powerpoint/2010/main" val="91610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7348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>
            <a:extLst>
              <a:ext uri="{FF2B5EF4-FFF2-40B4-BE49-F238E27FC236}">
                <a16:creationId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53036"/>
            <a:ext cx="12192000" cy="6272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00" y="943729"/>
            <a:ext cx="746401" cy="13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60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chemeClr val="accent3"/>
          </a:solidFill>
        </p:spPr>
        <p:txBody>
          <a:bodyPr vert="horz" lIns="72000" tIns="45720" rIns="91440" bIns="45720" rtlCol="0" anchor="ctr">
            <a:noAutofit/>
          </a:bodyPr>
          <a:lstStyle/>
          <a:p>
            <a:pPr marL="0" lvl="0" indent="0"/>
            <a:r>
              <a:rPr lang="ru-RU" dirty="0"/>
              <a:t>Образец заголовка</a:t>
            </a: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11650226" y="6419359"/>
            <a:ext cx="541774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CC9530D-2DD1-4BC9-A956-95CDF0D07E2C}" type="slidenum">
              <a:rPr lang="ru-RU" smtClean="0">
                <a:solidFill>
                  <a:srgbClr val="44546A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2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2600" kern="120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516380" cy="2961806"/>
          </a:xfrm>
        </p:spPr>
        <p:txBody>
          <a:bodyPr lIns="0" rIns="0">
            <a:noAutofit/>
          </a:bodyPr>
          <a:lstStyle/>
          <a:p>
            <a:pPr marL="179388">
              <a:lnSpc>
                <a:spcPct val="100000"/>
              </a:lnSpc>
              <a:spcAft>
                <a:spcPts val="1200"/>
              </a:spcAft>
            </a:pPr>
            <a:r>
              <a:rPr lang="ru-RU" b="1" dirty="0"/>
              <a:t>Контроль за состоянием беременных, страдающих гипертензивными расстройствами, с использованием организационных и цифровых решений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5087938"/>
            <a:ext cx="12192000" cy="1770062"/>
          </a:xfrm>
          <a:prstGeom prst="rect">
            <a:avLst/>
          </a:prstGeom>
        </p:spPr>
        <p:txBody>
          <a:bodyPr anchor="ctr"/>
          <a:lstStyle/>
          <a:p>
            <a:pPr marL="176213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Кондратюк Иван Васильевич</a:t>
            </a:r>
          </a:p>
          <a:p>
            <a:pPr marL="176213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Врач акушер-гинеколог, кандидат медицинских наук</a:t>
            </a:r>
          </a:p>
        </p:txBody>
      </p:sp>
      <p:sp>
        <p:nvSpPr>
          <p:cNvPr id="4" name="Текст 20">
            <a:extLst>
              <a:ext uri="{FF2B5EF4-FFF2-40B4-BE49-F238E27FC236}">
                <a16:creationId xmlns:a16="http://schemas.microsoft.com/office/drawing/2014/main" id="{25F99D15-B2E7-4417-9515-BDA4CC455EE2}"/>
              </a:ext>
            </a:extLst>
          </p:cNvPr>
          <p:cNvSpPr txBox="1">
            <a:spLocks/>
          </p:cNvSpPr>
          <p:nvPr/>
        </p:nvSpPr>
        <p:spPr>
          <a:xfrm>
            <a:off x="10802355" y="6530469"/>
            <a:ext cx="1389645" cy="3275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Пермь, 2023</a:t>
            </a:r>
          </a:p>
        </p:txBody>
      </p:sp>
    </p:spTree>
    <p:extLst>
      <p:ext uri="{BB962C8B-B14F-4D97-AF65-F5344CB8AC3E}">
        <p14:creationId xmlns:p14="http://schemas.microsoft.com/office/powerpoint/2010/main" val="349468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DA250-46D7-4419-A45E-8C540B01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Приложение </a:t>
            </a:r>
            <a:r>
              <a:rPr lang="ru-RU" b="1" dirty="0">
                <a:solidFill>
                  <a:srgbClr val="F62A0E"/>
                </a:solidFill>
              </a:rPr>
              <a:t>«</a:t>
            </a:r>
            <a:r>
              <a:rPr lang="ru-RU" dirty="0">
                <a:solidFill>
                  <a:srgbClr val="F62A0E"/>
                </a:solidFill>
              </a:rPr>
              <a:t>Пермское</a:t>
            </a:r>
            <a:r>
              <a:rPr lang="ru-RU" b="1" dirty="0">
                <a:solidFill>
                  <a:srgbClr val="F62A0E"/>
                </a:solidFill>
              </a:rPr>
              <a:t> здоровье»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CF0932-10F3-4F16-A330-5BC32E20CE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" r="1662" b="-1"/>
          <a:stretch/>
        </p:blipFill>
        <p:spPr>
          <a:xfrm>
            <a:off x="9252238" y="720000"/>
            <a:ext cx="2939762" cy="613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E47999A-49DC-4977-A182-A0960954F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5" y="835232"/>
            <a:ext cx="8705843" cy="59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0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F5C37-0695-47FD-94C3-C62061EE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эффекты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705761-177D-43F4-A6DF-DA6A55E1F92C}"/>
              </a:ext>
            </a:extLst>
          </p:cNvPr>
          <p:cNvSpPr txBox="1">
            <a:spLocks/>
          </p:cNvSpPr>
          <p:nvPr/>
        </p:nvSpPr>
        <p:spPr>
          <a:xfrm>
            <a:off x="114752" y="818406"/>
            <a:ext cx="11962496" cy="47708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None/>
            </a:pPr>
            <a:r>
              <a:rPr lang="ru-RU" sz="1600" b="1" dirty="0">
                <a:solidFill>
                  <a:schemeClr val="tx2"/>
                </a:solidFill>
              </a:rPr>
              <a:t>Проведенные ранее исследования схожих программ по контролю АД у пациентов с ХАГ показали, 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что комплексный </a:t>
            </a:r>
            <a:r>
              <a:rPr lang="ru-RU" sz="1600" b="1" dirty="0" err="1">
                <a:solidFill>
                  <a:schemeClr val="tx2"/>
                </a:solidFill>
              </a:rPr>
              <a:t>телемониторинг</a:t>
            </a:r>
            <a:r>
              <a:rPr lang="ru-RU" sz="1600" b="1" dirty="0">
                <a:solidFill>
                  <a:schemeClr val="tx2"/>
                </a:solidFill>
              </a:rPr>
              <a:t>, который включает в себя передачу параметров пациента 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и анализ медицинскими работниками, снижает смертность от всех причин </a:t>
            </a:r>
            <a:br>
              <a:rPr lang="ru-RU" sz="1400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(относительный риск [RR] 0,78, 95% доверительный интервал [CI] 0,62, 0, 0,99; 2885 человек в 12 RCT)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ru-RU" sz="18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sz="1800" dirty="0">
                <a:solidFill>
                  <a:schemeClr val="tx2"/>
                </a:solidFill>
              </a:rPr>
              <a:t>Снижение осложнений и как следствие фатальных исходов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sz="1800" dirty="0">
                <a:solidFill>
                  <a:schemeClr val="tx2"/>
                </a:solidFill>
              </a:rPr>
              <a:t>Повышение удовлетворенности населения качеством оказания медицинской помощи за счет самостоятельного активного участия в процессе контроля за своим здоровьем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sz="1800" dirty="0">
                <a:solidFill>
                  <a:schemeClr val="tx2"/>
                </a:solidFill>
              </a:rPr>
              <a:t>Увеличение приверженности к лечению, возможность проведения измерения АД в вечернее время (пациентами)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sz="1800" dirty="0">
                <a:solidFill>
                  <a:schemeClr val="tx2"/>
                </a:solidFill>
              </a:rPr>
              <a:t>Снижение нагрузки на врачей за счет удаленного мониторинга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sz="1800" dirty="0">
                <a:solidFill>
                  <a:schemeClr val="tx2"/>
                </a:solidFill>
              </a:rPr>
              <a:t>Постоянный мониторинг, взаимосвязь и обмен данными ПАЦИЕНТ-ЖК-КДО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ru-RU" sz="1800" dirty="0">
                <a:solidFill>
                  <a:schemeClr val="tx2"/>
                </a:solidFill>
              </a:rPr>
              <a:t>В перспективе создание полноценной система поддержки принятия врачебного решения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DE00E-B378-441F-A3BD-4B24F99D333C}"/>
              </a:ext>
            </a:extLst>
          </p:cNvPr>
          <p:cNvSpPr txBox="1"/>
          <p:nvPr/>
        </p:nvSpPr>
        <p:spPr>
          <a:xfrm>
            <a:off x="263525" y="6165304"/>
            <a:ext cx="1134108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 err="1">
                <a:solidFill>
                  <a:schemeClr val="tx2"/>
                </a:solidFill>
              </a:rPr>
              <a:t>Aronow</a:t>
            </a:r>
            <a:r>
              <a:rPr lang="en-US" sz="1050" dirty="0">
                <a:solidFill>
                  <a:schemeClr val="tx2"/>
                </a:solidFill>
              </a:rPr>
              <a:t> WS, </a:t>
            </a:r>
            <a:r>
              <a:rPr lang="en-US" sz="1050" dirty="0" err="1">
                <a:solidFill>
                  <a:schemeClr val="tx2"/>
                </a:solidFill>
              </a:rPr>
              <a:t>Shamliyan</a:t>
            </a:r>
            <a:r>
              <a:rPr lang="en-US" sz="1050" dirty="0">
                <a:solidFill>
                  <a:schemeClr val="tx2"/>
                </a:solidFill>
              </a:rPr>
              <a:t> TA. Comparative Effectiveness of Disease Management With Information Communication Technology for Preventing Hospitalization and Readmission in Adults With Chronic Congestive Heart Failure. J Am Med Dir Assoc. 2018 Jun;19(6):472-479. </a:t>
            </a:r>
            <a:r>
              <a:rPr lang="en-US" sz="1050" dirty="0" err="1">
                <a:solidFill>
                  <a:schemeClr val="tx2"/>
                </a:solidFill>
              </a:rPr>
              <a:t>doi</a:t>
            </a:r>
            <a:r>
              <a:rPr lang="en-US" sz="1050" dirty="0">
                <a:solidFill>
                  <a:schemeClr val="tx2"/>
                </a:solidFill>
              </a:rPr>
              <a:t>: 10.1016/j.jamda.2018.03.012. </a:t>
            </a:r>
            <a:r>
              <a:rPr lang="en-US" sz="1050" dirty="0" err="1">
                <a:solidFill>
                  <a:schemeClr val="tx2"/>
                </a:solidFill>
              </a:rPr>
              <a:t>Epub</a:t>
            </a:r>
            <a:r>
              <a:rPr lang="en-US" sz="1050" dirty="0">
                <a:solidFill>
                  <a:schemeClr val="tx2"/>
                </a:solidFill>
              </a:rPr>
              <a:t> 2018 May 3. PMID: 29730178.</a:t>
            </a:r>
            <a:endParaRPr lang="ru-RU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79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82D3BA-0501-439F-8141-220FFE35E34F}"/>
              </a:ext>
            </a:extLst>
          </p:cNvPr>
          <p:cNvSpPr txBox="1"/>
          <p:nvPr/>
        </p:nvSpPr>
        <p:spPr>
          <a:xfrm>
            <a:off x="2691061" y="3044280"/>
            <a:ext cx="6809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6370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64413-B5E7-49EE-9668-6A205E5B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проблемы </a:t>
            </a:r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504BA6-0493-438D-8B51-9136E6789512}"/>
              </a:ext>
            </a:extLst>
          </p:cNvPr>
          <p:cNvSpPr txBox="1"/>
          <p:nvPr/>
        </p:nvSpPr>
        <p:spPr>
          <a:xfrm>
            <a:off x="119336" y="864550"/>
            <a:ext cx="5508612" cy="2929606"/>
          </a:xfrm>
          <a:prstGeom prst="roundRect">
            <a:avLst>
              <a:gd name="adj" fmla="val 4119"/>
            </a:avLst>
          </a:prstGeom>
          <a:solidFill>
            <a:schemeClr val="bg2"/>
          </a:solidFill>
        </p:spPr>
        <p:txBody>
          <a:bodyPr wrap="square" anchor="ctr">
            <a:noAutofit/>
          </a:bodyPr>
          <a:lstStyle/>
          <a:p>
            <a:pPr marR="0" lvl="0" algn="l" defTabSz="457200" rtl="0" eaLnBrk="1" fontAlgn="auto" latinLnBrk="0" hangingPunct="1">
              <a:spcAft>
                <a:spcPts val="120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По данным ВОЗ гипертензивные расстройства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занимают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2-е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место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в структуре материнской смертности в мире,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составив 14%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В России они занимают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4-е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место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и составляют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15,7%</a:t>
            </a:r>
          </a:p>
          <a:p>
            <a:pPr marR="0" lvl="0" algn="l" defTabSz="457200" rtl="0" eaLnBrk="1" fontAlgn="auto" latinLnBrk="0" hangingPunct="1">
              <a:spcAft>
                <a:spcPts val="120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Гипертензивные расстройства во время беременности встречаются с частотой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около 10%</a:t>
            </a:r>
          </a:p>
          <a:p>
            <a:pPr marR="0" lvl="0" algn="l" defTabSz="457200" rtl="0" eaLnBrk="1" fontAlgn="auto" latinLnBrk="0" hangingPunct="1">
              <a:spcAft>
                <a:spcPts val="120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Частота осложнений (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преэклампсии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) составляет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в среднем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от 2 до 8%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98E0D506-829F-4A0B-9021-2258A262C6E1}"/>
              </a:ext>
            </a:extLst>
          </p:cNvPr>
          <p:cNvSpPr txBox="1">
            <a:spLocks/>
          </p:cNvSpPr>
          <p:nvPr/>
        </p:nvSpPr>
        <p:spPr>
          <a:xfrm>
            <a:off x="155340" y="4185084"/>
            <a:ext cx="5854616" cy="1808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5FCBEF"/>
              </a:buClr>
              <a:buNone/>
            </a:pPr>
            <a:r>
              <a:rPr lang="ru-RU" sz="1600" b="1" dirty="0">
                <a:solidFill>
                  <a:schemeClr val="tx2"/>
                </a:solidFill>
              </a:rPr>
              <a:t>К артериальной гипертензии (АГ) относятся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хроническая АГ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гестационная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(индуцированная беременностью) АГ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5FCBEF"/>
              </a:buClr>
              <a:buNone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Осложнения </a:t>
            </a:r>
            <a:r>
              <a:rPr lang="ru-RU" sz="1400" b="1" dirty="0">
                <a:solidFill>
                  <a:schemeClr val="tx2"/>
                </a:solidFill>
              </a:rPr>
              <a:t>артериальной гипертензии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тяжелая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преэклампсия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эклампсия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HELLP-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синдром и др.</a:t>
            </a:r>
          </a:p>
        </p:txBody>
      </p:sp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id="{65D376AC-1511-4AE7-B5B2-762121B4CB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290449"/>
              </p:ext>
            </p:extLst>
          </p:nvPr>
        </p:nvGraphicFramePr>
        <p:xfrm>
          <a:off x="5765225" y="1072619"/>
          <a:ext cx="2812632" cy="277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683395B-ED8D-47E1-B057-7F0D06A9D0AB}"/>
              </a:ext>
            </a:extLst>
          </p:cNvPr>
          <p:cNvSpPr/>
          <p:nvPr/>
        </p:nvSpPr>
        <p:spPr>
          <a:xfrm>
            <a:off x="5627948" y="725835"/>
            <a:ext cx="656405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Основные причины материнской смерти в РФ </a:t>
            </a:r>
            <a:r>
              <a:rPr lang="ru-RU" sz="1600" b="1" dirty="0">
                <a:solidFill>
                  <a:schemeClr val="tx2"/>
                </a:solidFill>
              </a:rPr>
              <a:t>(n=161), 2018 год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BC38C3E-3FD6-4CD1-B79B-71CC8FAA0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52215"/>
              </p:ext>
            </p:extLst>
          </p:nvPr>
        </p:nvGraphicFramePr>
        <p:xfrm>
          <a:off x="8328248" y="1160748"/>
          <a:ext cx="3863752" cy="2628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496">
                  <a:extLst>
                    <a:ext uri="{9D8B030D-6E8A-4147-A177-3AD203B41FA5}">
                      <a16:colId xmlns:a16="http://schemas.microsoft.com/office/drawing/2014/main" val="3247241812"/>
                    </a:ext>
                  </a:extLst>
                </a:gridCol>
                <a:gridCol w="3340256">
                  <a:extLst>
                    <a:ext uri="{9D8B030D-6E8A-4147-A177-3AD203B41FA5}">
                      <a16:colId xmlns:a16="http://schemas.microsoft.com/office/drawing/2014/main" val="1810058780"/>
                    </a:ext>
                  </a:extLst>
                </a:gridCol>
              </a:tblGrid>
              <a:tr h="26289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41,0%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экстрагенитальные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144698"/>
                  </a:ext>
                </a:extLst>
              </a:tr>
              <a:tr h="26289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18,6%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кровотечения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368473"/>
                  </a:ext>
                </a:extLst>
              </a:tr>
              <a:tr h="26289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12,4%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септические осложнения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331773"/>
                  </a:ext>
                </a:extLst>
              </a:tr>
              <a:tr h="26289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9,3%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гипертензивные расстройства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115027"/>
                  </a:ext>
                </a:extLst>
              </a:tr>
              <a:tr h="26289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8,1%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эмболия околоплодными водами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493767"/>
                  </a:ext>
                </a:extLst>
              </a:tr>
              <a:tr h="26289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5,0%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тромбоэмболия лёгочной артерии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YS Text"/>
                      </a:endParaRPr>
                    </a:p>
                  </a:txBody>
                  <a:tcPr marL="72000" marR="0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459437"/>
                  </a:ext>
                </a:extLst>
              </a:tr>
              <a:tr h="26289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2,5%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разрыв матки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661873"/>
                  </a:ext>
                </a:extLst>
              </a:tr>
              <a:tr h="26289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1,2%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воздушная эмболия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41930"/>
                  </a:ext>
                </a:extLst>
              </a:tr>
              <a:tr h="26289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0,6%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осложнения анестезии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435893"/>
                  </a:ext>
                </a:extLst>
              </a:tr>
              <a:tr h="26289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1,2%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прочее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0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372709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EACC4BA9-B6E4-493B-836C-7EEAA1908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2379319"/>
              </p:ext>
            </p:extLst>
          </p:nvPr>
        </p:nvGraphicFramePr>
        <p:xfrm>
          <a:off x="5765225" y="4085997"/>
          <a:ext cx="6426775" cy="277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3AC87C-B99B-40B2-84BE-14CFDA459528}"/>
              </a:ext>
            </a:extLst>
          </p:cNvPr>
          <p:cNvSpPr/>
          <p:nvPr/>
        </p:nvSpPr>
        <p:spPr>
          <a:xfrm>
            <a:off x="5627948" y="3876126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ГКБ имени М.А. Тверье</a:t>
            </a:r>
          </a:p>
        </p:txBody>
      </p:sp>
    </p:spTree>
    <p:extLst>
      <p:ext uri="{BB962C8B-B14F-4D97-AF65-F5344CB8AC3E}">
        <p14:creationId xmlns:p14="http://schemas.microsoft.com/office/powerpoint/2010/main" val="352492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EF605-314C-4892-99DD-E1B31F0C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Материнская смертность в РФ и Пермском крае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E6C6128-629C-4A00-B970-5D9F8D88C5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846851"/>
              </p:ext>
            </p:extLst>
          </p:nvPr>
        </p:nvGraphicFramePr>
        <p:xfrm>
          <a:off x="162864" y="980728"/>
          <a:ext cx="2196000" cy="250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1DB0E3-E452-4345-9973-FBE9952B17C5}"/>
              </a:ext>
            </a:extLst>
          </p:cNvPr>
          <p:cNvSpPr/>
          <p:nvPr/>
        </p:nvSpPr>
        <p:spPr>
          <a:xfrm>
            <a:off x="155340" y="692696"/>
            <a:ext cx="37785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862" b="0" i="0" u="none" strike="noStrike" kern="1200" spc="0" baseline="0">
                <a:solidFill>
                  <a:srgbClr val="25353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/>
                </a:solidFill>
              </a:rPr>
              <a:t>Причины смертности в РФ, 2018 г.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на 100 тыс.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чел. по данным Росстата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AC21A2F-714F-4870-AA88-1083A6190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617537"/>
              </p:ext>
            </p:extLst>
          </p:nvPr>
        </p:nvGraphicFramePr>
        <p:xfrm>
          <a:off x="323744" y="3140445"/>
          <a:ext cx="3648020" cy="749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020">
                  <a:extLst>
                    <a:ext uri="{9D8B030D-6E8A-4147-A177-3AD203B41FA5}">
                      <a16:colId xmlns:a16="http://schemas.microsoft.com/office/drawing/2014/main" val="2114660303"/>
                    </a:ext>
                  </a:extLst>
                </a:gridCol>
                <a:gridCol w="3060000">
                  <a:extLst>
                    <a:ext uri="{9D8B030D-6E8A-4147-A177-3AD203B41FA5}">
                      <a16:colId xmlns:a16="http://schemas.microsoft.com/office/drawing/2014/main" val="41067886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583,1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сердечно-сосудистые заболевания</a:t>
                      </a:r>
                    </a:p>
                  </a:txBody>
                  <a:tcPr marL="7200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620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203,0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новообразования</a:t>
                      </a:r>
                    </a:p>
                  </a:txBody>
                  <a:tcPr marL="7200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458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41,6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болезни органов дыхания</a:t>
                      </a:r>
                    </a:p>
                  </a:txBody>
                  <a:tcPr marL="7200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983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9,1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материнская смертность</a:t>
                      </a:r>
                    </a:p>
                  </a:txBody>
                  <a:tcPr marL="7200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076135"/>
                  </a:ext>
                </a:extLst>
              </a:tr>
            </a:tbl>
          </a:graphicData>
        </a:graphic>
      </p:graphicFrame>
      <p:graphicFrame>
        <p:nvGraphicFramePr>
          <p:cNvPr id="11" name="Объект 5">
            <a:extLst>
              <a:ext uri="{FF2B5EF4-FFF2-40B4-BE49-F238E27FC236}">
                <a16:creationId xmlns:a16="http://schemas.microsoft.com/office/drawing/2014/main" id="{244BBCF6-F97C-4875-A9BF-EFF48CC018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590977"/>
              </p:ext>
            </p:extLst>
          </p:nvPr>
        </p:nvGraphicFramePr>
        <p:xfrm>
          <a:off x="4524834" y="980728"/>
          <a:ext cx="2196000" cy="250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8BDD5CA-3905-4FAD-974C-C8C7C5481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984974"/>
              </p:ext>
            </p:extLst>
          </p:nvPr>
        </p:nvGraphicFramePr>
        <p:xfrm>
          <a:off x="4670727" y="3140445"/>
          <a:ext cx="3504020" cy="749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020">
                  <a:extLst>
                    <a:ext uri="{9D8B030D-6E8A-4147-A177-3AD203B41FA5}">
                      <a16:colId xmlns:a16="http://schemas.microsoft.com/office/drawing/2014/main" val="2114660303"/>
                    </a:ext>
                  </a:extLst>
                </a:gridCol>
                <a:gridCol w="2916000">
                  <a:extLst>
                    <a:ext uri="{9D8B030D-6E8A-4147-A177-3AD203B41FA5}">
                      <a16:colId xmlns:a16="http://schemas.microsoft.com/office/drawing/2014/main" val="41067886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740,5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сердечно-сосудистые заболевания</a:t>
                      </a:r>
                    </a:p>
                  </a:txBody>
                  <a:tcPr marL="7200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620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200,2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новообразования</a:t>
                      </a:r>
                    </a:p>
                  </a:txBody>
                  <a:tcPr marL="7200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458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58,1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болезни органов дыхания</a:t>
                      </a:r>
                    </a:p>
                  </a:txBody>
                  <a:tcPr marL="7200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983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>
                        <a:lnSpc>
                          <a:spcPts val="1400"/>
                        </a:lnSpc>
                      </a:pPr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1,2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материнская смертность</a:t>
                      </a:r>
                    </a:p>
                  </a:txBody>
                  <a:tcPr marL="7200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076135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B478FFE-7A96-4C0B-A710-928DE5DD2AC6}"/>
              </a:ext>
            </a:extLst>
          </p:cNvPr>
          <p:cNvSpPr/>
          <p:nvPr/>
        </p:nvSpPr>
        <p:spPr>
          <a:xfrm>
            <a:off x="4212311" y="692696"/>
            <a:ext cx="37673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862" b="0" i="0" u="none" strike="noStrike" kern="1200" spc="0" baseline="0">
                <a:solidFill>
                  <a:srgbClr val="25353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/>
                </a:solidFill>
              </a:rPr>
              <a:t>Причины смертности в ПК, 2021 г.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на 100 тыс.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чел. по данным </a:t>
            </a:r>
            <a:r>
              <a:rPr lang="ru-RU" sz="1400" dirty="0" err="1">
                <a:solidFill>
                  <a:schemeClr val="tx2"/>
                </a:solidFill>
              </a:rPr>
              <a:t>Пермьстата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BA5B651-153C-4749-BCF4-AC262CEB3411}"/>
              </a:ext>
            </a:extLst>
          </p:cNvPr>
          <p:cNvSpPr/>
          <p:nvPr/>
        </p:nvSpPr>
        <p:spPr>
          <a:xfrm>
            <a:off x="8413401" y="692696"/>
            <a:ext cx="37785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862" b="0" i="0" u="none" strike="noStrike" kern="1200" spc="0" baseline="0">
                <a:solidFill>
                  <a:srgbClr val="25353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2"/>
                </a:solidFill>
              </a:rPr>
              <a:t>Материнская смертность, 2022 г.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на 100 тыс.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чел. по данным Росстата</a:t>
            </a:r>
          </a:p>
        </p:txBody>
      </p:sp>
      <p:graphicFrame>
        <p:nvGraphicFramePr>
          <p:cNvPr id="22" name="Объект 5">
            <a:extLst>
              <a:ext uri="{FF2B5EF4-FFF2-40B4-BE49-F238E27FC236}">
                <a16:creationId xmlns:a16="http://schemas.microsoft.com/office/drawing/2014/main" id="{8FC40DB7-5908-4495-9CBE-05A28B1ED3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758624"/>
              </p:ext>
            </p:extLst>
          </p:nvPr>
        </p:nvGraphicFramePr>
        <p:xfrm>
          <a:off x="8886804" y="980728"/>
          <a:ext cx="2196000" cy="250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E12871DC-C7E2-4B6B-B20E-47F545EB3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932521"/>
              </p:ext>
            </p:extLst>
          </p:nvPr>
        </p:nvGraphicFramePr>
        <p:xfrm>
          <a:off x="8892690" y="3140447"/>
          <a:ext cx="2820020" cy="936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020">
                  <a:extLst>
                    <a:ext uri="{9D8B030D-6E8A-4147-A177-3AD203B41FA5}">
                      <a16:colId xmlns:a16="http://schemas.microsoft.com/office/drawing/2014/main" val="2114660303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41067886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ru-RU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Удмуртская Республика</a:t>
                      </a:r>
                    </a:p>
                  </a:txBody>
                  <a:tcPr marL="7200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620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ru-RU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край</a:t>
                      </a:r>
                    </a:p>
                  </a:txBody>
                  <a:tcPr marL="7200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839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ru-RU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Кировская область</a:t>
                      </a:r>
                    </a:p>
                  </a:txBody>
                  <a:tcPr marL="7200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458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ru-RU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Татарстан</a:t>
                      </a:r>
                    </a:p>
                  </a:txBody>
                  <a:tcPr marL="7200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983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ru-RU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ts val="1400"/>
                        </a:lnSpc>
                      </a:pPr>
                      <a:r>
                        <a:rPr lang="ru-RU" sz="110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Свердловская область</a:t>
                      </a:r>
                    </a:p>
                  </a:txBody>
                  <a:tcPr marL="72000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076135"/>
                  </a:ext>
                </a:extLst>
              </a:tr>
            </a:tbl>
          </a:graphicData>
        </a:graphic>
      </p:graphicFrame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8116E0E-FFAE-4DB6-BF4A-1001BAF5BBAD}"/>
              </a:ext>
            </a:extLst>
          </p:cNvPr>
          <p:cNvSpPr txBox="1">
            <a:spLocks/>
          </p:cNvSpPr>
          <p:nvPr/>
        </p:nvSpPr>
        <p:spPr>
          <a:xfrm>
            <a:off x="196770" y="3974755"/>
            <a:ext cx="12004170" cy="4862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Экономические потери</a:t>
            </a:r>
            <a:br>
              <a:rPr lang="ru-RU" sz="1200" dirty="0">
                <a:solidFill>
                  <a:schemeClr val="tx2"/>
                </a:solidFill>
                <a:latin typeface="+mn-lt"/>
              </a:rPr>
            </a:br>
            <a:r>
              <a:rPr lang="ru-RU" sz="1400" b="1" dirty="0">
                <a:solidFill>
                  <a:schemeClr val="tx2"/>
                </a:solidFill>
                <a:latin typeface="+mn-lt"/>
              </a:rPr>
              <a:t>Затраты по диспансерному наблюдению и лечению беременной в случаях летального исхода</a:t>
            </a:r>
            <a:endParaRPr lang="ru-RU" sz="1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A1E484-8630-4086-929C-3EB076FC3515}"/>
              </a:ext>
            </a:extLst>
          </p:cNvPr>
          <p:cNvSpPr txBox="1"/>
          <p:nvPr/>
        </p:nvSpPr>
        <p:spPr>
          <a:xfrm>
            <a:off x="196770" y="6421689"/>
            <a:ext cx="119278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 err="1"/>
              <a:t>Филимончикова</a:t>
            </a:r>
            <a:r>
              <a:rPr lang="ru-RU" sz="800" dirty="0"/>
              <a:t>, И. Д. Клинико-экономический анализ в решении задач профилактики материнской смертности / И. Д. </a:t>
            </a:r>
            <a:r>
              <a:rPr lang="ru-RU" sz="800" dirty="0" err="1"/>
              <a:t>Филимончикова</a:t>
            </a:r>
            <a:r>
              <a:rPr lang="ru-RU" sz="800" dirty="0"/>
              <a:t> // Здравоохранение Дальнего Востока. – 2004. – № 1(9). – С. 43-45 </a:t>
            </a:r>
          </a:p>
        </p:txBody>
      </p:sp>
      <p:graphicFrame>
        <p:nvGraphicFramePr>
          <p:cNvPr id="19" name="Таблица 4">
            <a:extLst>
              <a:ext uri="{FF2B5EF4-FFF2-40B4-BE49-F238E27FC236}">
                <a16:creationId xmlns:a16="http://schemas.microsoft.com/office/drawing/2014/main" id="{01E45A1C-912B-4A10-AA57-B1B0EDAD70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05000"/>
              </p:ext>
            </p:extLst>
          </p:nvPr>
        </p:nvGraphicFramePr>
        <p:xfrm>
          <a:off x="263525" y="4501449"/>
          <a:ext cx="11737131" cy="1920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64823">
                  <a:extLst>
                    <a:ext uri="{9D8B030D-6E8A-4147-A177-3AD203B41FA5}">
                      <a16:colId xmlns:a16="http://schemas.microsoft.com/office/drawing/2014/main" val="3543004421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val="2847295271"/>
                    </a:ext>
                  </a:extLst>
                </a:gridCol>
              </a:tblGrid>
              <a:tr h="201851">
                <a:tc>
                  <a:txBody>
                    <a:bodyPr/>
                    <a:lstStyle/>
                    <a:p>
                      <a:r>
                        <a:rPr lang="ru-RU" sz="1400" dirty="0"/>
                        <a:t>Этапы оказания медицинской помощи</a:t>
                      </a: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Стоимость</a:t>
                      </a:r>
                    </a:p>
                  </a:txBody>
                  <a:tcPr marL="36000" marR="3600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618791"/>
                  </a:ext>
                </a:extLst>
              </a:tr>
              <a:tr h="18800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Амбулаторное обследование и лечение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1 957 руб.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117470"/>
                  </a:ext>
                </a:extLst>
              </a:tr>
              <a:tr h="18800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Стационар в т.ч.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455704"/>
                  </a:ext>
                </a:extLst>
              </a:tr>
              <a:tr h="188007">
                <a:tc>
                  <a:txBody>
                    <a:bodyPr/>
                    <a:lstStyle/>
                    <a:p>
                      <a:pPr marL="182563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обследование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19 008 руб.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466496"/>
                  </a:ext>
                </a:extLst>
              </a:tr>
              <a:tr h="188007">
                <a:tc>
                  <a:txBody>
                    <a:bodyPr/>
                    <a:lstStyle/>
                    <a:p>
                      <a:pPr marL="182563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лечение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23 474 руб.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189648"/>
                  </a:ext>
                </a:extLst>
              </a:tr>
              <a:tr h="18800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Прочие расходы (санитарный транспорт)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13 000 руб.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984706"/>
                  </a:ext>
                </a:extLst>
              </a:tr>
              <a:tr h="18800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ИТОГО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689297"/>
                  </a:ext>
                </a:extLst>
              </a:tr>
              <a:tr h="188007">
                <a:tc>
                  <a:txBody>
                    <a:bodyPr/>
                    <a:lstStyle/>
                    <a:p>
                      <a:pPr marL="182563" indent="0"/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прямые затраты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57 439 руб.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378161"/>
                  </a:ext>
                </a:extLst>
              </a:tr>
              <a:tr h="188007">
                <a:tc>
                  <a:txBody>
                    <a:bodyPr/>
                    <a:lstStyle/>
                    <a:p>
                      <a:pPr marL="182563" indent="0"/>
                      <a:r>
                        <a:rPr lang="ru-RU" sz="1400" dirty="0">
                          <a:solidFill>
                            <a:schemeClr val="tx2"/>
                          </a:solidFill>
                        </a:rPr>
                        <a:t>косвенные затраты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u="none" dirty="0">
                          <a:solidFill>
                            <a:srgbClr val="FF0000"/>
                          </a:solidFill>
                        </a:rPr>
                        <a:t>3 755 700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руб.</a:t>
                      </a:r>
                      <a:endParaRPr lang="ru-RU" sz="1400" b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83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37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15BF-5081-46CE-9027-E72997542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Обоснование проекта</a:t>
            </a:r>
            <a:br>
              <a:rPr lang="ru-RU" dirty="0"/>
            </a:br>
            <a:r>
              <a:rPr lang="ru-RU" sz="2000" dirty="0"/>
              <a:t>Национальные проекты «Здравоохранение» и «Демография»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68E7F-8AC6-4654-A531-35CC2471F3EF}"/>
              </a:ext>
            </a:extLst>
          </p:cNvPr>
          <p:cNvSpPr txBox="1">
            <a:spLocks/>
          </p:cNvSpPr>
          <p:nvPr/>
        </p:nvSpPr>
        <p:spPr>
          <a:xfrm>
            <a:off x="155340" y="2456892"/>
            <a:ext cx="12036660" cy="25562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Борьба с сердечно-сосудистыми заболеваниями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Борьба с материнской и перинатальной смертностью </a:t>
            </a:r>
            <a:br>
              <a:rPr lang="ru-RU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(улучшение демографической составляющей)  </a:t>
            </a:r>
            <a:endParaRPr lang="ru-RU" sz="20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None/>
            </a:pPr>
            <a:r>
              <a:rPr lang="ru-RU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создания динамического инструмента контроля за беременными женщинами с гипертензивными расстройствами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5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B3091-EAA9-419D-BBBF-F75DC7E1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Краткое описание проекта и его рамки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656E22-C75F-449C-B868-02BFCCDC1700}"/>
              </a:ext>
            </a:extLst>
          </p:cNvPr>
          <p:cNvSpPr/>
          <p:nvPr/>
        </p:nvSpPr>
        <p:spPr>
          <a:xfrm>
            <a:off x="253420" y="2151727"/>
            <a:ext cx="11675227" cy="25545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>
              <a:spcAft>
                <a:spcPts val="18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sz="2000" dirty="0">
                <a:solidFill>
                  <a:schemeClr val="tx2"/>
                </a:solidFill>
                <a:cs typeface="Times New Roman" panose="02020603050405020304" pitchFamily="18" charset="0"/>
              </a:rPr>
              <a:t>Единая база данных беременных женщин страдающих АГ</a:t>
            </a:r>
          </a:p>
          <a:p>
            <a:pPr marL="228600" indent="-228600">
              <a:spcAft>
                <a:spcPts val="18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sz="2000" dirty="0">
                <a:solidFill>
                  <a:schemeClr val="tx2"/>
                </a:solidFill>
                <a:cs typeface="Times New Roman" panose="02020603050405020304" pitchFamily="18" charset="0"/>
              </a:rPr>
              <a:t>Дистанционный способ передачи показателей здоровья</a:t>
            </a:r>
          </a:p>
          <a:p>
            <a:pPr marL="228600" indent="-228600">
              <a:spcAft>
                <a:spcPts val="18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sz="2000" dirty="0">
                <a:solidFill>
                  <a:schemeClr val="tx2"/>
                </a:solidFill>
                <a:cs typeface="Times New Roman" panose="02020603050405020304" pitchFamily="18" charset="0"/>
              </a:rPr>
              <a:t>Удаленное взаимодействие и контроль за состоянием здоровья</a:t>
            </a:r>
          </a:p>
          <a:p>
            <a:pPr marL="228600" indent="-228600">
              <a:spcAft>
                <a:spcPts val="18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sz="2000" dirty="0">
                <a:solidFill>
                  <a:schemeClr val="tx2"/>
                </a:solidFill>
                <a:cs typeface="Times New Roman" panose="02020603050405020304" pitchFamily="18" charset="0"/>
              </a:rPr>
              <a:t>Единый центр принятия решений ( КДО ПЦ)</a:t>
            </a:r>
          </a:p>
          <a:p>
            <a:pPr marL="228600" indent="-228600">
              <a:spcAft>
                <a:spcPts val="18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sz="2000" dirty="0">
                <a:solidFill>
                  <a:schemeClr val="tx2"/>
                </a:solidFill>
                <a:cs typeface="Times New Roman" panose="02020603050405020304" pitchFamily="18" charset="0"/>
              </a:rPr>
              <a:t>Вовлечение женщин за состоянием своего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270808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B3091-EAA9-419D-BBBF-F75DC7E1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656E22-C75F-449C-B868-02BFCCDC1700}"/>
              </a:ext>
            </a:extLst>
          </p:cNvPr>
          <p:cNvSpPr/>
          <p:nvPr/>
        </p:nvSpPr>
        <p:spPr>
          <a:xfrm>
            <a:off x="253420" y="1880828"/>
            <a:ext cx="11675227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>
              <a:spcAft>
                <a:spcPts val="18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Удаленный мониторинг цифр артериального давления у беременных с гипертензивными расстройствами</a:t>
            </a:r>
          </a:p>
          <a:p>
            <a:pPr marL="228600" indent="-228600">
              <a:spcAft>
                <a:spcPts val="18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Максимальный охват беременных женщин  при показаниях </a:t>
            </a:r>
            <a:b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  <a:t>(проведение беседы, наглядный материал, информационные бюллетени)</a:t>
            </a:r>
          </a:p>
          <a:p>
            <a:pPr marL="228600" indent="-228600">
              <a:spcAft>
                <a:spcPts val="18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Обучение врачей ЖК и стационара консультативного центра</a:t>
            </a:r>
          </a:p>
          <a:p>
            <a:pPr marL="228600" indent="-228600">
              <a:spcAft>
                <a:spcPts val="18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Расширение функциональных обязанностей консультативного центра</a:t>
            </a:r>
          </a:p>
          <a:p>
            <a:pPr marL="228600" indent="-228600">
              <a:spcAft>
                <a:spcPts val="18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Разработка и внедрение алгоритмов принятия решений на базе клинических рекомендаций (СОП) в КДО ПЦ</a:t>
            </a:r>
          </a:p>
          <a:p>
            <a:pPr marL="228600" indent="-228600">
              <a:spcAft>
                <a:spcPts val="18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Создание программного обеспечения для дистанционного наблюдения с учетом информационной безопасности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CCC1D2-C80C-43A7-B2EF-00263057BA91}"/>
              </a:ext>
            </a:extLst>
          </p:cNvPr>
          <p:cNvSpPr/>
          <p:nvPr/>
        </p:nvSpPr>
        <p:spPr>
          <a:xfrm>
            <a:off x="2063" y="728867"/>
            <a:ext cx="12191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Повышение качества ведения беременных пациенток, страдающих АГ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BFA25D-BCB7-4FA8-92B9-932061220BB3}"/>
              </a:ext>
            </a:extLst>
          </p:cNvPr>
          <p:cNvSpPr/>
          <p:nvPr/>
        </p:nvSpPr>
        <p:spPr>
          <a:xfrm>
            <a:off x="263525" y="1412776"/>
            <a:ext cx="1124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Задачи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5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B3091-EAA9-419D-BBBF-F75DC7E1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656E22-C75F-449C-B868-02BFCCDC1700}"/>
              </a:ext>
            </a:extLst>
          </p:cNvPr>
          <p:cNvSpPr/>
          <p:nvPr/>
        </p:nvSpPr>
        <p:spPr>
          <a:xfrm>
            <a:off x="253420" y="1880828"/>
            <a:ext cx="11675227" cy="43924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>
              <a:spcAft>
                <a:spcPts val="18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Снижение количества осложнений от гипертензивных расстройств связанных с беременностью</a:t>
            </a:r>
          </a:p>
          <a:p>
            <a:pPr marL="228600" indent="-228600">
              <a:spcAft>
                <a:spcPts val="18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Стабилизация цифр АД</a:t>
            </a:r>
          </a:p>
          <a:p>
            <a:pPr marL="228600" indent="-228600">
              <a:spcAft>
                <a:spcPts val="18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Повышение качества ведения и  оказания мед. помощи беременных пациенткам за счет непрерывного мониторинга состояния здоровья на всех этапах (ЖК, КДО) </a:t>
            </a:r>
          </a:p>
          <a:p>
            <a:pPr marL="228600" indent="-228600">
              <a:spcAft>
                <a:spcPts val="18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Удаленное принятие решения о своевременном способе </a:t>
            </a:r>
            <a:r>
              <a:rPr lang="ru-RU" dirty="0" err="1">
                <a:solidFill>
                  <a:schemeClr val="tx2"/>
                </a:solidFill>
                <a:cs typeface="Times New Roman" panose="02020603050405020304" pitchFamily="18" charset="0"/>
              </a:rPr>
              <a:t>родоразрешения</a:t>
            </a:r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 пациенток с АГ (согласно приказу 1130Н)</a:t>
            </a:r>
          </a:p>
          <a:p>
            <a:pPr marL="228600" indent="-228600">
              <a:spcAft>
                <a:spcPts val="1800"/>
              </a:spcAft>
              <a:buClr>
                <a:schemeClr val="accent1"/>
              </a:buClr>
              <a:buFont typeface="Century Gothic" panose="020B0502020202020204" pitchFamily="34" charset="0"/>
              <a:buChar char="●"/>
            </a:pPr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Повышение приверженности к мониторингу за собственным здоровьем  и выполнения рекомендаций врача</a:t>
            </a:r>
            <a:b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endParaRPr lang="ru-RU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CCC1D2-C80C-43A7-B2EF-00263057BA91}"/>
              </a:ext>
            </a:extLst>
          </p:cNvPr>
          <p:cNvSpPr/>
          <p:nvPr/>
        </p:nvSpPr>
        <p:spPr>
          <a:xfrm>
            <a:off x="2063" y="728867"/>
            <a:ext cx="12191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Повышение качества ведения беременных пациенток, страдающих АГ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5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F8E93-B9E5-4FC5-9A7B-BA57B646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Заинтересованные стороны</a:t>
            </a: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39ED5B31-05E4-4639-9534-D66B16F0E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033992"/>
              </p:ext>
            </p:extLst>
          </p:nvPr>
        </p:nvGraphicFramePr>
        <p:xfrm>
          <a:off x="263525" y="1196973"/>
          <a:ext cx="11736079" cy="52158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68079">
                  <a:extLst>
                    <a:ext uri="{9D8B030D-6E8A-4147-A177-3AD203B41FA5}">
                      <a16:colId xmlns:a16="http://schemas.microsoft.com/office/drawing/2014/main" val="991924864"/>
                    </a:ext>
                  </a:extLst>
                </a:gridCol>
                <a:gridCol w="9468000">
                  <a:extLst>
                    <a:ext uri="{9D8B030D-6E8A-4147-A177-3AD203B41FA5}">
                      <a16:colId xmlns:a16="http://schemas.microsoft.com/office/drawing/2014/main" val="2460274886"/>
                    </a:ext>
                  </a:extLst>
                </a:gridCol>
              </a:tblGrid>
              <a:tr h="5946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заинтересованных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сторон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400"/>
                        </a:lnSpc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Функциональные обязанности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3873206"/>
                  </a:ext>
                </a:extLst>
              </a:tr>
              <a:tr h="215384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Font typeface="Century Gothic" panose="020B0502020202020204" pitchFamily="34" charset="0"/>
                        <a:buNone/>
                      </a:pPr>
                      <a:r>
                        <a:rPr lang="ru-RU" sz="16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Врач ЖК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Font typeface="Century Gothic" panose="020B0502020202020204" pitchFamily="34" charset="0"/>
                        <a:buNone/>
                      </a:pPr>
                      <a:r>
                        <a:rPr lang="ru-RU" sz="16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Фельдшер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Font typeface="Century Gothic" panose="020B0502020202020204" pitchFamily="34" charset="0"/>
                        <a:buNone/>
                      </a:pPr>
                      <a:r>
                        <a:rPr lang="ru-RU" sz="16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Акушерка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Сбор анамнеза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Формирование, создание бюллетеней, постера по правильному контролю АД и занесение данных в приложение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spc="-4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Беседа с женщинами о постоянной необходимости контроля АД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электронных тонометров с функцией дистанционной передачи данных женщинам </a:t>
                      </a:r>
                      <a:b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гипертензивными расстройствами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использованию приложения «Пермское здоровье»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Занесение данных приема </a:t>
                      </a: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(АД, тромбоциты, моча на белок, лек. препараты)</a:t>
                      </a: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базу приложения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Назначение ответственного врача ЖК за мониторинг и передачу данных в КДО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3821008"/>
                  </a:ext>
                </a:extLst>
              </a:tr>
              <a:tr h="1276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Tx/>
                        <a:buFont typeface="Century Gothic" panose="020B0502020202020204" pitchFamily="34" charset="0"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</a:rPr>
                        <a:t>Врач акушер-гинеколог КДО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Постоянный мониторинг, контроль назначений врача ЖК, коррекция обследования, лечения 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группы риска для более интенсивного мониторинга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отклонении АД от нормальных значений, коррекция лечения, рекомендации о госпитализации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Передача данных с рекомендациями в ЖК через приложение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2578628"/>
                  </a:ext>
                </a:extLst>
              </a:tr>
              <a:tr h="10512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Tx/>
                        <a:buFont typeface="Century Gothic" panose="020B0502020202020204" pitchFamily="34" charset="0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Беременная пациентка </a:t>
                      </a:r>
                      <a:br>
                        <a:rPr lang="ru-RU" sz="160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с гипертензивными расстройствами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Самостоятельный контроль АД 4 раза/сутки в домашних условиях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Занесение данных измерения АД, данных анализов в приложение ежедневно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5784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15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F5C37-0695-47FD-94C3-C62061EE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Взаимодействие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ABA1FC-4960-46AF-BFFB-1EEE1B3461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r="23706"/>
          <a:stretch/>
        </p:blipFill>
        <p:spPr>
          <a:xfrm>
            <a:off x="8054786" y="724320"/>
            <a:ext cx="4137214" cy="613367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04D86221-5995-4AF6-AC65-A91D8AF2A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0" y="1268760"/>
            <a:ext cx="7565136" cy="4733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8D6E8E-0A8C-48A8-B58A-37A5EA294D5E}"/>
              </a:ext>
            </a:extLst>
          </p:cNvPr>
          <p:cNvSpPr txBox="1"/>
          <p:nvPr/>
        </p:nvSpPr>
        <p:spPr>
          <a:xfrm>
            <a:off x="155340" y="5781623"/>
            <a:ext cx="6156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Внедрение </a:t>
            </a:r>
            <a:r>
              <a:rPr lang="ru-RU" sz="1600" dirty="0">
                <a:solidFill>
                  <a:schemeClr val="tx2"/>
                </a:solidFill>
              </a:rPr>
              <a:t>в ЖК (ГКП № 2): </a:t>
            </a:r>
            <a:r>
              <a:rPr lang="ru-RU" sz="1600" dirty="0">
                <a:solidFill>
                  <a:schemeClr val="accent2"/>
                </a:solidFill>
              </a:rPr>
              <a:t>1271</a:t>
            </a:r>
            <a:r>
              <a:rPr lang="ru-RU" sz="1600" dirty="0">
                <a:solidFill>
                  <a:schemeClr val="tx2"/>
                </a:solidFill>
              </a:rPr>
              <a:t> пользователь; </a:t>
            </a:r>
            <a:r>
              <a:rPr lang="ru-RU" sz="1600" dirty="0">
                <a:solidFill>
                  <a:schemeClr val="accent2"/>
                </a:solidFill>
              </a:rPr>
              <a:t>15</a:t>
            </a:r>
            <a:r>
              <a:rPr lang="ru-RU" sz="1600" dirty="0">
                <a:solidFill>
                  <a:schemeClr val="tx2"/>
                </a:solidFill>
              </a:rPr>
              <a:t> врачей; более </a:t>
            </a:r>
            <a:r>
              <a:rPr lang="ru-RU" sz="1600" dirty="0">
                <a:solidFill>
                  <a:schemeClr val="accent2"/>
                </a:solidFill>
              </a:rPr>
              <a:t>50000</a:t>
            </a:r>
            <a:r>
              <a:rPr lang="ru-RU" sz="1600" dirty="0">
                <a:solidFill>
                  <a:schemeClr val="tx2"/>
                </a:solidFill>
              </a:rPr>
              <a:t> заполненных дневников</a:t>
            </a:r>
          </a:p>
          <a:p>
            <a:r>
              <a:rPr lang="ru-RU" sz="1200" dirty="0">
                <a:solidFill>
                  <a:schemeClr val="tx2"/>
                </a:solidFill>
              </a:rPr>
              <a:t>Наличие приложения в </a:t>
            </a:r>
            <a:r>
              <a:rPr lang="ru-RU" sz="1200" dirty="0" err="1">
                <a:solidFill>
                  <a:schemeClr val="tx2"/>
                </a:solidFill>
              </a:rPr>
              <a:t>Appstore</a:t>
            </a:r>
            <a:r>
              <a:rPr lang="ru-RU" sz="1200" dirty="0">
                <a:solidFill>
                  <a:schemeClr val="tx2"/>
                </a:solidFill>
              </a:rPr>
              <a:t>, </a:t>
            </a:r>
            <a:r>
              <a:rPr lang="ru-RU" sz="1200" dirty="0" err="1">
                <a:solidFill>
                  <a:schemeClr val="tx2"/>
                </a:solidFill>
              </a:rPr>
              <a:t>Google</a:t>
            </a:r>
            <a:r>
              <a:rPr lang="ru-RU" sz="1200" dirty="0">
                <a:solidFill>
                  <a:schemeClr val="tx2"/>
                </a:solidFill>
              </a:rPr>
              <a:t> </a:t>
            </a:r>
            <a:r>
              <a:rPr lang="ru-RU" sz="1200" dirty="0" err="1">
                <a:solidFill>
                  <a:schemeClr val="tx2"/>
                </a:solidFill>
              </a:rPr>
              <a:t>Play</a:t>
            </a:r>
            <a:r>
              <a:rPr lang="ru-RU" sz="1200" dirty="0">
                <a:solidFill>
                  <a:schemeClr val="tx2"/>
                </a:solidFill>
              </a:rPr>
              <a:t> </a:t>
            </a:r>
          </a:p>
          <a:p>
            <a:r>
              <a:rPr lang="ru-RU" sz="1200" dirty="0">
                <a:solidFill>
                  <a:schemeClr val="tx2"/>
                </a:solidFill>
              </a:rPr>
              <a:t>В планах внедрение в ГКБ имени М.А. </a:t>
            </a:r>
            <a:r>
              <a:rPr lang="ru-RU" sz="1200" dirty="0" err="1">
                <a:solidFill>
                  <a:schemeClr val="tx2"/>
                </a:solidFill>
              </a:rPr>
              <a:t>Тверье</a:t>
            </a:r>
            <a:r>
              <a:rPr lang="ru-RU" sz="1200" dirty="0">
                <a:solidFill>
                  <a:schemeClr val="tx2"/>
                </a:solidFill>
              </a:rPr>
              <a:t>, ПКПЦ</a:t>
            </a:r>
          </a:p>
        </p:txBody>
      </p:sp>
    </p:spTree>
    <p:extLst>
      <p:ext uri="{BB962C8B-B14F-4D97-AF65-F5344CB8AC3E}">
        <p14:creationId xmlns:p14="http://schemas.microsoft.com/office/powerpoint/2010/main" val="1317636447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ПРАВИТЕЛЬСТВО">
      <a:dk1>
        <a:srgbClr val="25353F"/>
      </a:dk1>
      <a:lt1>
        <a:sysClr val="window" lastClr="FFFFFF"/>
      </a:lt1>
      <a:dk2>
        <a:srgbClr val="44546A"/>
      </a:dk2>
      <a:lt2>
        <a:srgbClr val="E7E6E6"/>
      </a:lt2>
      <a:accent1>
        <a:srgbClr val="108AC9"/>
      </a:accent1>
      <a:accent2>
        <a:srgbClr val="E81E2C"/>
      </a:accent2>
      <a:accent3>
        <a:srgbClr val="AEABAB"/>
      </a:accent3>
      <a:accent4>
        <a:srgbClr val="FFC000"/>
      </a:accent4>
      <a:accent5>
        <a:srgbClr val="05668D"/>
      </a:accent5>
      <a:accent6>
        <a:srgbClr val="24B23C"/>
      </a:accent6>
      <a:hlink>
        <a:srgbClr val="0563C1"/>
      </a:hlink>
      <a:folHlink>
        <a:srgbClr val="954F72"/>
      </a:folHlink>
    </a:clrScheme>
    <a:fontScheme name="Другая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1014</Words>
  <Application>Microsoft Office PowerPoint</Application>
  <PresentationFormat>Широкоэкранный</PresentationFormat>
  <Paragraphs>162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PermianSlabSerifTypeface</vt:lpstr>
      <vt:lpstr>Wingdings 3</vt:lpstr>
      <vt:lpstr>YS Text</vt:lpstr>
      <vt:lpstr>2_Тема Office</vt:lpstr>
      <vt:lpstr>Контроль за состоянием беременных, страдающих гипертензивными расстройствами, с использованием организационных и цифровых решений</vt:lpstr>
      <vt:lpstr>Актуальность проблемы </vt:lpstr>
      <vt:lpstr>Материнская смертность в РФ и Пермском крае</vt:lpstr>
      <vt:lpstr>Обоснование проекта Национальные проекты «Здравоохранение» и «Демография»</vt:lpstr>
      <vt:lpstr>Краткое описание проекта и его рамки</vt:lpstr>
      <vt:lpstr>Цель проекта</vt:lpstr>
      <vt:lpstr>Результат проекта</vt:lpstr>
      <vt:lpstr>Заинтересованные стороны</vt:lpstr>
      <vt:lpstr>Взаимодействие</vt:lpstr>
      <vt:lpstr>Приложение «Пермское здоровье»</vt:lpstr>
      <vt:lpstr>Ожидаемые эффекты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Краевой конкурс "Эффективный руководитель –  лидер здравоохранения Прикамья-2023"</dc:title>
  <dc:creator>Erogova Larisa</dc:creator>
  <cp:lastModifiedBy>Иван Кондратюк</cp:lastModifiedBy>
  <cp:revision>120</cp:revision>
  <dcterms:created xsi:type="dcterms:W3CDTF">2023-11-21T09:50:25Z</dcterms:created>
  <dcterms:modified xsi:type="dcterms:W3CDTF">2024-03-19T15:12:16Z</dcterms:modified>
</cp:coreProperties>
</file>