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5" r:id="rId1"/>
  </p:sldMasterIdLst>
  <p:notesMasterIdLst>
    <p:notesMasterId r:id="rId9"/>
  </p:notesMasterIdLst>
  <p:sldIdLst>
    <p:sldId id="977" r:id="rId2"/>
    <p:sldId id="990" r:id="rId3"/>
    <p:sldId id="991" r:id="rId4"/>
    <p:sldId id="985" r:id="rId5"/>
    <p:sldId id="996" r:id="rId6"/>
    <p:sldId id="997" r:id="rId7"/>
    <p:sldId id="998" r:id="rId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F4"/>
    <a:srgbClr val="134965"/>
    <a:srgbClr val="104864"/>
    <a:srgbClr val="B2D3FF"/>
    <a:srgbClr val="1053ED"/>
    <a:srgbClr val="70A1F3"/>
    <a:srgbClr val="0E4AAF"/>
    <a:srgbClr val="0E3F94"/>
    <a:srgbClr val="010E54"/>
    <a:srgbClr val="5D8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1338" autoAdjust="0"/>
  </p:normalViewPr>
  <p:slideViewPr>
    <p:cSldViewPr snapToGrid="0" snapToObjects="1">
      <p:cViewPr varScale="1">
        <p:scale>
          <a:sx n="85" d="100"/>
          <a:sy n="85" d="100"/>
        </p:scale>
        <p:origin x="619" y="82"/>
      </p:cViewPr>
      <p:guideLst>
        <p:guide pos="41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730B0-24E6-4BB6-9EE2-AA3A9F1763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9C5379A-CD11-451C-AC1F-AF14EB00CDA0}">
      <dgm:prSet phldrT="[Текст]"/>
      <dgm:spPr/>
      <dgm:t>
        <a:bodyPr/>
        <a:lstStyle/>
        <a:p>
          <a:r>
            <a:rPr lang="ru-RU" dirty="0" smtClean="0"/>
            <a:t>Формирование плановой нагрузки на учреждения</a:t>
          </a:r>
          <a:endParaRPr lang="ru-RU" dirty="0"/>
        </a:p>
      </dgm:t>
    </dgm:pt>
    <dgm:pt modelId="{EA8AB65E-381E-4A2C-9FB2-DEE616BA76C8}" type="parTrans" cxnId="{A003E736-C5B4-43FA-B05A-CCFE85723EFD}">
      <dgm:prSet/>
      <dgm:spPr/>
      <dgm:t>
        <a:bodyPr/>
        <a:lstStyle/>
        <a:p>
          <a:endParaRPr lang="ru-RU"/>
        </a:p>
      </dgm:t>
    </dgm:pt>
    <dgm:pt modelId="{BE0D99B0-8FC3-4018-8D26-43E28A4F9A5C}" type="sibTrans" cxnId="{A003E736-C5B4-43FA-B05A-CCFE85723EFD}">
      <dgm:prSet/>
      <dgm:spPr/>
      <dgm:t>
        <a:bodyPr/>
        <a:lstStyle/>
        <a:p>
          <a:endParaRPr lang="ru-RU"/>
        </a:p>
      </dgm:t>
    </dgm:pt>
    <dgm:pt modelId="{A6B452E6-1239-48AF-BE05-AD2348B5401A}">
      <dgm:prSet phldrT="[Текст]"/>
      <dgm:spPr/>
      <dgm:t>
        <a:bodyPr/>
        <a:lstStyle/>
        <a:p>
          <a:r>
            <a:rPr lang="ru-RU" dirty="0" smtClean="0"/>
            <a:t>Обеспечение персонального подхода к пациенту</a:t>
          </a:r>
          <a:endParaRPr lang="ru-RU" dirty="0"/>
        </a:p>
      </dgm:t>
    </dgm:pt>
    <dgm:pt modelId="{79EB99E0-6E8A-40C8-B9C0-890B40198B0E}" type="parTrans" cxnId="{A043AFE2-F979-4884-B8EE-885ADCF525AF}">
      <dgm:prSet/>
      <dgm:spPr/>
      <dgm:t>
        <a:bodyPr/>
        <a:lstStyle/>
        <a:p>
          <a:endParaRPr lang="ru-RU"/>
        </a:p>
      </dgm:t>
    </dgm:pt>
    <dgm:pt modelId="{2299362A-48E8-4970-910C-2849BD4AC429}" type="sibTrans" cxnId="{A043AFE2-F979-4884-B8EE-885ADCF525AF}">
      <dgm:prSet/>
      <dgm:spPr/>
      <dgm:t>
        <a:bodyPr/>
        <a:lstStyle/>
        <a:p>
          <a:endParaRPr lang="ru-RU"/>
        </a:p>
      </dgm:t>
    </dgm:pt>
    <dgm:pt modelId="{9818DB4F-3C00-4D04-BBAF-B0AD884D196C}">
      <dgm:prSet phldrT="[Текст]"/>
      <dgm:spPr/>
      <dgm:t>
        <a:bodyPr/>
        <a:lstStyle/>
        <a:p>
          <a:r>
            <a:rPr lang="ru-RU" dirty="0" smtClean="0"/>
            <a:t>Снижение смертности </a:t>
          </a:r>
          <a:endParaRPr lang="ru-RU" dirty="0"/>
        </a:p>
      </dgm:t>
    </dgm:pt>
    <dgm:pt modelId="{CF65D8CA-DCC4-4A64-940E-1934B4FDFEED}" type="parTrans" cxnId="{9A40E28C-642B-4805-8C7E-4412757C5A16}">
      <dgm:prSet/>
      <dgm:spPr/>
      <dgm:t>
        <a:bodyPr/>
        <a:lstStyle/>
        <a:p>
          <a:endParaRPr lang="ru-RU"/>
        </a:p>
      </dgm:t>
    </dgm:pt>
    <dgm:pt modelId="{6208BA54-E4BA-48F2-83CC-05BBC2EE3414}" type="sibTrans" cxnId="{9A40E28C-642B-4805-8C7E-4412757C5A16}">
      <dgm:prSet/>
      <dgm:spPr/>
      <dgm:t>
        <a:bodyPr/>
        <a:lstStyle/>
        <a:p>
          <a:endParaRPr lang="ru-RU"/>
        </a:p>
      </dgm:t>
    </dgm:pt>
    <dgm:pt modelId="{4EE4E891-B814-467A-B1FB-8B76C876245E}">
      <dgm:prSet phldrT="[Текст]"/>
      <dgm:spPr/>
      <dgm:t>
        <a:bodyPr/>
        <a:lstStyle/>
        <a:p>
          <a:r>
            <a:rPr lang="ru-RU" dirty="0" smtClean="0"/>
            <a:t>Выявление системных проблем в организации здравоохранения</a:t>
          </a:r>
          <a:endParaRPr lang="ru-RU" dirty="0"/>
        </a:p>
      </dgm:t>
    </dgm:pt>
    <dgm:pt modelId="{DB15A238-F9FF-4A11-B705-6EA54F2544B7}" type="parTrans" cxnId="{19923168-76FC-497E-891E-E7B83F4B16E9}">
      <dgm:prSet/>
      <dgm:spPr/>
      <dgm:t>
        <a:bodyPr/>
        <a:lstStyle/>
        <a:p>
          <a:endParaRPr lang="ru-RU"/>
        </a:p>
      </dgm:t>
    </dgm:pt>
    <dgm:pt modelId="{165B1B99-296F-4E40-9AB8-14DE340CFA5C}" type="sibTrans" cxnId="{19923168-76FC-497E-891E-E7B83F4B16E9}">
      <dgm:prSet/>
      <dgm:spPr/>
      <dgm:t>
        <a:bodyPr/>
        <a:lstStyle/>
        <a:p>
          <a:endParaRPr lang="ru-RU"/>
        </a:p>
      </dgm:t>
    </dgm:pt>
    <dgm:pt modelId="{D023B2CE-858D-4520-A01C-604FFB536F36}">
      <dgm:prSet phldrT="[Текст]"/>
      <dgm:spPr/>
      <dgm:t>
        <a:bodyPr/>
        <a:lstStyle/>
        <a:p>
          <a:r>
            <a:rPr lang="ru-RU" dirty="0" smtClean="0"/>
            <a:t>Решение дополнительных социальных задач</a:t>
          </a:r>
          <a:endParaRPr lang="ru-RU" dirty="0"/>
        </a:p>
      </dgm:t>
    </dgm:pt>
    <dgm:pt modelId="{CFEA9677-E40F-4568-96B1-AC0BAF3622F5}" type="parTrans" cxnId="{170134CC-B3AD-4369-8431-A41995A1C2DB}">
      <dgm:prSet/>
      <dgm:spPr/>
      <dgm:t>
        <a:bodyPr/>
        <a:lstStyle/>
        <a:p>
          <a:endParaRPr lang="ru-RU"/>
        </a:p>
      </dgm:t>
    </dgm:pt>
    <dgm:pt modelId="{797B8F45-92A4-43F1-AEBF-08E0D2E72F64}" type="sibTrans" cxnId="{170134CC-B3AD-4369-8431-A41995A1C2DB}">
      <dgm:prSet/>
      <dgm:spPr/>
      <dgm:t>
        <a:bodyPr/>
        <a:lstStyle/>
        <a:p>
          <a:endParaRPr lang="ru-RU"/>
        </a:p>
      </dgm:t>
    </dgm:pt>
    <dgm:pt modelId="{031AD63D-6EF6-42DE-AA40-3C856B4FB6B6}">
      <dgm:prSet phldrT="[Текст]"/>
      <dgm:spPr/>
      <dgm:t>
        <a:bodyPr/>
        <a:lstStyle/>
        <a:p>
          <a:r>
            <a:rPr lang="ru-RU" dirty="0" smtClean="0"/>
            <a:t>Выявление скрытых проблем пациентов</a:t>
          </a:r>
          <a:endParaRPr lang="ru-RU" dirty="0"/>
        </a:p>
      </dgm:t>
    </dgm:pt>
    <dgm:pt modelId="{F3034772-8B7C-4EF7-91DB-332522C58198}" type="parTrans" cxnId="{4C365043-E504-458D-AFD6-7CDB619BFEB8}">
      <dgm:prSet/>
      <dgm:spPr/>
      <dgm:t>
        <a:bodyPr/>
        <a:lstStyle/>
        <a:p>
          <a:endParaRPr lang="ru-RU"/>
        </a:p>
      </dgm:t>
    </dgm:pt>
    <dgm:pt modelId="{1D6D44FB-EFE9-4692-A75B-38708F253F92}" type="sibTrans" cxnId="{4C365043-E504-458D-AFD6-7CDB619BFEB8}">
      <dgm:prSet/>
      <dgm:spPr/>
      <dgm:t>
        <a:bodyPr/>
        <a:lstStyle/>
        <a:p>
          <a:endParaRPr lang="ru-RU"/>
        </a:p>
      </dgm:t>
    </dgm:pt>
    <dgm:pt modelId="{420E34D1-AC08-429E-8609-81EA8F4B05DB}">
      <dgm:prSet phldrT="[Текст]"/>
      <dgm:spPr/>
      <dgm:t>
        <a:bodyPr/>
        <a:lstStyle/>
        <a:p>
          <a:r>
            <a:rPr lang="ru-RU" dirty="0" smtClean="0"/>
            <a:t>Стандартизация планов диспансерного наблюдения</a:t>
          </a:r>
          <a:endParaRPr lang="ru-RU" dirty="0"/>
        </a:p>
      </dgm:t>
    </dgm:pt>
    <dgm:pt modelId="{1F8D3B2E-F006-4E61-B4B6-CE033DC80DE1}" type="parTrans" cxnId="{C22C2682-5CE0-45FA-9ED3-AB45DBC1B9D4}">
      <dgm:prSet/>
      <dgm:spPr/>
      <dgm:t>
        <a:bodyPr/>
        <a:lstStyle/>
        <a:p>
          <a:endParaRPr lang="ru-RU"/>
        </a:p>
      </dgm:t>
    </dgm:pt>
    <dgm:pt modelId="{8C017653-560B-4554-9B9E-5A9F0310B46B}" type="sibTrans" cxnId="{C22C2682-5CE0-45FA-9ED3-AB45DBC1B9D4}">
      <dgm:prSet/>
      <dgm:spPr/>
      <dgm:t>
        <a:bodyPr/>
        <a:lstStyle/>
        <a:p>
          <a:endParaRPr lang="ru-RU"/>
        </a:p>
      </dgm:t>
    </dgm:pt>
    <dgm:pt modelId="{EA53842F-6A14-4878-85AB-73A0E9E98A29}" type="pres">
      <dgm:prSet presAssocID="{DDA730B0-24E6-4BB6-9EE2-AA3A9F1763F2}" presName="Name0" presStyleCnt="0">
        <dgm:presLayoutVars>
          <dgm:chMax val="7"/>
          <dgm:chPref val="7"/>
          <dgm:dir/>
        </dgm:presLayoutVars>
      </dgm:prSet>
      <dgm:spPr/>
    </dgm:pt>
    <dgm:pt modelId="{1BC76BE2-1FE8-4025-8CA3-150127DD0369}" type="pres">
      <dgm:prSet presAssocID="{DDA730B0-24E6-4BB6-9EE2-AA3A9F1763F2}" presName="Name1" presStyleCnt="0"/>
      <dgm:spPr/>
    </dgm:pt>
    <dgm:pt modelId="{806A2A84-B438-4BED-AD5A-A33D86A8F2E3}" type="pres">
      <dgm:prSet presAssocID="{DDA730B0-24E6-4BB6-9EE2-AA3A9F1763F2}" presName="cycle" presStyleCnt="0"/>
      <dgm:spPr/>
    </dgm:pt>
    <dgm:pt modelId="{AB82EDA4-04CD-472A-BA14-C7185842BF23}" type="pres">
      <dgm:prSet presAssocID="{DDA730B0-24E6-4BB6-9EE2-AA3A9F1763F2}" presName="srcNode" presStyleLbl="node1" presStyleIdx="0" presStyleCnt="7"/>
      <dgm:spPr/>
    </dgm:pt>
    <dgm:pt modelId="{5627CBCB-B554-41B3-BBC3-EF55B8DFE2C8}" type="pres">
      <dgm:prSet presAssocID="{DDA730B0-24E6-4BB6-9EE2-AA3A9F1763F2}" presName="conn" presStyleLbl="parChTrans1D2" presStyleIdx="0" presStyleCnt="1"/>
      <dgm:spPr/>
    </dgm:pt>
    <dgm:pt modelId="{FA32EC20-28EF-459C-933E-A045FA45E15F}" type="pres">
      <dgm:prSet presAssocID="{DDA730B0-24E6-4BB6-9EE2-AA3A9F1763F2}" presName="extraNode" presStyleLbl="node1" presStyleIdx="0" presStyleCnt="7"/>
      <dgm:spPr/>
    </dgm:pt>
    <dgm:pt modelId="{44ADA52F-B10C-47E2-9013-EE4B7A0EC129}" type="pres">
      <dgm:prSet presAssocID="{DDA730B0-24E6-4BB6-9EE2-AA3A9F1763F2}" presName="dstNode" presStyleLbl="node1" presStyleIdx="0" presStyleCnt="7"/>
      <dgm:spPr/>
    </dgm:pt>
    <dgm:pt modelId="{AA1C9BF1-68C0-46AE-BC0E-58C972320F47}" type="pres">
      <dgm:prSet presAssocID="{420E34D1-AC08-429E-8609-81EA8F4B05DB}" presName="text_1" presStyleLbl="node1" presStyleIdx="0" presStyleCnt="7">
        <dgm:presLayoutVars>
          <dgm:bulletEnabled val="1"/>
        </dgm:presLayoutVars>
      </dgm:prSet>
      <dgm:spPr/>
    </dgm:pt>
    <dgm:pt modelId="{557D9464-B72B-4C9F-8C7E-92F4504CA966}" type="pres">
      <dgm:prSet presAssocID="{420E34D1-AC08-429E-8609-81EA8F4B05DB}" presName="accent_1" presStyleCnt="0"/>
      <dgm:spPr/>
    </dgm:pt>
    <dgm:pt modelId="{7A2B1909-F152-4F4B-9949-7266C100DD11}" type="pres">
      <dgm:prSet presAssocID="{420E34D1-AC08-429E-8609-81EA8F4B05DB}" presName="accentRepeatNode" presStyleLbl="solidFgAcc1" presStyleIdx="0" presStyleCnt="7"/>
      <dgm:spPr/>
    </dgm:pt>
    <dgm:pt modelId="{C63329E8-9EC9-4755-B474-EEC8AE54FA52}" type="pres">
      <dgm:prSet presAssocID="{79C5379A-CD11-451C-AC1F-AF14EB00CDA0}" presName="text_2" presStyleLbl="node1" presStyleIdx="1" presStyleCnt="7">
        <dgm:presLayoutVars>
          <dgm:bulletEnabled val="1"/>
        </dgm:presLayoutVars>
      </dgm:prSet>
      <dgm:spPr/>
    </dgm:pt>
    <dgm:pt modelId="{1CA049BC-ACC2-4D21-86D6-E4A447DB183F}" type="pres">
      <dgm:prSet presAssocID="{79C5379A-CD11-451C-AC1F-AF14EB00CDA0}" presName="accent_2" presStyleCnt="0"/>
      <dgm:spPr/>
    </dgm:pt>
    <dgm:pt modelId="{165D1490-7C92-470D-9DBC-58A4F5C965B2}" type="pres">
      <dgm:prSet presAssocID="{79C5379A-CD11-451C-AC1F-AF14EB00CDA0}" presName="accentRepeatNode" presStyleLbl="solidFgAcc1" presStyleIdx="1" presStyleCnt="7"/>
      <dgm:spPr/>
    </dgm:pt>
    <dgm:pt modelId="{3462242E-BC53-4C81-AC51-0EA1D4B2ED57}" type="pres">
      <dgm:prSet presAssocID="{A6B452E6-1239-48AF-BE05-AD2348B5401A}" presName="text_3" presStyleLbl="node1" presStyleIdx="2" presStyleCnt="7">
        <dgm:presLayoutVars>
          <dgm:bulletEnabled val="1"/>
        </dgm:presLayoutVars>
      </dgm:prSet>
      <dgm:spPr/>
    </dgm:pt>
    <dgm:pt modelId="{49F630AE-194C-4CA4-A2B5-2EB4E2C58096}" type="pres">
      <dgm:prSet presAssocID="{A6B452E6-1239-48AF-BE05-AD2348B5401A}" presName="accent_3" presStyleCnt="0"/>
      <dgm:spPr/>
    </dgm:pt>
    <dgm:pt modelId="{EB86236B-46D6-47FB-B811-BE6BD2B10614}" type="pres">
      <dgm:prSet presAssocID="{A6B452E6-1239-48AF-BE05-AD2348B5401A}" presName="accentRepeatNode" presStyleLbl="solidFgAcc1" presStyleIdx="2" presStyleCnt="7"/>
      <dgm:spPr/>
    </dgm:pt>
    <dgm:pt modelId="{E23D1B94-CBD8-491F-9BAB-77107137232D}" type="pres">
      <dgm:prSet presAssocID="{031AD63D-6EF6-42DE-AA40-3C856B4FB6B6}" presName="text_4" presStyleLbl="node1" presStyleIdx="3" presStyleCnt="7">
        <dgm:presLayoutVars>
          <dgm:bulletEnabled val="1"/>
        </dgm:presLayoutVars>
      </dgm:prSet>
      <dgm:spPr/>
    </dgm:pt>
    <dgm:pt modelId="{2FBB8EC2-33D6-4D16-8BB3-1558E8D0BC16}" type="pres">
      <dgm:prSet presAssocID="{031AD63D-6EF6-42DE-AA40-3C856B4FB6B6}" presName="accent_4" presStyleCnt="0"/>
      <dgm:spPr/>
    </dgm:pt>
    <dgm:pt modelId="{ECA4DEDA-09E0-49F6-9703-BF8CEDCACC73}" type="pres">
      <dgm:prSet presAssocID="{031AD63D-6EF6-42DE-AA40-3C856B4FB6B6}" presName="accentRepeatNode" presStyleLbl="solidFgAcc1" presStyleIdx="3" presStyleCnt="7"/>
      <dgm:spPr/>
    </dgm:pt>
    <dgm:pt modelId="{41946BAA-3214-4A90-AFE3-ECDD85BCBC53}" type="pres">
      <dgm:prSet presAssocID="{9818DB4F-3C00-4D04-BBAF-B0AD884D196C}" presName="text_5" presStyleLbl="node1" presStyleIdx="4" presStyleCnt="7">
        <dgm:presLayoutVars>
          <dgm:bulletEnabled val="1"/>
        </dgm:presLayoutVars>
      </dgm:prSet>
      <dgm:spPr/>
    </dgm:pt>
    <dgm:pt modelId="{80CD2F12-E929-4A90-9583-D4CA04F43C48}" type="pres">
      <dgm:prSet presAssocID="{9818DB4F-3C00-4D04-BBAF-B0AD884D196C}" presName="accent_5" presStyleCnt="0"/>
      <dgm:spPr/>
    </dgm:pt>
    <dgm:pt modelId="{9DF15118-AD27-4A81-8D96-DC4E35CD5320}" type="pres">
      <dgm:prSet presAssocID="{9818DB4F-3C00-4D04-BBAF-B0AD884D196C}" presName="accentRepeatNode" presStyleLbl="solidFgAcc1" presStyleIdx="4" presStyleCnt="7"/>
      <dgm:spPr/>
    </dgm:pt>
    <dgm:pt modelId="{B58FFB75-E8C3-4C06-AF89-3FEC714E3B27}" type="pres">
      <dgm:prSet presAssocID="{4EE4E891-B814-467A-B1FB-8B76C876245E}" presName="text_6" presStyleLbl="node1" presStyleIdx="5" presStyleCnt="7">
        <dgm:presLayoutVars>
          <dgm:bulletEnabled val="1"/>
        </dgm:presLayoutVars>
      </dgm:prSet>
      <dgm:spPr/>
    </dgm:pt>
    <dgm:pt modelId="{3F4EB96E-4B24-4380-BD29-CE56A4CAC34B}" type="pres">
      <dgm:prSet presAssocID="{4EE4E891-B814-467A-B1FB-8B76C876245E}" presName="accent_6" presStyleCnt="0"/>
      <dgm:spPr/>
    </dgm:pt>
    <dgm:pt modelId="{88184134-DB26-4338-AB82-71E1B19D8A2C}" type="pres">
      <dgm:prSet presAssocID="{4EE4E891-B814-467A-B1FB-8B76C876245E}" presName="accentRepeatNode" presStyleLbl="solidFgAcc1" presStyleIdx="5" presStyleCnt="7"/>
      <dgm:spPr/>
    </dgm:pt>
    <dgm:pt modelId="{11CD16CD-1172-4462-BAA9-1713D478BA13}" type="pres">
      <dgm:prSet presAssocID="{D023B2CE-858D-4520-A01C-604FFB536F36}" presName="text_7" presStyleLbl="node1" presStyleIdx="6" presStyleCnt="7">
        <dgm:presLayoutVars>
          <dgm:bulletEnabled val="1"/>
        </dgm:presLayoutVars>
      </dgm:prSet>
      <dgm:spPr/>
    </dgm:pt>
    <dgm:pt modelId="{C7601288-0B0E-46F7-99F5-D3C4B321379C}" type="pres">
      <dgm:prSet presAssocID="{D023B2CE-858D-4520-A01C-604FFB536F36}" presName="accent_7" presStyleCnt="0"/>
      <dgm:spPr/>
    </dgm:pt>
    <dgm:pt modelId="{9859F590-5B5C-4229-8E3B-E0ACAA210284}" type="pres">
      <dgm:prSet presAssocID="{D023B2CE-858D-4520-A01C-604FFB536F36}" presName="accentRepeatNode" presStyleLbl="solidFgAcc1" presStyleIdx="6" presStyleCnt="7"/>
      <dgm:spPr/>
    </dgm:pt>
  </dgm:ptLst>
  <dgm:cxnLst>
    <dgm:cxn modelId="{C22C2682-5CE0-45FA-9ED3-AB45DBC1B9D4}" srcId="{DDA730B0-24E6-4BB6-9EE2-AA3A9F1763F2}" destId="{420E34D1-AC08-429E-8609-81EA8F4B05DB}" srcOrd="0" destOrd="0" parTransId="{1F8D3B2E-F006-4E61-B4B6-CE033DC80DE1}" sibTransId="{8C017653-560B-4554-9B9E-5A9F0310B46B}"/>
    <dgm:cxn modelId="{19923168-76FC-497E-891E-E7B83F4B16E9}" srcId="{DDA730B0-24E6-4BB6-9EE2-AA3A9F1763F2}" destId="{4EE4E891-B814-467A-B1FB-8B76C876245E}" srcOrd="5" destOrd="0" parTransId="{DB15A238-F9FF-4A11-B705-6EA54F2544B7}" sibTransId="{165B1B99-296F-4E40-9AB8-14DE340CFA5C}"/>
    <dgm:cxn modelId="{4C365043-E504-458D-AFD6-7CDB619BFEB8}" srcId="{DDA730B0-24E6-4BB6-9EE2-AA3A9F1763F2}" destId="{031AD63D-6EF6-42DE-AA40-3C856B4FB6B6}" srcOrd="3" destOrd="0" parTransId="{F3034772-8B7C-4EF7-91DB-332522C58198}" sibTransId="{1D6D44FB-EFE9-4692-A75B-38708F253F92}"/>
    <dgm:cxn modelId="{898577B5-9F67-4C4E-B1A8-5FE5D88A6A9A}" type="presOf" srcId="{D023B2CE-858D-4520-A01C-604FFB536F36}" destId="{11CD16CD-1172-4462-BAA9-1713D478BA13}" srcOrd="0" destOrd="0" presId="urn:microsoft.com/office/officeart/2008/layout/VerticalCurvedList"/>
    <dgm:cxn modelId="{5B9C55D5-0CF6-462A-8A44-ACCA02690D8B}" type="presOf" srcId="{8C017653-560B-4554-9B9E-5A9F0310B46B}" destId="{5627CBCB-B554-41B3-BBC3-EF55B8DFE2C8}" srcOrd="0" destOrd="0" presId="urn:microsoft.com/office/officeart/2008/layout/VerticalCurvedList"/>
    <dgm:cxn modelId="{9A40E28C-642B-4805-8C7E-4412757C5A16}" srcId="{DDA730B0-24E6-4BB6-9EE2-AA3A9F1763F2}" destId="{9818DB4F-3C00-4D04-BBAF-B0AD884D196C}" srcOrd="4" destOrd="0" parTransId="{CF65D8CA-DCC4-4A64-940E-1934B4FDFEED}" sibTransId="{6208BA54-E4BA-48F2-83CC-05BBC2EE3414}"/>
    <dgm:cxn modelId="{170134CC-B3AD-4369-8431-A41995A1C2DB}" srcId="{DDA730B0-24E6-4BB6-9EE2-AA3A9F1763F2}" destId="{D023B2CE-858D-4520-A01C-604FFB536F36}" srcOrd="6" destOrd="0" parTransId="{CFEA9677-E40F-4568-96B1-AC0BAF3622F5}" sibTransId="{797B8F45-92A4-43F1-AEBF-08E0D2E72F64}"/>
    <dgm:cxn modelId="{D5C498F8-166B-4A05-8755-BDE123FA7226}" type="presOf" srcId="{A6B452E6-1239-48AF-BE05-AD2348B5401A}" destId="{3462242E-BC53-4C81-AC51-0EA1D4B2ED57}" srcOrd="0" destOrd="0" presId="urn:microsoft.com/office/officeart/2008/layout/VerticalCurvedList"/>
    <dgm:cxn modelId="{A0EABECC-6646-42BC-A2E8-E3E4099158AD}" type="presOf" srcId="{9818DB4F-3C00-4D04-BBAF-B0AD884D196C}" destId="{41946BAA-3214-4A90-AFE3-ECDD85BCBC53}" srcOrd="0" destOrd="0" presId="urn:microsoft.com/office/officeart/2008/layout/VerticalCurvedList"/>
    <dgm:cxn modelId="{284F7B6C-A650-4B86-847B-CC3A8FDFE5E1}" type="presOf" srcId="{79C5379A-CD11-451C-AC1F-AF14EB00CDA0}" destId="{C63329E8-9EC9-4755-B474-EEC8AE54FA52}" srcOrd="0" destOrd="0" presId="urn:microsoft.com/office/officeart/2008/layout/VerticalCurvedList"/>
    <dgm:cxn modelId="{7654801D-DFB3-4D90-9394-67E0738F653F}" type="presOf" srcId="{031AD63D-6EF6-42DE-AA40-3C856B4FB6B6}" destId="{E23D1B94-CBD8-491F-9BAB-77107137232D}" srcOrd="0" destOrd="0" presId="urn:microsoft.com/office/officeart/2008/layout/VerticalCurvedList"/>
    <dgm:cxn modelId="{487BDB64-F183-45C5-94DF-6C6AE4856BF9}" type="presOf" srcId="{DDA730B0-24E6-4BB6-9EE2-AA3A9F1763F2}" destId="{EA53842F-6A14-4878-85AB-73A0E9E98A29}" srcOrd="0" destOrd="0" presId="urn:microsoft.com/office/officeart/2008/layout/VerticalCurvedList"/>
    <dgm:cxn modelId="{A043AFE2-F979-4884-B8EE-885ADCF525AF}" srcId="{DDA730B0-24E6-4BB6-9EE2-AA3A9F1763F2}" destId="{A6B452E6-1239-48AF-BE05-AD2348B5401A}" srcOrd="2" destOrd="0" parTransId="{79EB99E0-6E8A-40C8-B9C0-890B40198B0E}" sibTransId="{2299362A-48E8-4970-910C-2849BD4AC429}"/>
    <dgm:cxn modelId="{61E64427-E7D8-4404-A403-0D480300F0AC}" type="presOf" srcId="{420E34D1-AC08-429E-8609-81EA8F4B05DB}" destId="{AA1C9BF1-68C0-46AE-BC0E-58C972320F47}" srcOrd="0" destOrd="0" presId="urn:microsoft.com/office/officeart/2008/layout/VerticalCurvedList"/>
    <dgm:cxn modelId="{C284444C-ACC3-4EC3-9203-EC6A4DF2697B}" type="presOf" srcId="{4EE4E891-B814-467A-B1FB-8B76C876245E}" destId="{B58FFB75-E8C3-4C06-AF89-3FEC714E3B27}" srcOrd="0" destOrd="0" presId="urn:microsoft.com/office/officeart/2008/layout/VerticalCurvedList"/>
    <dgm:cxn modelId="{A003E736-C5B4-43FA-B05A-CCFE85723EFD}" srcId="{DDA730B0-24E6-4BB6-9EE2-AA3A9F1763F2}" destId="{79C5379A-CD11-451C-AC1F-AF14EB00CDA0}" srcOrd="1" destOrd="0" parTransId="{EA8AB65E-381E-4A2C-9FB2-DEE616BA76C8}" sibTransId="{BE0D99B0-8FC3-4018-8D26-43E28A4F9A5C}"/>
    <dgm:cxn modelId="{FDB5E40E-27B1-47E1-8FF1-ADDF11467882}" type="presParOf" srcId="{EA53842F-6A14-4878-85AB-73A0E9E98A29}" destId="{1BC76BE2-1FE8-4025-8CA3-150127DD0369}" srcOrd="0" destOrd="0" presId="urn:microsoft.com/office/officeart/2008/layout/VerticalCurvedList"/>
    <dgm:cxn modelId="{A04AB062-F6AE-495B-BBCC-8227C3C3533E}" type="presParOf" srcId="{1BC76BE2-1FE8-4025-8CA3-150127DD0369}" destId="{806A2A84-B438-4BED-AD5A-A33D86A8F2E3}" srcOrd="0" destOrd="0" presId="urn:microsoft.com/office/officeart/2008/layout/VerticalCurvedList"/>
    <dgm:cxn modelId="{E3F7E005-F76A-4714-9F50-A2754DB8BC96}" type="presParOf" srcId="{806A2A84-B438-4BED-AD5A-A33D86A8F2E3}" destId="{AB82EDA4-04CD-472A-BA14-C7185842BF23}" srcOrd="0" destOrd="0" presId="urn:microsoft.com/office/officeart/2008/layout/VerticalCurvedList"/>
    <dgm:cxn modelId="{DFDB25A1-A013-4FF7-8FFD-26045DE4F498}" type="presParOf" srcId="{806A2A84-B438-4BED-AD5A-A33D86A8F2E3}" destId="{5627CBCB-B554-41B3-BBC3-EF55B8DFE2C8}" srcOrd="1" destOrd="0" presId="urn:microsoft.com/office/officeart/2008/layout/VerticalCurvedList"/>
    <dgm:cxn modelId="{AB3309C5-D4A4-4929-AB90-C7C0D39EA46D}" type="presParOf" srcId="{806A2A84-B438-4BED-AD5A-A33D86A8F2E3}" destId="{FA32EC20-28EF-459C-933E-A045FA45E15F}" srcOrd="2" destOrd="0" presId="urn:microsoft.com/office/officeart/2008/layout/VerticalCurvedList"/>
    <dgm:cxn modelId="{4AF5C83C-722E-4F8A-AC9B-6809CAEC6B0C}" type="presParOf" srcId="{806A2A84-B438-4BED-AD5A-A33D86A8F2E3}" destId="{44ADA52F-B10C-47E2-9013-EE4B7A0EC129}" srcOrd="3" destOrd="0" presId="urn:microsoft.com/office/officeart/2008/layout/VerticalCurvedList"/>
    <dgm:cxn modelId="{1CAFBD1A-073B-420D-B67F-54D68EC68C8B}" type="presParOf" srcId="{1BC76BE2-1FE8-4025-8CA3-150127DD0369}" destId="{AA1C9BF1-68C0-46AE-BC0E-58C972320F47}" srcOrd="1" destOrd="0" presId="urn:microsoft.com/office/officeart/2008/layout/VerticalCurvedList"/>
    <dgm:cxn modelId="{90F416E8-8D34-44FB-B75A-96142374D329}" type="presParOf" srcId="{1BC76BE2-1FE8-4025-8CA3-150127DD0369}" destId="{557D9464-B72B-4C9F-8C7E-92F4504CA966}" srcOrd="2" destOrd="0" presId="urn:microsoft.com/office/officeart/2008/layout/VerticalCurvedList"/>
    <dgm:cxn modelId="{66D24698-BAC9-4FAA-99B7-1E11DACEBFFB}" type="presParOf" srcId="{557D9464-B72B-4C9F-8C7E-92F4504CA966}" destId="{7A2B1909-F152-4F4B-9949-7266C100DD11}" srcOrd="0" destOrd="0" presId="urn:microsoft.com/office/officeart/2008/layout/VerticalCurvedList"/>
    <dgm:cxn modelId="{C9AACDC0-116C-4D8D-AEFB-633C0B236089}" type="presParOf" srcId="{1BC76BE2-1FE8-4025-8CA3-150127DD0369}" destId="{C63329E8-9EC9-4755-B474-EEC8AE54FA52}" srcOrd="3" destOrd="0" presId="urn:microsoft.com/office/officeart/2008/layout/VerticalCurvedList"/>
    <dgm:cxn modelId="{9D74013D-717D-4E9B-B311-266FE3A9154B}" type="presParOf" srcId="{1BC76BE2-1FE8-4025-8CA3-150127DD0369}" destId="{1CA049BC-ACC2-4D21-86D6-E4A447DB183F}" srcOrd="4" destOrd="0" presId="urn:microsoft.com/office/officeart/2008/layout/VerticalCurvedList"/>
    <dgm:cxn modelId="{DCDD4758-F70A-4F58-9B4D-8DFAC663915A}" type="presParOf" srcId="{1CA049BC-ACC2-4D21-86D6-E4A447DB183F}" destId="{165D1490-7C92-470D-9DBC-58A4F5C965B2}" srcOrd="0" destOrd="0" presId="urn:microsoft.com/office/officeart/2008/layout/VerticalCurvedList"/>
    <dgm:cxn modelId="{E2135749-BFAE-4A4B-A67E-5072ECEB4F2A}" type="presParOf" srcId="{1BC76BE2-1FE8-4025-8CA3-150127DD0369}" destId="{3462242E-BC53-4C81-AC51-0EA1D4B2ED57}" srcOrd="5" destOrd="0" presId="urn:microsoft.com/office/officeart/2008/layout/VerticalCurvedList"/>
    <dgm:cxn modelId="{271D6039-4A69-4D8E-B5F2-1C2B746EA132}" type="presParOf" srcId="{1BC76BE2-1FE8-4025-8CA3-150127DD0369}" destId="{49F630AE-194C-4CA4-A2B5-2EB4E2C58096}" srcOrd="6" destOrd="0" presId="urn:microsoft.com/office/officeart/2008/layout/VerticalCurvedList"/>
    <dgm:cxn modelId="{145664DA-A0F6-4DA4-8E3C-5A7EC09FD161}" type="presParOf" srcId="{49F630AE-194C-4CA4-A2B5-2EB4E2C58096}" destId="{EB86236B-46D6-47FB-B811-BE6BD2B10614}" srcOrd="0" destOrd="0" presId="urn:microsoft.com/office/officeart/2008/layout/VerticalCurvedList"/>
    <dgm:cxn modelId="{B21CD00A-E9C2-427E-9CE2-3F99A1744F5F}" type="presParOf" srcId="{1BC76BE2-1FE8-4025-8CA3-150127DD0369}" destId="{E23D1B94-CBD8-491F-9BAB-77107137232D}" srcOrd="7" destOrd="0" presId="urn:microsoft.com/office/officeart/2008/layout/VerticalCurvedList"/>
    <dgm:cxn modelId="{60246FB9-6F4B-4F34-9A58-655CEAB15C72}" type="presParOf" srcId="{1BC76BE2-1FE8-4025-8CA3-150127DD0369}" destId="{2FBB8EC2-33D6-4D16-8BB3-1558E8D0BC16}" srcOrd="8" destOrd="0" presId="urn:microsoft.com/office/officeart/2008/layout/VerticalCurvedList"/>
    <dgm:cxn modelId="{39A5EB6B-1845-48AF-9622-8AC832C644AF}" type="presParOf" srcId="{2FBB8EC2-33D6-4D16-8BB3-1558E8D0BC16}" destId="{ECA4DEDA-09E0-49F6-9703-BF8CEDCACC73}" srcOrd="0" destOrd="0" presId="urn:microsoft.com/office/officeart/2008/layout/VerticalCurvedList"/>
    <dgm:cxn modelId="{AF8E080D-490A-4C55-94CC-14B28212B8D6}" type="presParOf" srcId="{1BC76BE2-1FE8-4025-8CA3-150127DD0369}" destId="{41946BAA-3214-4A90-AFE3-ECDD85BCBC53}" srcOrd="9" destOrd="0" presId="urn:microsoft.com/office/officeart/2008/layout/VerticalCurvedList"/>
    <dgm:cxn modelId="{165E3AE9-628D-405C-95A1-9913758E7A1D}" type="presParOf" srcId="{1BC76BE2-1FE8-4025-8CA3-150127DD0369}" destId="{80CD2F12-E929-4A90-9583-D4CA04F43C48}" srcOrd="10" destOrd="0" presId="urn:microsoft.com/office/officeart/2008/layout/VerticalCurvedList"/>
    <dgm:cxn modelId="{1A8EF65E-61B7-4F8D-9D98-E09EB968A783}" type="presParOf" srcId="{80CD2F12-E929-4A90-9583-D4CA04F43C48}" destId="{9DF15118-AD27-4A81-8D96-DC4E35CD5320}" srcOrd="0" destOrd="0" presId="urn:microsoft.com/office/officeart/2008/layout/VerticalCurvedList"/>
    <dgm:cxn modelId="{B7EAD024-D691-4DFF-B3D3-4D4D50A47557}" type="presParOf" srcId="{1BC76BE2-1FE8-4025-8CA3-150127DD0369}" destId="{B58FFB75-E8C3-4C06-AF89-3FEC714E3B27}" srcOrd="11" destOrd="0" presId="urn:microsoft.com/office/officeart/2008/layout/VerticalCurvedList"/>
    <dgm:cxn modelId="{C97F1398-CFD6-4489-BF48-9D5F0178E74F}" type="presParOf" srcId="{1BC76BE2-1FE8-4025-8CA3-150127DD0369}" destId="{3F4EB96E-4B24-4380-BD29-CE56A4CAC34B}" srcOrd="12" destOrd="0" presId="urn:microsoft.com/office/officeart/2008/layout/VerticalCurvedList"/>
    <dgm:cxn modelId="{DC396B9D-2BFB-4E85-B9C0-51C5967292BD}" type="presParOf" srcId="{3F4EB96E-4B24-4380-BD29-CE56A4CAC34B}" destId="{88184134-DB26-4338-AB82-71E1B19D8A2C}" srcOrd="0" destOrd="0" presId="urn:microsoft.com/office/officeart/2008/layout/VerticalCurvedList"/>
    <dgm:cxn modelId="{D320C2D3-FA7C-4599-89C8-87AAC55AB292}" type="presParOf" srcId="{1BC76BE2-1FE8-4025-8CA3-150127DD0369}" destId="{11CD16CD-1172-4462-BAA9-1713D478BA13}" srcOrd="13" destOrd="0" presId="urn:microsoft.com/office/officeart/2008/layout/VerticalCurvedList"/>
    <dgm:cxn modelId="{23C88D18-1F3B-4A83-8CC6-7D3B50E545C3}" type="presParOf" srcId="{1BC76BE2-1FE8-4025-8CA3-150127DD0369}" destId="{C7601288-0B0E-46F7-99F5-D3C4B321379C}" srcOrd="14" destOrd="0" presId="urn:microsoft.com/office/officeart/2008/layout/VerticalCurvedList"/>
    <dgm:cxn modelId="{A1E49297-EE4A-4F47-A15D-4BAF71EC29DD}" type="presParOf" srcId="{C7601288-0B0E-46F7-99F5-D3C4B321379C}" destId="{9859F590-5B5C-4229-8E3B-E0ACAA2102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7CBCB-B554-41B3-BBC3-EF55B8DFE2C8}">
      <dsp:nvSpPr>
        <dsp:cNvPr id="0" name=""/>
        <dsp:cNvSpPr/>
      </dsp:nvSpPr>
      <dsp:spPr>
        <a:xfrm>
          <a:off x="-6114272" y="-936120"/>
          <a:ext cx="7283409" cy="7283409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C9BF1-68C0-46AE-BC0E-58C972320F47}">
      <dsp:nvSpPr>
        <dsp:cNvPr id="0" name=""/>
        <dsp:cNvSpPr/>
      </dsp:nvSpPr>
      <dsp:spPr>
        <a:xfrm>
          <a:off x="379593" y="245991"/>
          <a:ext cx="7626818" cy="49176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Стандартизация планов диспансерного наблюдения</a:t>
          </a:r>
          <a:endParaRPr lang="ru-RU" sz="1900" kern="1200" dirty="0"/>
        </a:p>
      </dsp:txBody>
      <dsp:txXfrm>
        <a:off x="379593" y="245991"/>
        <a:ext cx="7626818" cy="491766"/>
      </dsp:txXfrm>
    </dsp:sp>
    <dsp:sp modelId="{7A2B1909-F152-4F4B-9949-7266C100DD11}">
      <dsp:nvSpPr>
        <dsp:cNvPr id="0" name=""/>
        <dsp:cNvSpPr/>
      </dsp:nvSpPr>
      <dsp:spPr>
        <a:xfrm>
          <a:off x="72239" y="184520"/>
          <a:ext cx="614708" cy="614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329E8-9EC9-4755-B474-EEC8AE54FA52}">
      <dsp:nvSpPr>
        <dsp:cNvPr id="0" name=""/>
        <dsp:cNvSpPr/>
      </dsp:nvSpPr>
      <dsp:spPr>
        <a:xfrm>
          <a:off x="824932" y="984075"/>
          <a:ext cx="7181479" cy="49176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плановой нагрузки на учреждения</a:t>
          </a:r>
          <a:endParaRPr lang="ru-RU" sz="1900" kern="1200" dirty="0"/>
        </a:p>
      </dsp:txBody>
      <dsp:txXfrm>
        <a:off x="824932" y="984075"/>
        <a:ext cx="7181479" cy="491766"/>
      </dsp:txXfrm>
    </dsp:sp>
    <dsp:sp modelId="{165D1490-7C92-470D-9DBC-58A4F5C965B2}">
      <dsp:nvSpPr>
        <dsp:cNvPr id="0" name=""/>
        <dsp:cNvSpPr/>
      </dsp:nvSpPr>
      <dsp:spPr>
        <a:xfrm>
          <a:off x="517578" y="922604"/>
          <a:ext cx="614708" cy="614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2242E-BC53-4C81-AC51-0EA1D4B2ED57}">
      <dsp:nvSpPr>
        <dsp:cNvPr id="0" name=""/>
        <dsp:cNvSpPr/>
      </dsp:nvSpPr>
      <dsp:spPr>
        <a:xfrm>
          <a:off x="1068976" y="1721617"/>
          <a:ext cx="6937435" cy="49176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Обеспечение персонального подхода к пациенту</a:t>
          </a:r>
          <a:endParaRPr lang="ru-RU" sz="1900" kern="1200" dirty="0"/>
        </a:p>
      </dsp:txBody>
      <dsp:txXfrm>
        <a:off x="1068976" y="1721617"/>
        <a:ext cx="6937435" cy="491766"/>
      </dsp:txXfrm>
    </dsp:sp>
    <dsp:sp modelId="{EB86236B-46D6-47FB-B811-BE6BD2B10614}">
      <dsp:nvSpPr>
        <dsp:cNvPr id="0" name=""/>
        <dsp:cNvSpPr/>
      </dsp:nvSpPr>
      <dsp:spPr>
        <a:xfrm>
          <a:off x="761621" y="1660146"/>
          <a:ext cx="614708" cy="614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D1B94-CBD8-491F-9BAB-77107137232D}">
      <dsp:nvSpPr>
        <dsp:cNvPr id="0" name=""/>
        <dsp:cNvSpPr/>
      </dsp:nvSpPr>
      <dsp:spPr>
        <a:xfrm>
          <a:off x="1146897" y="2459700"/>
          <a:ext cx="6859514" cy="49176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Выявление скрытых проблем пациентов</a:t>
          </a:r>
          <a:endParaRPr lang="ru-RU" sz="1900" kern="1200" dirty="0"/>
        </a:p>
      </dsp:txBody>
      <dsp:txXfrm>
        <a:off x="1146897" y="2459700"/>
        <a:ext cx="6859514" cy="491766"/>
      </dsp:txXfrm>
    </dsp:sp>
    <dsp:sp modelId="{ECA4DEDA-09E0-49F6-9703-BF8CEDCACC73}">
      <dsp:nvSpPr>
        <dsp:cNvPr id="0" name=""/>
        <dsp:cNvSpPr/>
      </dsp:nvSpPr>
      <dsp:spPr>
        <a:xfrm>
          <a:off x="839542" y="2398229"/>
          <a:ext cx="614708" cy="614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6BAA-3214-4A90-AFE3-ECDD85BCBC53}">
      <dsp:nvSpPr>
        <dsp:cNvPr id="0" name=""/>
        <dsp:cNvSpPr/>
      </dsp:nvSpPr>
      <dsp:spPr>
        <a:xfrm>
          <a:off x="1068976" y="3197783"/>
          <a:ext cx="6937435" cy="49176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Снижение смертности </a:t>
          </a:r>
          <a:endParaRPr lang="ru-RU" sz="1900" kern="1200" dirty="0"/>
        </a:p>
      </dsp:txBody>
      <dsp:txXfrm>
        <a:off x="1068976" y="3197783"/>
        <a:ext cx="6937435" cy="491766"/>
      </dsp:txXfrm>
    </dsp:sp>
    <dsp:sp modelId="{9DF15118-AD27-4A81-8D96-DC4E35CD5320}">
      <dsp:nvSpPr>
        <dsp:cNvPr id="0" name=""/>
        <dsp:cNvSpPr/>
      </dsp:nvSpPr>
      <dsp:spPr>
        <a:xfrm>
          <a:off x="761621" y="3136312"/>
          <a:ext cx="614708" cy="614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FFB75-E8C3-4C06-AF89-3FEC714E3B27}">
      <dsp:nvSpPr>
        <dsp:cNvPr id="0" name=""/>
        <dsp:cNvSpPr/>
      </dsp:nvSpPr>
      <dsp:spPr>
        <a:xfrm>
          <a:off x="824932" y="3935326"/>
          <a:ext cx="7181479" cy="49176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Выявление системных проблем в организации здравоохранения</a:t>
          </a:r>
          <a:endParaRPr lang="ru-RU" sz="1900" kern="1200" dirty="0"/>
        </a:p>
      </dsp:txBody>
      <dsp:txXfrm>
        <a:off x="824932" y="3935326"/>
        <a:ext cx="7181479" cy="491766"/>
      </dsp:txXfrm>
    </dsp:sp>
    <dsp:sp modelId="{88184134-DB26-4338-AB82-71E1B19D8A2C}">
      <dsp:nvSpPr>
        <dsp:cNvPr id="0" name=""/>
        <dsp:cNvSpPr/>
      </dsp:nvSpPr>
      <dsp:spPr>
        <a:xfrm>
          <a:off x="517578" y="3873855"/>
          <a:ext cx="614708" cy="614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D16CD-1172-4462-BAA9-1713D478BA13}">
      <dsp:nvSpPr>
        <dsp:cNvPr id="0" name=""/>
        <dsp:cNvSpPr/>
      </dsp:nvSpPr>
      <dsp:spPr>
        <a:xfrm>
          <a:off x="379593" y="4673409"/>
          <a:ext cx="7626818" cy="49176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Решение дополнительных социальных задач</a:t>
          </a:r>
          <a:endParaRPr lang="ru-RU" sz="1900" kern="1200" dirty="0"/>
        </a:p>
      </dsp:txBody>
      <dsp:txXfrm>
        <a:off x="379593" y="4673409"/>
        <a:ext cx="7626818" cy="491766"/>
      </dsp:txXfrm>
    </dsp:sp>
    <dsp:sp modelId="{9859F590-5B5C-4229-8E3B-E0ACAA210284}">
      <dsp:nvSpPr>
        <dsp:cNvPr id="0" name=""/>
        <dsp:cNvSpPr/>
      </dsp:nvSpPr>
      <dsp:spPr>
        <a:xfrm>
          <a:off x="72239" y="4611938"/>
          <a:ext cx="614708" cy="614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594" latinLnBrk="0">
      <a:defRPr sz="1200">
        <a:latin typeface="+mj-lt"/>
        <a:ea typeface="+mj-ea"/>
        <a:cs typeface="+mj-cs"/>
        <a:sym typeface="Calibri"/>
      </a:defRPr>
    </a:lvl2pPr>
    <a:lvl3pPr indent="457189" latinLnBrk="0">
      <a:defRPr sz="1200">
        <a:latin typeface="+mj-lt"/>
        <a:ea typeface="+mj-ea"/>
        <a:cs typeface="+mj-cs"/>
        <a:sym typeface="Calibri"/>
      </a:defRPr>
    </a:lvl3pPr>
    <a:lvl4pPr indent="685783" latinLnBrk="0">
      <a:defRPr sz="1200">
        <a:latin typeface="+mj-lt"/>
        <a:ea typeface="+mj-ea"/>
        <a:cs typeface="+mj-cs"/>
        <a:sym typeface="Calibri"/>
      </a:defRPr>
    </a:lvl4pPr>
    <a:lvl5pPr indent="914377" latinLnBrk="0">
      <a:defRPr sz="1200">
        <a:latin typeface="+mj-lt"/>
        <a:ea typeface="+mj-ea"/>
        <a:cs typeface="+mj-cs"/>
        <a:sym typeface="Calibri"/>
      </a:defRPr>
    </a:lvl5pPr>
    <a:lvl6pPr indent="1142971" latinLnBrk="0">
      <a:defRPr sz="1200">
        <a:latin typeface="+mj-lt"/>
        <a:ea typeface="+mj-ea"/>
        <a:cs typeface="+mj-cs"/>
        <a:sym typeface="Calibri"/>
      </a:defRPr>
    </a:lvl6pPr>
    <a:lvl7pPr indent="1371566" latinLnBrk="0">
      <a:defRPr sz="1200">
        <a:latin typeface="+mj-lt"/>
        <a:ea typeface="+mj-ea"/>
        <a:cs typeface="+mj-cs"/>
        <a:sym typeface="Calibri"/>
      </a:defRPr>
    </a:lvl7pPr>
    <a:lvl8pPr indent="1600160" latinLnBrk="0">
      <a:defRPr sz="1200">
        <a:latin typeface="+mj-lt"/>
        <a:ea typeface="+mj-ea"/>
        <a:cs typeface="+mj-cs"/>
        <a:sym typeface="Calibri"/>
      </a:defRPr>
    </a:lvl8pPr>
    <a:lvl9pPr indent="1828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5488"/>
            <a:ext cx="6437312" cy="3621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5488"/>
            <a:ext cx="6437312" cy="3621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73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58438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5192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13499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2986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2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3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93414" y="6374685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200" smtClean="0">
                <a:solidFill>
                  <a:srgbClr val="0F398B"/>
                </a:solidFill>
                <a:latin typeface="+mj-lt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solidFill>
                <a:srgbClr val="0F398B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57861" y="398917"/>
            <a:ext cx="8634188" cy="70707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1" b="1">
                <a:solidFill>
                  <a:srgbClr val="26304D"/>
                </a:solidFill>
                <a:latin typeface="Golos Text" panose="020B0503020202020204" pitchFamily="34" charset="-52"/>
                <a:ea typeface="Rosatom" panose="020B0503040504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pos="3635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7272" userDrawn="1">
          <p15:clr>
            <a:srgbClr val="FBAE40"/>
          </p15:clr>
        </p15:guide>
        <p15:guide id="7" orient="horz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orient="horz" pos="249" userDrawn="1">
          <p15:clr>
            <a:srgbClr val="FBAE40"/>
          </p15:clr>
        </p15:guide>
        <p15:guide id="10" orient="horz" pos="40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0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85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0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8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20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120.svg"/><Relationship Id="rId10" Type="http://schemas.microsoft.com/office/2007/relationships/diagramDrawing" Target="../diagrams/drawing1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78191C-1140-4569-BB91-9B003E77C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4" r="41329"/>
          <a:stretch/>
        </p:blipFill>
        <p:spPr>
          <a:xfrm>
            <a:off x="6695108" y="0"/>
            <a:ext cx="2494648" cy="6879314"/>
          </a:xfrm>
          <a:prstGeom prst="rect">
            <a:avLst/>
          </a:prstGeom>
        </p:spPr>
      </p:pic>
      <p:pic>
        <p:nvPicPr>
          <p:cNvPr id="9" name="Рисунок 208">
            <a:extLst>
              <a:ext uri="{FF2B5EF4-FFF2-40B4-BE49-F238E27FC236}">
                <a16:creationId xmlns:a16="http://schemas.microsoft.com/office/drawing/2014/main" id="{E1CDA7EB-78B4-40A3-976B-D5F03039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28" y="2327635"/>
            <a:ext cx="678029" cy="7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50">
            <a:extLst>
              <a:ext uri="{FF2B5EF4-FFF2-40B4-BE49-F238E27FC236}">
                <a16:creationId xmlns:a16="http://schemas.microsoft.com/office/drawing/2014/main" id="{08B71C41-612B-414C-B9BD-F2877DC3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70293" r="7721" b="10191"/>
          <a:stretch/>
        </p:blipFill>
        <p:spPr bwMode="auto">
          <a:xfrm>
            <a:off x="6633341" y="6011324"/>
            <a:ext cx="2494645" cy="6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ACB19C-3613-409C-B75A-70C2FC2B5940}"/>
              </a:ext>
            </a:extLst>
          </p:cNvPr>
          <p:cNvSpPr/>
          <p:nvPr/>
        </p:nvSpPr>
        <p:spPr>
          <a:xfrm>
            <a:off x="634382" y="1818078"/>
            <a:ext cx="5695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000"/>
            <a:r>
              <a:rPr lang="ru-RU" sz="3600" b="1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Aharoni" panose="02010803020104030203" pitchFamily="2" charset="-79"/>
              </a:rPr>
              <a:t>Цифровые решения для персонализации медицины</a:t>
            </a:r>
            <a:endParaRPr lang="ru-RU" sz="3600" b="1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15514AE-6667-4EFF-85BF-0145B46FBEB9}"/>
              </a:ext>
            </a:extLst>
          </p:cNvPr>
          <p:cNvSpPr/>
          <p:nvPr/>
        </p:nvSpPr>
        <p:spPr>
          <a:xfrm>
            <a:off x="634382" y="3622742"/>
            <a:ext cx="5747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Министерство здравоохранения </a:t>
            </a:r>
          </a:p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Сахалинской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862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6609" y="3908122"/>
            <a:ext cx="12199670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519310" y="218596"/>
            <a:ext cx="6743700" cy="4591050"/>
          </a:xfrm>
          <a:prstGeom prst="rect">
            <a:avLst/>
          </a:prstGeom>
        </p:spPr>
      </p:pic>
      <p:sp>
        <p:nvSpPr>
          <p:cNvPr id="60" name="Shape 89">
            <a:extLst>
              <a:ext uri="{FF2B5EF4-FFF2-40B4-BE49-F238E27FC236}">
                <a16:creationId xmlns:a16="http://schemas.microsoft.com/office/drawing/2014/main" id="{6F029EEA-2959-4332-9CA7-0E218FBF60C5}"/>
              </a:ext>
            </a:extLst>
          </p:cNvPr>
          <p:cNvSpPr/>
          <p:nvPr/>
        </p:nvSpPr>
        <p:spPr>
          <a:xfrm>
            <a:off x="796325" y="581267"/>
            <a:ext cx="5566897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FE782-7DD5-44A3-BB30-E60ADEBC729B}"/>
              </a:ext>
            </a:extLst>
          </p:cNvPr>
          <p:cNvSpPr txBox="1"/>
          <p:nvPr/>
        </p:nvSpPr>
        <p:spPr>
          <a:xfrm>
            <a:off x="573926" y="1863778"/>
            <a:ext cx="37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Увеличение ожидаемой продолжительности жизни до 80 лет к 2030г.</a:t>
            </a:r>
          </a:p>
        </p:txBody>
      </p:sp>
      <p:pic>
        <p:nvPicPr>
          <p:cNvPr id="4098" name="Picture 2" descr="https://bytiemoe.ru/wp-content/uploads/2021/07/prodlenie-zhizni-cheloveka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27" y="1875367"/>
            <a:ext cx="6570902" cy="45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10238036" y="3657601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1454745" y="3657598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50876" y="3657601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392655" y="3650651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00" y="4240051"/>
            <a:ext cx="80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72580" y="4256094"/>
            <a:ext cx="8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2030</a:t>
            </a:r>
            <a:endParaRPr lang="ru-RU" sz="2000" b="1" dirty="0">
              <a:solidFill>
                <a:srgbClr val="1F4E79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6337" y="3172479"/>
            <a:ext cx="125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04864"/>
                </a:solidFill>
                <a:latin typeface="Akrobat Black" panose="00000A00000000000000" pitchFamily="50" charset="-52"/>
              </a:rPr>
              <a:t>68,42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01113" y="2729152"/>
            <a:ext cx="179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8000"/>
                </a:solidFill>
                <a:latin typeface="Akrobat Black" panose="00000A00000000000000" pitchFamily="50" charset="-52"/>
              </a:rPr>
              <a:t>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454745" y="3214805"/>
            <a:ext cx="179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krobat" panose="00000600000000000000" pitchFamily="50" charset="-52"/>
              </a:rPr>
              <a:t>90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8804" y="6449990"/>
            <a:ext cx="5368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Сахалинская практика персональной медицины</a:t>
            </a: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60D5D-ED52-6A42-B6D7-23CE307B6B3E}"/>
              </a:ext>
            </a:extLst>
          </p:cNvPr>
          <p:cNvSpPr txBox="1"/>
          <p:nvPr/>
        </p:nvSpPr>
        <p:spPr>
          <a:xfrm>
            <a:off x="3296158" y="4227624"/>
            <a:ext cx="124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06DE9-3F9F-E44E-B550-954F84FE07DE}"/>
              </a:ext>
            </a:extLst>
          </p:cNvPr>
          <p:cNvSpPr txBox="1"/>
          <p:nvPr/>
        </p:nvSpPr>
        <p:spPr>
          <a:xfrm>
            <a:off x="5005955" y="3135395"/>
            <a:ext cx="179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04864"/>
                </a:solidFill>
                <a:latin typeface="Akrobat Black" panose="00000A00000000000000" pitchFamily="50" charset="-52"/>
              </a:rPr>
              <a:t>71,14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24742" y="3129962"/>
            <a:ext cx="128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04864"/>
                </a:solidFill>
                <a:latin typeface="Akrobat Black" panose="00000A00000000000000" pitchFamily="50" charset="-52"/>
              </a:rPr>
              <a:t>70,37</a:t>
            </a:r>
          </a:p>
        </p:txBody>
      </p:sp>
      <p:sp>
        <p:nvSpPr>
          <p:cNvPr id="33" name="Овал 32"/>
          <p:cNvSpPr/>
          <p:nvPr/>
        </p:nvSpPr>
        <p:spPr>
          <a:xfrm>
            <a:off x="5319200" y="3658615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F60D5D-ED52-6A42-B6D7-23CE307B6B3E}"/>
              </a:ext>
            </a:extLst>
          </p:cNvPr>
          <p:cNvSpPr txBox="1"/>
          <p:nvPr/>
        </p:nvSpPr>
        <p:spPr>
          <a:xfrm>
            <a:off x="5005955" y="4239712"/>
            <a:ext cx="124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06.2023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7FE782-7DD5-44A3-BB30-E60ADEBC729B}"/>
              </a:ext>
            </a:extLst>
          </p:cNvPr>
          <p:cNvSpPr txBox="1"/>
          <p:nvPr/>
        </p:nvSpPr>
        <p:spPr>
          <a:xfrm>
            <a:off x="67195" y="5965484"/>
            <a:ext cx="577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000" dirty="0">
                <a:solidFill>
                  <a:srgbClr val="134965"/>
                </a:solidFill>
                <a:latin typeface="Akrobat" panose="00000600000000000000" pitchFamily="50" charset="-52"/>
              </a:rPr>
              <a:t>*по данным государственной службы статистики      </a:t>
            </a:r>
            <a:r>
              <a:rPr lang="en-US" sz="1000" dirty="0">
                <a:solidFill>
                  <a:srgbClr val="134965"/>
                </a:solidFill>
                <a:latin typeface="Akrobat" panose="00000600000000000000" pitchFamily="50" charset="-52"/>
              </a:rPr>
              <a:t>https://www.fedstat.ru/indicator/31293</a:t>
            </a:r>
            <a:endParaRPr lang="ru-RU" sz="10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30" name="Shape 89">
            <a:extLst>
              <a:ext uri="{FF2B5EF4-FFF2-40B4-BE49-F238E27FC236}">
                <a16:creationId xmlns:a16="http://schemas.microsoft.com/office/drawing/2014/main" id="{67D129F0-EDB4-40BE-9714-DF8C05B266E8}"/>
              </a:ext>
            </a:extLst>
          </p:cNvPr>
          <p:cNvSpPr/>
          <p:nvPr/>
        </p:nvSpPr>
        <p:spPr>
          <a:xfrm>
            <a:off x="419100" y="-15633"/>
            <a:ext cx="10677721" cy="9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ПЕРСОНАЛЬНАЯ МЕДИЦИНА.</a:t>
            </a:r>
          </a:p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ЦЕЛЬ.</a:t>
            </a:r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2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449237" y="1806278"/>
            <a:ext cx="3509174" cy="3437978"/>
          </a:xfrm>
          <a:prstGeom prst="ellipse">
            <a:avLst/>
          </a:prstGeom>
          <a:noFill/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B2D3FF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4415606" flipV="1">
            <a:off x="6967965" y="4086927"/>
            <a:ext cx="7562974" cy="51488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V="1">
            <a:off x="-1454147" y="1964846"/>
            <a:ext cx="7234762" cy="4925361"/>
          </a:xfrm>
          <a:prstGeom prst="rect">
            <a:avLst/>
          </a:prstGeom>
        </p:spPr>
      </p:pic>
      <p:sp>
        <p:nvSpPr>
          <p:cNvPr id="23" name="Shape 89">
            <a:extLst>
              <a:ext uri="{FF2B5EF4-FFF2-40B4-BE49-F238E27FC236}">
                <a16:creationId xmlns:a16="http://schemas.microsoft.com/office/drawing/2014/main" id="{8F5D2067-FF9A-47E0-B7B2-E315DF0A268A}"/>
              </a:ext>
            </a:extLst>
          </p:cNvPr>
          <p:cNvSpPr/>
          <p:nvPr/>
        </p:nvSpPr>
        <p:spPr>
          <a:xfrm>
            <a:off x="263801" y="106154"/>
            <a:ext cx="7433375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ПЕРСОНАЛЬНАЯ МЕДИЦИНА.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DF6B08D-11E4-49E8-AF90-39EA208F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602813" y="2670967"/>
            <a:ext cx="1156311" cy="115631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B2D3FF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697176" y="970948"/>
            <a:ext cx="1156311" cy="115631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rgbClr val="70A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A1F3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9605568" y="2670967"/>
            <a:ext cx="1156311" cy="115631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92F4"/>
              </a:solidFill>
              <a:latin typeface="Akrobat Black" panose="00000A00000000000000" pitchFamily="50" charset="-52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981703" y="2223909"/>
            <a:ext cx="2453786" cy="245991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76200">
            <a:solidFill>
              <a:srgbClr val="2E6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1053ED"/>
              </a:solidFill>
              <a:latin typeface="Akrobat Black" panose="00000A00000000000000" pitchFamily="50" charset="-52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697177" y="4858482"/>
            <a:ext cx="1156311" cy="1156311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76200">
            <a:solidFill>
              <a:srgbClr val="2E6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2E60B3"/>
              </a:solidFill>
              <a:latin typeface="Akrobat Black" panose="00000A00000000000000" pitchFamily="50" charset="-5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366415" y="4845892"/>
            <a:ext cx="1345711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Сформирован регистр из </a:t>
            </a:r>
            <a:r>
              <a:rPr lang="en-US" sz="1200" dirty="0">
                <a:solidFill>
                  <a:srgbClr val="134965"/>
                </a:solidFill>
                <a:latin typeface="Akrobat" panose="00000600000000000000" pitchFamily="50" charset="-52"/>
              </a:rPr>
              <a:t>15</a:t>
            </a: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0 тыс.</a:t>
            </a:r>
            <a:r>
              <a:rPr lang="en-US" sz="1200" dirty="0">
                <a:solidFill>
                  <a:srgbClr val="134965"/>
                </a:solidFill>
                <a:latin typeface="Akrobat" panose="00000600000000000000" pitchFamily="50" charset="-52"/>
              </a:rPr>
              <a:t> </a:t>
            </a: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взрослых пациентов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96979" y="6021898"/>
            <a:ext cx="1465864" cy="43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dirty="0">
                <a:solidFill>
                  <a:srgbClr val="134965"/>
                </a:solidFill>
                <a:latin typeface="Akrobat" panose="00000600000000000000" pitchFamily="50" charset="-52"/>
              </a:rPr>
              <a:t>Обратная связь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88804" y="6445837"/>
            <a:ext cx="5368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Сахалинская практика персональной медицины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10856" y="3886550"/>
            <a:ext cx="1465864" cy="5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dirty="0">
                <a:solidFill>
                  <a:srgbClr val="134965"/>
                </a:solidFill>
                <a:latin typeface="Akrobat" panose="00000600000000000000" pitchFamily="50" charset="-52"/>
              </a:rPr>
              <a:t>Регистр хронических пациентов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979440" y="3854967"/>
            <a:ext cx="18887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Проводник здоровья</a:t>
            </a:r>
            <a:endParaRPr lang="ru-RU" sz="15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algn="ctr">
              <a:lnSpc>
                <a:spcPct val="70000"/>
              </a:lnSpc>
            </a:pPr>
            <a:endParaRPr lang="ru-RU" sz="15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80" y="5598406"/>
            <a:ext cx="618287" cy="618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23" y="613832"/>
            <a:ext cx="732757" cy="783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80" y="791533"/>
            <a:ext cx="705858" cy="705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94" y="5565286"/>
            <a:ext cx="826093" cy="660156"/>
          </a:xfrm>
          <a:prstGeom prst="rect">
            <a:avLst/>
          </a:prstGeom>
        </p:spPr>
      </p:pic>
      <p:sp>
        <p:nvSpPr>
          <p:cNvPr id="8" name="Выноска 2 7"/>
          <p:cNvSpPr/>
          <p:nvPr/>
        </p:nvSpPr>
        <p:spPr>
          <a:xfrm>
            <a:off x="5223528" y="4691966"/>
            <a:ext cx="1515790" cy="1598677"/>
          </a:xfrm>
          <a:prstGeom prst="borderCallout2">
            <a:avLst>
              <a:gd name="adj1" fmla="val 19300"/>
              <a:gd name="adj2" fmla="val 948"/>
              <a:gd name="adj3" fmla="val 18750"/>
              <a:gd name="adj4" fmla="val -16667"/>
              <a:gd name="adj5" fmla="val -87274"/>
              <a:gd name="adj6" fmla="val 2409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72223" y="1559689"/>
            <a:ext cx="1533323" cy="48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Сформированы индивидуальные планы наблюдения</a:t>
            </a:r>
          </a:p>
        </p:txBody>
      </p:sp>
      <p:sp>
        <p:nvSpPr>
          <p:cNvPr id="40" name="Выноска 2 39"/>
          <p:cNvSpPr/>
          <p:nvPr/>
        </p:nvSpPr>
        <p:spPr>
          <a:xfrm>
            <a:off x="5254708" y="750265"/>
            <a:ext cx="1515790" cy="1598677"/>
          </a:xfrm>
          <a:prstGeom prst="borderCallout2">
            <a:avLst>
              <a:gd name="adj1" fmla="val 5001"/>
              <a:gd name="adj2" fmla="val 100136"/>
              <a:gd name="adj3" fmla="val 5551"/>
              <a:gd name="adj4" fmla="val 115584"/>
              <a:gd name="adj5" fmla="val 46369"/>
              <a:gd name="adj6" fmla="val 15751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110566" y="1374745"/>
            <a:ext cx="162774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За каждым администратором закреплено 200 пациентов</a:t>
            </a:r>
          </a:p>
        </p:txBody>
      </p:sp>
      <p:sp>
        <p:nvSpPr>
          <p:cNvPr id="49" name="Выноска 2 48"/>
          <p:cNvSpPr/>
          <p:nvPr/>
        </p:nvSpPr>
        <p:spPr>
          <a:xfrm>
            <a:off x="10159456" y="660678"/>
            <a:ext cx="1515790" cy="1598677"/>
          </a:xfrm>
          <a:prstGeom prst="borderCallout2">
            <a:avLst>
              <a:gd name="adj1" fmla="val 92447"/>
              <a:gd name="adj2" fmla="val 100137"/>
              <a:gd name="adj3" fmla="val 92997"/>
              <a:gd name="adj4" fmla="val 113843"/>
              <a:gd name="adj5" fmla="val 161864"/>
              <a:gd name="adj6" fmla="val 4324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163710" y="4605308"/>
            <a:ext cx="1520219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Через приложение, </a:t>
            </a:r>
            <a:b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</a:b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по телефону ведется взаимодействие с каждым пациентом</a:t>
            </a:r>
          </a:p>
        </p:txBody>
      </p:sp>
      <p:sp>
        <p:nvSpPr>
          <p:cNvPr id="51" name="Выноска 2 50"/>
          <p:cNvSpPr/>
          <p:nvPr/>
        </p:nvSpPr>
        <p:spPr>
          <a:xfrm>
            <a:off x="10111466" y="4544985"/>
            <a:ext cx="1515790" cy="1744824"/>
          </a:xfrm>
          <a:prstGeom prst="borderCallout2">
            <a:avLst>
              <a:gd name="adj1" fmla="val 93455"/>
              <a:gd name="adj2" fmla="val 949"/>
              <a:gd name="adj3" fmla="val 93501"/>
              <a:gd name="adj4" fmla="val -14347"/>
              <a:gd name="adj5" fmla="val 52012"/>
              <a:gd name="adj6" fmla="val -8205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екст 11">
            <a:extLst>
              <a:ext uri="{FF2B5EF4-FFF2-40B4-BE49-F238E27FC236}">
                <a16:creationId xmlns:a16="http://schemas.microsoft.com/office/drawing/2014/main" id="{7FE8CCCE-4315-F144-AC3D-8C42A14316A9}"/>
              </a:ext>
            </a:extLst>
          </p:cNvPr>
          <p:cNvSpPr txBox="1">
            <a:spLocks/>
          </p:cNvSpPr>
          <p:nvPr/>
        </p:nvSpPr>
        <p:spPr>
          <a:xfrm flipH="1">
            <a:off x="536527" y="1706736"/>
            <a:ext cx="4234322" cy="38533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rgbClr val="134965"/>
                </a:solidFill>
                <a:latin typeface="Akrobat" panose="00000600000000000000" pitchFamily="50" charset="-52"/>
              </a:rPr>
              <a:t>Пациентоориентирован</a:t>
            </a:r>
            <a:endParaRPr lang="ru-RU" sz="24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Сам является пациентом</a:t>
            </a: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Прошел специальный курс обучения</a:t>
            </a: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В диалоге с  пациентом</a:t>
            </a:r>
            <a:endParaRPr lang="en-US" sz="24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Помогает реализовать план наблюдения</a:t>
            </a: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Решает возникшие проблемы </a:t>
            </a:r>
          </a:p>
          <a:p>
            <a:endParaRPr lang="en-US" sz="24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41" name="Стрелка: шеврон 24">
            <a:extLst>
              <a:ext uri="{FF2B5EF4-FFF2-40B4-BE49-F238E27FC236}">
                <a16:creationId xmlns:a16="http://schemas.microsoft.com/office/drawing/2014/main" id="{5EF86C2B-1F94-3647-837F-FCCF4A300D89}"/>
              </a:ext>
            </a:extLst>
          </p:cNvPr>
          <p:cNvSpPr/>
          <p:nvPr/>
        </p:nvSpPr>
        <p:spPr>
          <a:xfrm>
            <a:off x="250669" y="2203617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шеврон 25">
            <a:extLst>
              <a:ext uri="{FF2B5EF4-FFF2-40B4-BE49-F238E27FC236}">
                <a16:creationId xmlns:a16="http://schemas.microsoft.com/office/drawing/2014/main" id="{F4F5424E-1739-B54F-A264-90E7DFF8F050}"/>
              </a:ext>
            </a:extLst>
          </p:cNvPr>
          <p:cNvSpPr/>
          <p:nvPr/>
        </p:nvSpPr>
        <p:spPr>
          <a:xfrm>
            <a:off x="240381" y="2836583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: шеврон 27">
            <a:extLst>
              <a:ext uri="{FF2B5EF4-FFF2-40B4-BE49-F238E27FC236}">
                <a16:creationId xmlns:a16="http://schemas.microsoft.com/office/drawing/2014/main" id="{FD586203-D90B-7742-8052-688E4322DF53}"/>
              </a:ext>
            </a:extLst>
          </p:cNvPr>
          <p:cNvSpPr/>
          <p:nvPr/>
        </p:nvSpPr>
        <p:spPr>
          <a:xfrm>
            <a:off x="234670" y="3479038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: шеврон 30">
            <a:extLst>
              <a:ext uri="{FF2B5EF4-FFF2-40B4-BE49-F238E27FC236}">
                <a16:creationId xmlns:a16="http://schemas.microsoft.com/office/drawing/2014/main" id="{2C18C9D0-A0FA-9142-BF80-21A26B44151E}"/>
              </a:ext>
            </a:extLst>
          </p:cNvPr>
          <p:cNvSpPr/>
          <p:nvPr/>
        </p:nvSpPr>
        <p:spPr>
          <a:xfrm>
            <a:off x="232170" y="4052631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трелка: шеврон 30">
            <a:extLst>
              <a:ext uri="{FF2B5EF4-FFF2-40B4-BE49-F238E27FC236}">
                <a16:creationId xmlns:a16="http://schemas.microsoft.com/office/drawing/2014/main" id="{72D6BF28-7193-264B-A70E-EB3197A97A5A}"/>
              </a:ext>
            </a:extLst>
          </p:cNvPr>
          <p:cNvSpPr/>
          <p:nvPr/>
        </p:nvSpPr>
        <p:spPr>
          <a:xfrm>
            <a:off x="250669" y="4668022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: шеврон 24">
            <a:extLst>
              <a:ext uri="{FF2B5EF4-FFF2-40B4-BE49-F238E27FC236}">
                <a16:creationId xmlns:a16="http://schemas.microsoft.com/office/drawing/2014/main" id="{EF3CC011-7421-D748-847A-622E3DC6915E}"/>
              </a:ext>
            </a:extLst>
          </p:cNvPr>
          <p:cNvSpPr/>
          <p:nvPr/>
        </p:nvSpPr>
        <p:spPr>
          <a:xfrm>
            <a:off x="240381" y="1827273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Shape 89">
            <a:extLst>
              <a:ext uri="{FF2B5EF4-FFF2-40B4-BE49-F238E27FC236}">
                <a16:creationId xmlns:a16="http://schemas.microsoft.com/office/drawing/2014/main" id="{8F5D2067-FF9A-47E0-B7B2-E315DF0A268A}"/>
              </a:ext>
            </a:extLst>
          </p:cNvPr>
          <p:cNvSpPr/>
          <p:nvPr/>
        </p:nvSpPr>
        <p:spPr>
          <a:xfrm>
            <a:off x="619784" y="1104120"/>
            <a:ext cx="7433375" cy="4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400" b="1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Проводник здоровья:</a:t>
            </a:r>
            <a:endParaRPr lang="ru-RU" sz="2400" b="1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2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6937D6-D1A5-4400-8C9D-1690B888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944C60-48FF-E6B7-8E7A-DB6A688DF8C5}"/>
              </a:ext>
            </a:extLst>
          </p:cNvPr>
          <p:cNvSpPr txBox="1"/>
          <p:nvPr/>
        </p:nvSpPr>
        <p:spPr>
          <a:xfrm>
            <a:off x="-247085" y="5509988"/>
            <a:ext cx="539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 Black" panose="020B0A0402010202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303150" y="1548641"/>
            <a:ext cx="4887297" cy="8471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Разработана специализированная информационная система, позволяющая администратору: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6AB43-99F0-4EB1-9285-D23FAA5AE5A1}"/>
              </a:ext>
            </a:extLst>
          </p:cNvPr>
          <p:cNvSpPr txBox="1"/>
          <p:nvPr/>
        </p:nvSpPr>
        <p:spPr>
          <a:xfrm>
            <a:off x="558400" y="3294984"/>
            <a:ext cx="419568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Связаться с пациентом через </a:t>
            </a:r>
            <a:r>
              <a:rPr lang="ru-RU" dirty="0" err="1">
                <a:solidFill>
                  <a:srgbClr val="134965"/>
                </a:solidFill>
                <a:latin typeface="Akrobat" panose="00000600000000000000" pitchFamily="50" charset="-52"/>
              </a:rPr>
              <a:t>через</a:t>
            </a: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 единый номер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A96F05-BD9C-4912-A0D4-B9030D18EC20}"/>
              </a:ext>
            </a:extLst>
          </p:cNvPr>
          <p:cNvSpPr/>
          <p:nvPr/>
        </p:nvSpPr>
        <p:spPr>
          <a:xfrm>
            <a:off x="579046" y="2449674"/>
            <a:ext cx="4989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Видеть план наблюдения и факт </a:t>
            </a:r>
            <a:b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</a:br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его исполнения, записать пациента на услугу или прием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18" name="Shape 89">
            <a:extLst>
              <a:ext uri="{FF2B5EF4-FFF2-40B4-BE49-F238E27FC236}">
                <a16:creationId xmlns:a16="http://schemas.microsoft.com/office/drawing/2014/main" id="{C77E3CCA-3025-4F55-BA69-DD5905EA324D}"/>
              </a:ext>
            </a:extLst>
          </p:cNvPr>
          <p:cNvSpPr/>
          <p:nvPr/>
        </p:nvSpPr>
        <p:spPr>
          <a:xfrm>
            <a:off x="673382" y="418203"/>
            <a:ext cx="4609391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ПРОВОДНИК ЗДОРОВЬЯ</a:t>
            </a:r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B338991-79ED-413E-9427-08A97EEEFDB9}"/>
              </a:ext>
            </a:extLst>
          </p:cNvPr>
          <p:cNvGrpSpPr/>
          <p:nvPr/>
        </p:nvGrpSpPr>
        <p:grpSpPr>
          <a:xfrm>
            <a:off x="-7670" y="6380534"/>
            <a:ext cx="12207345" cy="477467"/>
            <a:chOff x="-7670" y="6380534"/>
            <a:chExt cx="12207345" cy="47746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4F1216A-0C13-409E-964A-0CF482712502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7AC368-833C-4B14-8DEE-8B06F3D02CDA}"/>
                </a:ext>
              </a:extLst>
            </p:cNvPr>
            <p:cNvSpPr/>
            <p:nvPr/>
          </p:nvSpPr>
          <p:spPr>
            <a:xfrm>
              <a:off x="575443" y="6454259"/>
              <a:ext cx="53687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Сахалинская практика персональной медицины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736AB43-99F0-4EB1-9285-D23FAA5AE5A1}"/>
              </a:ext>
            </a:extLst>
          </p:cNvPr>
          <p:cNvSpPr txBox="1"/>
          <p:nvPr/>
        </p:nvSpPr>
        <p:spPr>
          <a:xfrm>
            <a:off x="575443" y="4087287"/>
            <a:ext cx="488729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Планировать свою работу, фиксировать все действия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36AB43-99F0-4EB1-9285-D23FAA5AE5A1}"/>
              </a:ext>
            </a:extLst>
          </p:cNvPr>
          <p:cNvSpPr txBox="1"/>
          <p:nvPr/>
        </p:nvSpPr>
        <p:spPr>
          <a:xfrm>
            <a:off x="579046" y="5026280"/>
            <a:ext cx="488729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Фиксировать все жизненные ситуации и сложности у пациента и иметь возможность их оперативно решить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98" y="232380"/>
            <a:ext cx="2014469" cy="4362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18" y="202760"/>
            <a:ext cx="2028145" cy="4392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25" y="232380"/>
            <a:ext cx="2014469" cy="4362978"/>
          </a:xfrm>
          <a:prstGeom prst="rect">
            <a:avLst/>
          </a:prstGeom>
        </p:spPr>
      </p:pic>
      <p:sp>
        <p:nvSpPr>
          <p:cNvPr id="44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6584309" y="4875847"/>
            <a:ext cx="4887297" cy="8471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B050"/>
                </a:solidFill>
                <a:latin typeface="Akrobat" panose="00000600000000000000" pitchFamily="50" charset="-52"/>
              </a:rPr>
              <a:t>Система разработана для мобильных устройств, позволяет работать дистанционно</a:t>
            </a:r>
            <a:endParaRPr lang="en-US" sz="1800" b="1" dirty="0">
              <a:solidFill>
                <a:srgbClr val="00B050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139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6937D6-D1A5-4400-8C9D-1690B888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6371" y="2201763"/>
            <a:ext cx="6743700" cy="45910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944C60-48FF-E6B7-8E7A-DB6A688DF8C5}"/>
              </a:ext>
            </a:extLst>
          </p:cNvPr>
          <p:cNvSpPr txBox="1"/>
          <p:nvPr/>
        </p:nvSpPr>
        <p:spPr>
          <a:xfrm>
            <a:off x="-247085" y="5509988"/>
            <a:ext cx="539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 Black" panose="020B0A0402010202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263799" y="854096"/>
            <a:ext cx="11739941" cy="10967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Данные из медицинской системы автоматически загружаются в ИС проводников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Администратор системы видит результаты работы проводника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Проводник здоровья ставит дополнительные задачи медицинской организации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B338991-79ED-413E-9427-08A97EEEFDB9}"/>
              </a:ext>
            </a:extLst>
          </p:cNvPr>
          <p:cNvGrpSpPr/>
          <p:nvPr/>
        </p:nvGrpSpPr>
        <p:grpSpPr>
          <a:xfrm>
            <a:off x="-7670" y="6380534"/>
            <a:ext cx="12207345" cy="477467"/>
            <a:chOff x="-7670" y="6380534"/>
            <a:chExt cx="12207345" cy="47746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4F1216A-0C13-409E-964A-0CF482712502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7AC368-833C-4B14-8DEE-8B06F3D02CDA}"/>
                </a:ext>
              </a:extLst>
            </p:cNvPr>
            <p:cNvSpPr/>
            <p:nvPr/>
          </p:nvSpPr>
          <p:spPr>
            <a:xfrm>
              <a:off x="575443" y="6454259"/>
              <a:ext cx="53687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Сахалинская практика персональной медицины</a:t>
              </a:r>
            </a:p>
          </p:txBody>
        </p:sp>
      </p:grpSp>
      <p:sp>
        <p:nvSpPr>
          <p:cNvPr id="17" name="Shape 89">
            <a:extLst>
              <a:ext uri="{FF2B5EF4-FFF2-40B4-BE49-F238E27FC236}">
                <a16:creationId xmlns:a16="http://schemas.microsoft.com/office/drawing/2014/main" id="{8F5D2067-FF9A-47E0-B7B2-E315DF0A268A}"/>
              </a:ext>
            </a:extLst>
          </p:cNvPr>
          <p:cNvSpPr/>
          <p:nvPr/>
        </p:nvSpPr>
        <p:spPr>
          <a:xfrm>
            <a:off x="263801" y="106154"/>
            <a:ext cx="7433375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ПЕРСОНАЛЬНАЯ МЕДИЦИНА.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63" y="2021120"/>
            <a:ext cx="6300429" cy="288657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279" y="3085820"/>
            <a:ext cx="6721557" cy="242416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546" y="4256299"/>
            <a:ext cx="5304641" cy="181841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579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3" y="2589493"/>
            <a:ext cx="6122994" cy="360706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6937D6-D1A5-4400-8C9D-1690B888B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371" y="2201763"/>
            <a:ext cx="6743700" cy="45910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944C60-48FF-E6B7-8E7A-DB6A688DF8C5}"/>
              </a:ext>
            </a:extLst>
          </p:cNvPr>
          <p:cNvSpPr txBox="1"/>
          <p:nvPr/>
        </p:nvSpPr>
        <p:spPr>
          <a:xfrm>
            <a:off x="-247085" y="5509988"/>
            <a:ext cx="539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 Black" panose="020B0A0402010202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263801" y="854096"/>
            <a:ext cx="4887297" cy="8471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Контроль работы медицинского помощника через аналитическую подсистему 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B338991-79ED-413E-9427-08A97EEEFDB9}"/>
              </a:ext>
            </a:extLst>
          </p:cNvPr>
          <p:cNvGrpSpPr/>
          <p:nvPr/>
        </p:nvGrpSpPr>
        <p:grpSpPr>
          <a:xfrm>
            <a:off x="-7670" y="6380534"/>
            <a:ext cx="12207345" cy="477467"/>
            <a:chOff x="-7670" y="6380534"/>
            <a:chExt cx="12207345" cy="47746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4F1216A-0C13-409E-964A-0CF482712502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7AC368-833C-4B14-8DEE-8B06F3D02CDA}"/>
                </a:ext>
              </a:extLst>
            </p:cNvPr>
            <p:cNvSpPr/>
            <p:nvPr/>
          </p:nvSpPr>
          <p:spPr>
            <a:xfrm>
              <a:off x="575443" y="6454259"/>
              <a:ext cx="53687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Сахалинская практика персональной медицины</a:t>
              </a:r>
            </a:p>
          </p:txBody>
        </p:sp>
      </p:grpSp>
      <p:sp>
        <p:nvSpPr>
          <p:cNvPr id="17" name="Shape 89">
            <a:extLst>
              <a:ext uri="{FF2B5EF4-FFF2-40B4-BE49-F238E27FC236}">
                <a16:creationId xmlns:a16="http://schemas.microsoft.com/office/drawing/2014/main" id="{8F5D2067-FF9A-47E0-B7B2-E315DF0A268A}"/>
              </a:ext>
            </a:extLst>
          </p:cNvPr>
          <p:cNvSpPr/>
          <p:nvPr/>
        </p:nvSpPr>
        <p:spPr>
          <a:xfrm>
            <a:off x="263801" y="106154"/>
            <a:ext cx="7433375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ПЕРСОНАЛЬНАЯ МЕДИЦИНА.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561" y="1297674"/>
            <a:ext cx="6949799" cy="27432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4220" y="4017959"/>
            <a:ext cx="6282392" cy="2178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2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6937D6-D1A5-4400-8C9D-1690B888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371" y="2201763"/>
            <a:ext cx="6743700" cy="459105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B338991-79ED-413E-9427-08A97EEEFDB9}"/>
              </a:ext>
            </a:extLst>
          </p:cNvPr>
          <p:cNvGrpSpPr/>
          <p:nvPr/>
        </p:nvGrpSpPr>
        <p:grpSpPr>
          <a:xfrm>
            <a:off x="-7670" y="6380534"/>
            <a:ext cx="12207345" cy="477467"/>
            <a:chOff x="-7670" y="6380534"/>
            <a:chExt cx="12207345" cy="47746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4F1216A-0C13-409E-964A-0CF482712502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7AC368-833C-4B14-8DEE-8B06F3D02CDA}"/>
                </a:ext>
              </a:extLst>
            </p:cNvPr>
            <p:cNvSpPr/>
            <p:nvPr/>
          </p:nvSpPr>
          <p:spPr>
            <a:xfrm>
              <a:off x="575443" y="6454259"/>
              <a:ext cx="53687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Сахалинская практика персональной медицины</a:t>
              </a:r>
            </a:p>
          </p:txBody>
        </p:sp>
      </p:grpSp>
      <p:sp>
        <p:nvSpPr>
          <p:cNvPr id="17" name="Shape 89">
            <a:extLst>
              <a:ext uri="{FF2B5EF4-FFF2-40B4-BE49-F238E27FC236}">
                <a16:creationId xmlns:a16="http://schemas.microsoft.com/office/drawing/2014/main" id="{8F5D2067-FF9A-47E0-B7B2-E315DF0A268A}"/>
              </a:ext>
            </a:extLst>
          </p:cNvPr>
          <p:cNvSpPr/>
          <p:nvPr/>
        </p:nvSpPr>
        <p:spPr>
          <a:xfrm>
            <a:off x="263801" y="106154"/>
            <a:ext cx="7433375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ПЕРСОНАЛЬНАЯ МЕДИЦИНА.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0813305"/>
              </p:ext>
            </p:extLst>
          </p:nvPr>
        </p:nvGraphicFramePr>
        <p:xfrm>
          <a:off x="263801" y="605950"/>
          <a:ext cx="8078651" cy="541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9944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verment 2022">
      <a:dk1>
        <a:srgbClr val="04122A"/>
      </a:dk1>
      <a:lt1>
        <a:sysClr val="window" lastClr="FFFFFF"/>
      </a:lt1>
      <a:dk2>
        <a:srgbClr val="051367"/>
      </a:dk2>
      <a:lt2>
        <a:srgbClr val="FFFFFF"/>
      </a:lt2>
      <a:accent1>
        <a:srgbClr val="7FB5FF"/>
      </a:accent1>
      <a:accent2>
        <a:srgbClr val="2D31FA"/>
      </a:accent2>
      <a:accent3>
        <a:srgbClr val="1363E9"/>
      </a:accent3>
      <a:accent4>
        <a:srgbClr val="5D8BF4"/>
      </a:accent4>
      <a:accent5>
        <a:srgbClr val="47B5FF"/>
      </a:accent5>
      <a:accent6>
        <a:srgbClr val="DFF6FF"/>
      </a:accent6>
      <a:hlink>
        <a:srgbClr val="47B5FF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33711</TotalTime>
  <Words>243</Words>
  <Application>Microsoft Office PowerPoint</Application>
  <PresentationFormat>Широкоэкранный</PresentationFormat>
  <Paragraphs>59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Aharoni</vt:lpstr>
      <vt:lpstr>Akrobat</vt:lpstr>
      <vt:lpstr>Akrobat Black</vt:lpstr>
      <vt:lpstr>Arial</vt:lpstr>
      <vt:lpstr>Arial Black</vt:lpstr>
      <vt:lpstr>Calibri</vt:lpstr>
      <vt:lpstr>Calibri Light</vt:lpstr>
      <vt:lpstr>Golos Text</vt:lpstr>
      <vt:lpstr>Rosatom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Никитин Роман Александрович</cp:lastModifiedBy>
  <cp:revision>494</cp:revision>
  <cp:lastPrinted>2021-03-17T09:01:35Z</cp:lastPrinted>
  <dcterms:modified xsi:type="dcterms:W3CDTF">2024-03-20T12:59:13Z</dcterms:modified>
</cp:coreProperties>
</file>