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359" r:id="rId2"/>
    <p:sldId id="360" r:id="rId3"/>
    <p:sldId id="375" r:id="rId4"/>
    <p:sldId id="381" r:id="rId5"/>
    <p:sldId id="374" r:id="rId6"/>
    <p:sldId id="380" r:id="rId7"/>
    <p:sldId id="379" r:id="rId8"/>
    <p:sldId id="376" r:id="rId9"/>
    <p:sldId id="378" r:id="rId10"/>
    <p:sldId id="340" r:id="rId11"/>
  </p:sldIdLst>
  <p:sldSz cx="9144000" cy="5143500" type="screen16x9"/>
  <p:notesSz cx="6797675" cy="9926638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C6E"/>
    <a:srgbClr val="72ACA4"/>
    <a:srgbClr val="274579"/>
    <a:srgbClr val="274578"/>
    <a:srgbClr val="73C8DC"/>
    <a:srgbClr val="C3D7EB"/>
    <a:srgbClr val="00A94F"/>
    <a:srgbClr val="C2D6E5"/>
    <a:srgbClr val="D6ED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88065" autoAdjust="0"/>
  </p:normalViewPr>
  <p:slideViewPr>
    <p:cSldViewPr snapToGrid="0">
      <p:cViewPr varScale="1">
        <p:scale>
          <a:sx n="132" d="100"/>
          <a:sy n="132" d="100"/>
        </p:scale>
        <p:origin x="612" y="12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90" d="100"/>
          <a:sy n="90" d="100"/>
        </p:scale>
        <p:origin x="-3762" y="-10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Численность персонала, 2024 г.</c:v>
                </c:pt>
              </c:strCache>
            </c:strRef>
          </c:tx>
          <c:spPr>
            <a:solidFill>
              <a:schemeClr val="accent6"/>
            </a:solidFill>
            <a:ln w="19050">
              <a:solidFill>
                <a:schemeClr val="lt1"/>
              </a:solidFill>
            </a:ln>
            <a:effectLst/>
          </c:spPr>
          <c:invertIfNegative val="0"/>
          <c:cat>
            <c:strRef>
              <c:f>Лист1!$A$2:$A$3</c:f>
              <c:strCache>
                <c:ptCount val="2"/>
                <c:pt idx="0">
                  <c:v>Клиника</c:v>
                </c:pt>
                <c:pt idx="1">
                  <c:v>Спортивный клуб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450</c:v>
                </c:pt>
                <c:pt idx="1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57-41CF-BEA0-C0BF9C09BF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79679632"/>
        <c:axId val="779689200"/>
      </c:barChart>
      <c:valAx>
        <c:axId val="7796892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79679632"/>
        <c:crosses val="autoZero"/>
        <c:crossBetween val="between"/>
      </c:valAx>
      <c:catAx>
        <c:axId val="77967963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7968920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Численность клуба, 2024 г.</c:v>
                </c:pt>
              </c:strCache>
            </c:strRef>
          </c:tx>
          <c:spPr>
            <a:solidFill>
              <a:schemeClr val="accent6"/>
            </a:solidFill>
            <a:ln w="19050">
              <a:solidFill>
                <a:schemeClr val="lt1"/>
              </a:solidFill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Марафонцы</c:v>
                </c:pt>
                <c:pt idx="1">
                  <c:v>IRONMAN</c:v>
                </c:pt>
                <c:pt idx="2">
                  <c:v>Спортивный клуб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</c:v>
                </c:pt>
                <c:pt idx="1">
                  <c:v>3</c:v>
                </c:pt>
                <c:pt idx="2">
                  <c:v>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A5-471B-BA13-3445C83688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79679632"/>
        <c:axId val="779689200"/>
      </c:barChart>
      <c:valAx>
        <c:axId val="7796892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79679632"/>
        <c:crosses val="autoZero"/>
        <c:crossBetween val="between"/>
      </c:valAx>
      <c:catAx>
        <c:axId val="77967963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7968920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404DDF-2648-4F27-85FF-A048677B7385}" type="datetimeFigureOut">
              <a:rPr lang="ru-RU" smtClean="0"/>
              <a:pPr/>
              <a:t>09.01.2025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0A20F8-44C6-4323-AD24-ECD27BEB66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7448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1332B47-3DE5-43A6-A844-82D59C673A3A}" type="datetimeFigureOut">
              <a:rPr lang="ru-RU"/>
              <a:pPr>
                <a:defRPr/>
              </a:pPr>
              <a:t>09.01.2025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7D8ECF72-858A-4D54-9017-BE13EE6915FA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8ECF72-858A-4D54-9017-BE13EE6915FA}" type="slidenum">
              <a:rPr lang="ru-RU" altLang="ru-RU" smtClean="0"/>
              <a:pPr/>
              <a:t>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30740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8ECF72-858A-4D54-9017-BE13EE6915FA}" type="slidenum">
              <a:rPr lang="ru-RU" altLang="ru-RU" smtClean="0"/>
              <a:pPr/>
              <a:t>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842918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8ECF72-858A-4D54-9017-BE13EE6915FA}" type="slidenum">
              <a:rPr lang="ru-RU" altLang="ru-RU" smtClean="0"/>
              <a:pPr/>
              <a:t>10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266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432292" y="1849229"/>
            <a:ext cx="4300870" cy="741343"/>
          </a:xfrm>
        </p:spPr>
        <p:txBody>
          <a:bodyPr anchor="t"/>
          <a:lstStyle>
            <a:lvl1pPr algn="l">
              <a:lnSpc>
                <a:spcPct val="120000"/>
              </a:lnSpc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371303" y="3828681"/>
            <a:ext cx="2279541" cy="794304"/>
          </a:xfrm>
        </p:spPr>
        <p:txBody>
          <a:bodyPr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508322598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573" y="1000114"/>
            <a:ext cx="7286676" cy="857250"/>
          </a:xfrm>
        </p:spPr>
        <p:txBody>
          <a:bodyPr anchor="t"/>
          <a:lstStyle>
            <a:lvl1pPr>
              <a:defRPr b="0">
                <a:solidFill>
                  <a:srgbClr val="003C6E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65573" y="2000246"/>
            <a:ext cx="7286676" cy="2308625"/>
          </a:xfrm>
        </p:spPr>
        <p:txBody>
          <a:bodyPr/>
          <a:lstStyle>
            <a:lvl1pPr>
              <a:buNone/>
              <a:defRPr sz="1600">
                <a:solidFill>
                  <a:srgbClr val="003C6E"/>
                </a:solidFill>
              </a:defRPr>
            </a:lvl1pPr>
            <a:lvl2pPr marL="144000" indent="-144000">
              <a:buFont typeface="Arial" pitchFamily="34" charset="0"/>
              <a:buChar char="•"/>
              <a:defRPr sz="1400">
                <a:solidFill>
                  <a:srgbClr val="003C6E"/>
                </a:solidFill>
              </a:defRPr>
            </a:lvl2pPr>
            <a:lvl3pPr marL="324000" indent="-108000">
              <a:defRPr sz="1200">
                <a:solidFill>
                  <a:srgbClr val="003C6E"/>
                </a:solidFill>
              </a:defRPr>
            </a:lvl3pPr>
            <a:lvl4pPr marL="540000" indent="-108000">
              <a:defRPr sz="1050">
                <a:solidFill>
                  <a:srgbClr val="003C6E"/>
                </a:solidFill>
              </a:defRPr>
            </a:lvl4pPr>
            <a:lvl5pPr marL="900000" indent="-108000">
              <a:defRPr sz="1050">
                <a:solidFill>
                  <a:srgbClr val="003C6E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0"/>
          </p:nvPr>
        </p:nvSpPr>
        <p:spPr>
          <a:xfrm>
            <a:off x="565150" y="214313"/>
            <a:ext cx="6286500" cy="338137"/>
          </a:xfrm>
          <a:prstGeom prst="rect">
            <a:avLst/>
          </a:prstGeo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rgbClr val="003C6E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8631658" y="4784726"/>
            <a:ext cx="693498" cy="17546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defRPr sz="1050">
                <a:solidFill>
                  <a:srgbClr val="003C6E"/>
                </a:solidFill>
              </a:defRPr>
            </a:lvl1pPr>
          </a:lstStyle>
          <a:p>
            <a:fld id="{CEFB103F-F9DD-4155-AAFF-6944D7A75FA6}" type="slidenum">
              <a:rPr lang="ru-RU" altLang="ru-RU" smtClean="0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781875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65573" y="1992797"/>
            <a:ext cx="3788289" cy="2334654"/>
          </a:xfrm>
        </p:spPr>
        <p:txBody>
          <a:bodyPr/>
          <a:lstStyle>
            <a:lvl1pPr>
              <a:defRPr sz="2800">
                <a:solidFill>
                  <a:srgbClr val="003C6E"/>
                </a:solidFill>
              </a:defRPr>
            </a:lvl1pPr>
            <a:lvl2pPr>
              <a:defRPr sz="2400">
                <a:solidFill>
                  <a:srgbClr val="003C6E"/>
                </a:solidFill>
              </a:defRPr>
            </a:lvl2pPr>
            <a:lvl3pPr>
              <a:defRPr sz="2000">
                <a:solidFill>
                  <a:srgbClr val="003C6E"/>
                </a:solidFill>
              </a:defRPr>
            </a:lvl3pPr>
            <a:lvl4pPr>
              <a:defRPr sz="1800">
                <a:solidFill>
                  <a:srgbClr val="003C6E"/>
                </a:solidFill>
              </a:defRPr>
            </a:lvl4pPr>
            <a:lvl5pPr>
              <a:defRPr sz="1800">
                <a:solidFill>
                  <a:srgbClr val="003C6E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37004" y="1992797"/>
            <a:ext cx="3788289" cy="2334654"/>
          </a:xfrm>
        </p:spPr>
        <p:txBody>
          <a:bodyPr/>
          <a:lstStyle>
            <a:lvl1pPr>
              <a:defRPr sz="2800">
                <a:solidFill>
                  <a:srgbClr val="003C6E"/>
                </a:solidFill>
              </a:defRPr>
            </a:lvl1pPr>
            <a:lvl2pPr>
              <a:defRPr sz="2400">
                <a:solidFill>
                  <a:srgbClr val="003C6E"/>
                </a:solidFill>
              </a:defRPr>
            </a:lvl2pPr>
            <a:lvl3pPr>
              <a:defRPr sz="2000">
                <a:solidFill>
                  <a:srgbClr val="003C6E"/>
                </a:solidFill>
              </a:defRPr>
            </a:lvl3pPr>
            <a:lvl4pPr>
              <a:defRPr sz="1800">
                <a:solidFill>
                  <a:srgbClr val="003C6E"/>
                </a:solidFill>
              </a:defRPr>
            </a:lvl4pPr>
            <a:lvl5pPr>
              <a:defRPr sz="1800">
                <a:solidFill>
                  <a:srgbClr val="003C6E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565573" y="1000114"/>
            <a:ext cx="7759720" cy="857250"/>
          </a:xfrm>
        </p:spPr>
        <p:txBody>
          <a:bodyPr anchor="t"/>
          <a:lstStyle>
            <a:lvl1pPr>
              <a:defRPr b="0">
                <a:solidFill>
                  <a:srgbClr val="003C6E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>
          <a:xfrm>
            <a:off x="565150" y="214313"/>
            <a:ext cx="6286500" cy="338137"/>
          </a:xfrm>
          <a:prstGeom prst="rect">
            <a:avLst/>
          </a:prstGeo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rgbClr val="003C6E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8631658" y="4784726"/>
            <a:ext cx="693498" cy="17546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defRPr sz="1050">
                <a:solidFill>
                  <a:srgbClr val="274579"/>
                </a:solidFill>
              </a:defRPr>
            </a:lvl1pPr>
          </a:lstStyle>
          <a:p>
            <a:fld id="{CEFB103F-F9DD-4155-AAFF-6944D7A75FA6}" type="slidenum">
              <a:rPr lang="ru-RU" altLang="ru-RU" smtClean="0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071007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90545" y="1007024"/>
            <a:ext cx="3785892" cy="842767"/>
          </a:xfrm>
        </p:spPr>
        <p:txBody>
          <a:bodyPr anchor="t">
            <a:noAutofit/>
          </a:bodyPr>
          <a:lstStyle>
            <a:lvl1pPr algn="l">
              <a:defRPr sz="2400" b="0" cap="none">
                <a:solidFill>
                  <a:srgbClr val="003C6E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390545" y="1845333"/>
            <a:ext cx="3775260" cy="847514"/>
          </a:xfrm>
        </p:spPr>
        <p:txBody>
          <a:bodyPr/>
          <a:lstStyle>
            <a:lvl1pPr marL="0" indent="0">
              <a:buNone/>
              <a:defRPr sz="2000">
                <a:solidFill>
                  <a:srgbClr val="003C6E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9" name="Рисунок 12"/>
          <p:cNvSpPr>
            <a:spLocks noGrp="1"/>
          </p:cNvSpPr>
          <p:nvPr>
            <p:ph type="pic" sz="quarter" idx="11"/>
          </p:nvPr>
        </p:nvSpPr>
        <p:spPr>
          <a:xfrm>
            <a:off x="595423" y="996990"/>
            <a:ext cx="3253563" cy="1834699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>
                <a:solidFill>
                  <a:srgbClr val="003C6E"/>
                </a:solidFill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8"/>
          </p:nvPr>
        </p:nvSpPr>
        <p:spPr>
          <a:xfrm>
            <a:off x="565150" y="214313"/>
            <a:ext cx="6286500" cy="338137"/>
          </a:xfrm>
          <a:prstGeom prst="rect">
            <a:avLst/>
          </a:prstGeo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rgbClr val="003C6E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1" name="Номер слайда 3"/>
          <p:cNvSpPr>
            <a:spLocks noGrp="1"/>
          </p:cNvSpPr>
          <p:nvPr>
            <p:ph type="sldNum" sz="quarter" idx="19"/>
          </p:nvPr>
        </p:nvSpPr>
        <p:spPr>
          <a:xfrm>
            <a:off x="8631658" y="4784726"/>
            <a:ext cx="693498" cy="17546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defRPr sz="1050">
                <a:solidFill>
                  <a:srgbClr val="003C6E"/>
                </a:solidFill>
              </a:defRPr>
            </a:lvl1pPr>
          </a:lstStyle>
          <a:p>
            <a:fld id="{CEFB103F-F9DD-4155-AAFF-6944D7A75FA6}" type="slidenum">
              <a:rPr lang="ru-RU" altLang="ru-RU" smtClean="0"/>
              <a:pPr/>
              <a:t>‹#›</a:t>
            </a:fld>
            <a:endParaRPr lang="ru-RU" altLang="ru-RU" dirty="0"/>
          </a:p>
        </p:txBody>
      </p:sp>
      <p:sp>
        <p:nvSpPr>
          <p:cNvPr id="10" name="Рисунок 12"/>
          <p:cNvSpPr>
            <a:spLocks noGrp="1"/>
          </p:cNvSpPr>
          <p:nvPr>
            <p:ph type="pic" sz="quarter" idx="20"/>
          </p:nvPr>
        </p:nvSpPr>
        <p:spPr>
          <a:xfrm>
            <a:off x="595423" y="2928940"/>
            <a:ext cx="3253563" cy="1834699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>
                <a:solidFill>
                  <a:srgbClr val="003C6E"/>
                </a:solidFill>
              </a:defRPr>
            </a:lvl1pPr>
          </a:lstStyle>
          <a:p>
            <a:pPr lv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02882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Рисунок 13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4274288" cy="51435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rtlCol="0">
            <a:normAutofit/>
          </a:bodyPr>
          <a:lstStyle>
            <a:lvl1pPr>
              <a:defRPr>
                <a:solidFill>
                  <a:srgbClr val="003C6E"/>
                </a:solidFill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15"/>
          </p:nvPr>
        </p:nvSpPr>
        <p:spPr>
          <a:xfrm>
            <a:off x="4570594" y="1829096"/>
            <a:ext cx="4019550" cy="2679700"/>
          </a:xfrm>
        </p:spPr>
        <p:txBody>
          <a:bodyPr/>
          <a:lstStyle>
            <a:lvl1pPr>
              <a:defRPr>
                <a:solidFill>
                  <a:srgbClr val="003C6E"/>
                </a:solidFill>
              </a:defRPr>
            </a:lvl1pPr>
            <a:lvl2pPr>
              <a:defRPr>
                <a:solidFill>
                  <a:srgbClr val="003C6E"/>
                </a:solidFill>
              </a:defRPr>
            </a:lvl2pPr>
            <a:lvl3pPr>
              <a:defRPr>
                <a:solidFill>
                  <a:srgbClr val="003C6E"/>
                </a:solidFill>
              </a:defRPr>
            </a:lvl3pPr>
            <a:lvl4pPr>
              <a:defRPr>
                <a:solidFill>
                  <a:srgbClr val="003C6E"/>
                </a:solidFill>
              </a:defRPr>
            </a:lvl4pPr>
            <a:lvl5pPr>
              <a:defRPr>
                <a:solidFill>
                  <a:srgbClr val="003C6E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8" name="Заголовок 1"/>
          <p:cNvSpPr>
            <a:spLocks noGrp="1"/>
          </p:cNvSpPr>
          <p:nvPr>
            <p:ph type="title"/>
          </p:nvPr>
        </p:nvSpPr>
        <p:spPr>
          <a:xfrm>
            <a:off x="4570594" y="954136"/>
            <a:ext cx="4020509" cy="662013"/>
          </a:xfrm>
        </p:spPr>
        <p:txBody>
          <a:bodyPr anchor="t">
            <a:noAutofit/>
          </a:bodyPr>
          <a:lstStyle>
            <a:lvl1pPr algn="l">
              <a:defRPr sz="2800" b="0" cap="none">
                <a:solidFill>
                  <a:srgbClr val="003C6E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8631658" y="4784726"/>
            <a:ext cx="693498" cy="17546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defRPr sz="1050">
                <a:solidFill>
                  <a:srgbClr val="003C6E"/>
                </a:solidFill>
              </a:defRPr>
            </a:lvl1pPr>
          </a:lstStyle>
          <a:p>
            <a:fld id="{CEFB103F-F9DD-4155-AAFF-6944D7A75FA6}" type="slidenum">
              <a:rPr lang="ru-RU" altLang="ru-RU" smtClean="0"/>
              <a:pPr/>
              <a:t>‹#›</a:t>
            </a:fld>
            <a:endParaRPr lang="ru-RU" altLang="ru-RU" dirty="0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8"/>
          </p:nvPr>
        </p:nvSpPr>
        <p:spPr>
          <a:xfrm>
            <a:off x="4601496" y="214313"/>
            <a:ext cx="2250153" cy="338137"/>
          </a:xfrm>
          <a:prstGeom prst="rect">
            <a:avLst/>
          </a:prstGeo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rgbClr val="003C6E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7442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0888" y="1131012"/>
            <a:ext cx="3625702" cy="719054"/>
          </a:xfrm>
        </p:spPr>
        <p:txBody>
          <a:bodyPr anchor="t"/>
          <a:lstStyle>
            <a:lvl1pPr>
              <a:defRPr sz="2400" b="0">
                <a:solidFill>
                  <a:srgbClr val="003C6E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4"/>
          </p:nvPr>
        </p:nvSpPr>
        <p:spPr>
          <a:xfrm>
            <a:off x="4560888" y="2030082"/>
            <a:ext cx="3625850" cy="2286738"/>
          </a:xfrm>
        </p:spPr>
        <p:txBody>
          <a:bodyPr/>
          <a:lstStyle>
            <a:lvl1pPr>
              <a:defRPr>
                <a:solidFill>
                  <a:srgbClr val="003C6E"/>
                </a:solidFill>
              </a:defRPr>
            </a:lvl1pPr>
            <a:lvl2pPr>
              <a:defRPr>
                <a:solidFill>
                  <a:srgbClr val="003C6E"/>
                </a:solidFill>
              </a:defRPr>
            </a:lvl2pPr>
            <a:lvl3pPr>
              <a:defRPr>
                <a:solidFill>
                  <a:srgbClr val="003C6E"/>
                </a:solidFill>
              </a:defRPr>
            </a:lvl3pPr>
            <a:lvl4pPr>
              <a:defRPr>
                <a:solidFill>
                  <a:srgbClr val="003C6E"/>
                </a:solidFill>
              </a:defRPr>
            </a:lvl4pPr>
            <a:lvl5pPr>
              <a:defRPr>
                <a:solidFill>
                  <a:srgbClr val="003C6E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4" name="Диаграмма 13"/>
          <p:cNvSpPr>
            <a:spLocks noGrp="1"/>
          </p:cNvSpPr>
          <p:nvPr>
            <p:ph type="chart" sz="quarter" idx="15"/>
          </p:nvPr>
        </p:nvSpPr>
        <p:spPr>
          <a:xfrm>
            <a:off x="717973" y="1031875"/>
            <a:ext cx="3327400" cy="3295650"/>
          </a:xfrm>
        </p:spPr>
        <p:txBody>
          <a:bodyPr rtlCol="0">
            <a:normAutofit/>
          </a:bodyPr>
          <a:lstStyle>
            <a:lvl1pPr>
              <a:defRPr>
                <a:solidFill>
                  <a:srgbClr val="003C6E"/>
                </a:solidFill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8631658" y="4784726"/>
            <a:ext cx="693498" cy="17546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defRPr sz="1050">
                <a:solidFill>
                  <a:srgbClr val="003C6E"/>
                </a:solidFill>
              </a:defRPr>
            </a:lvl1pPr>
          </a:lstStyle>
          <a:p>
            <a:fld id="{CEFB103F-F9DD-4155-AAFF-6944D7A75FA6}" type="slidenum">
              <a:rPr lang="ru-RU" altLang="ru-RU" smtClean="0"/>
              <a:pPr/>
              <a:t>‹#›</a:t>
            </a:fld>
            <a:endParaRPr lang="ru-RU" alt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0"/>
          </p:nvPr>
        </p:nvSpPr>
        <p:spPr>
          <a:xfrm>
            <a:off x="565150" y="214313"/>
            <a:ext cx="6286500" cy="338137"/>
          </a:xfrm>
          <a:prstGeom prst="rect">
            <a:avLst/>
          </a:prstGeo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rgbClr val="003C6E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4136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4"/>
          </p:nvPr>
        </p:nvSpPr>
        <p:spPr>
          <a:xfrm>
            <a:off x="0" y="1127052"/>
            <a:ext cx="9144000" cy="2785729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>
                <a:solidFill>
                  <a:srgbClr val="003C6E"/>
                </a:solidFill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11" name="Текст 9"/>
          <p:cNvSpPr>
            <a:spLocks noGrp="1"/>
          </p:cNvSpPr>
          <p:nvPr>
            <p:ph type="body" sz="quarter" idx="16"/>
          </p:nvPr>
        </p:nvSpPr>
        <p:spPr>
          <a:xfrm>
            <a:off x="3757089" y="4136066"/>
            <a:ext cx="4121637" cy="605798"/>
          </a:xfrm>
        </p:spPr>
        <p:txBody>
          <a:bodyPr/>
          <a:lstStyle>
            <a:lvl1pPr>
              <a:defRPr sz="1400">
                <a:solidFill>
                  <a:srgbClr val="003C6E"/>
                </a:solidFill>
              </a:defRPr>
            </a:lvl1pPr>
            <a:lvl3pPr>
              <a:buNone/>
              <a:defRPr/>
            </a:lvl3pPr>
            <a:lvl5pPr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723014" y="4114800"/>
            <a:ext cx="2742500" cy="608492"/>
          </a:xfrm>
        </p:spPr>
        <p:txBody>
          <a:bodyPr anchor="t"/>
          <a:lstStyle>
            <a:lvl1pPr algn="l">
              <a:defRPr sz="2000" b="0">
                <a:solidFill>
                  <a:srgbClr val="003C6E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0"/>
          </p:nvPr>
        </p:nvSpPr>
        <p:spPr>
          <a:xfrm>
            <a:off x="565150" y="214313"/>
            <a:ext cx="6286500" cy="338137"/>
          </a:xfrm>
          <a:prstGeom prst="rect">
            <a:avLst/>
          </a:prstGeo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rgbClr val="003C6E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8631658" y="4784726"/>
            <a:ext cx="693498" cy="17546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defRPr sz="1050">
                <a:solidFill>
                  <a:srgbClr val="274579"/>
                </a:solidFill>
              </a:defRPr>
            </a:lvl1pPr>
          </a:lstStyle>
          <a:p>
            <a:fld id="{CEFB103F-F9DD-4155-AAFF-6944D7A75FA6}" type="slidenum">
              <a:rPr lang="ru-RU" altLang="ru-RU" smtClean="0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495325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вертикальный текст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421608" y="2237502"/>
            <a:ext cx="4386365" cy="850273"/>
          </a:xfrm>
        </p:spPr>
        <p:txBody>
          <a:bodyPr anchor="t"/>
          <a:lstStyle>
            <a:lvl1pPr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999390" y="3964366"/>
            <a:ext cx="1737555" cy="775096"/>
          </a:xfrm>
        </p:spPr>
        <p:txBody>
          <a:bodyPr anchor="b">
            <a:normAutofit/>
          </a:bodyPr>
          <a:lstStyle>
            <a:lvl1pPr marL="0" indent="0" algn="r">
              <a:buNone/>
              <a:defRPr sz="1100">
                <a:solidFill>
                  <a:srgbClr val="003C6E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350302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536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dirty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dirty="0"/>
              <a:t>Образец текста</a:t>
            </a:r>
          </a:p>
          <a:p>
            <a:pPr lvl="1"/>
            <a:r>
              <a:rPr lang="ru-RU" altLang="ru-RU" dirty="0"/>
              <a:t>Второй уровень</a:t>
            </a:r>
          </a:p>
          <a:p>
            <a:pPr lvl="2"/>
            <a:r>
              <a:rPr lang="ru-RU" altLang="ru-RU" dirty="0"/>
              <a:t>Третий уровень</a:t>
            </a:r>
          </a:p>
          <a:p>
            <a:pPr lvl="3"/>
            <a:r>
              <a:rPr lang="ru-RU" altLang="ru-RU" dirty="0"/>
              <a:t>Четвертый уровень</a:t>
            </a:r>
          </a:p>
          <a:p>
            <a:pPr lvl="4"/>
            <a:r>
              <a:rPr lang="ru-RU" altLang="ru-RU" dirty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7" r:id="rId1"/>
    <p:sldLayoutId id="2147484178" r:id="rId2"/>
    <p:sldLayoutId id="2147484179" r:id="rId3"/>
    <p:sldLayoutId id="2147484180" r:id="rId4"/>
    <p:sldLayoutId id="2147484181" r:id="rId5"/>
    <p:sldLayoutId id="2147484182" r:id="rId6"/>
    <p:sldLayoutId id="2147484183" r:id="rId7"/>
    <p:sldLayoutId id="2147484188" r:id="rId8"/>
  </p:sldLayoutIdLst>
  <p:hf hd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000" b="1" kern="1200">
          <a:solidFill>
            <a:srgbClr val="003C6E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274578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274578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274578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274578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274578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274578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274578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274578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180000" indent="-180000"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buNone/>
        <a:defRPr lang="ru-RU" sz="1600" kern="1200" dirty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144000" indent="-144000" algn="l" rtl="0" eaLnBrk="0" fontAlgn="base" hangingPunct="0">
        <a:spcBef>
          <a:spcPct val="0"/>
        </a:spcBef>
        <a:spcAft>
          <a:spcPct val="0"/>
        </a:spcAft>
        <a:buClr>
          <a:srgbClr val="003C6E"/>
        </a:buClr>
        <a:buSzPct val="80000"/>
        <a:buFont typeface="Arial" pitchFamily="34" charset="0"/>
        <a:buChar char="•"/>
        <a:defRPr lang="ru-RU" sz="1400" kern="1200" dirty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288000" indent="-108000" algn="l" rtl="0" eaLnBrk="0" fontAlgn="base" hangingPunct="0">
        <a:spcBef>
          <a:spcPct val="0"/>
        </a:spcBef>
        <a:spcAft>
          <a:spcPct val="0"/>
        </a:spcAft>
        <a:buClr>
          <a:srgbClr val="003C6E"/>
        </a:buClr>
        <a:buSzPct val="50000"/>
        <a:buFont typeface="Courier New" pitchFamily="49" charset="0"/>
        <a:buChar char="o"/>
        <a:defRPr lang="ru-RU" sz="1200" kern="1200" dirty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504000" indent="-108000" algn="l" rtl="0" eaLnBrk="0" fontAlgn="base" hangingPunct="0">
        <a:spcBef>
          <a:spcPct val="0"/>
        </a:spcBef>
        <a:spcAft>
          <a:spcPct val="0"/>
        </a:spcAft>
        <a:buFont typeface="Arial" pitchFamily="34" charset="0"/>
        <a:buChar char="•"/>
        <a:defRPr lang="ru-RU" sz="1050" kern="1200" dirty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720000" indent="-108000"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buChar char="»"/>
        <a:defRPr lang="ru-RU" sz="1050" kern="1200" dirty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pb.groupmmc.ru/news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3306168" y="1861841"/>
            <a:ext cx="5283432" cy="145392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b="1" dirty="0"/>
              <a:t>Проект в сфере заботы о здоровье сотрудников – Спортивный клуб «ММЦ»</a:t>
            </a: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5428344" y="3828681"/>
            <a:ext cx="3222502" cy="794304"/>
          </a:xfrm>
        </p:spPr>
        <p:txBody>
          <a:bodyPr/>
          <a:lstStyle/>
          <a:p>
            <a:r>
              <a:rPr lang="ru-RU" dirty="0"/>
              <a:t>Долгушев Дмитрий Александрович</a:t>
            </a:r>
          </a:p>
          <a:p>
            <a:r>
              <a:rPr lang="ru-RU" dirty="0"/>
              <a:t>Главный врач</a:t>
            </a:r>
          </a:p>
          <a:p>
            <a:r>
              <a:rPr lang="ru-RU" dirty="0"/>
              <a:t>ООО «ММЦ» МК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Спасибо!</a:t>
            </a: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6937514" y="3964366"/>
            <a:ext cx="1799432" cy="775096"/>
          </a:xfrm>
        </p:spPr>
        <p:txBody>
          <a:bodyPr>
            <a:normAutofit/>
          </a:bodyPr>
          <a:lstStyle/>
          <a:p>
            <a:r>
              <a:rPr dirty="0"/>
              <a:t>+7 (812) 406-88-88 </a:t>
            </a:r>
          </a:p>
          <a:p>
            <a:r>
              <a:rPr lang="ru-RU" dirty="0"/>
              <a:t>доб. 2723</a:t>
            </a:r>
            <a:endParaRPr dirty="0"/>
          </a:p>
          <a:p>
            <a:r>
              <a:rPr lang="en-US" dirty="0"/>
              <a:t>groupmmc.ru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565573" y="1000114"/>
            <a:ext cx="8012854" cy="597950"/>
          </a:xfrm>
        </p:spPr>
        <p:txBody>
          <a:bodyPr/>
          <a:lstStyle/>
          <a:p>
            <a:pPr algn="just"/>
            <a:r>
              <a:rPr lang="ru-RU" dirty="0"/>
              <a:t>Забота о здоровье и благополучии сотрудников — стратегически важный аспект для наших клиник. </a:t>
            </a: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565150" y="1706697"/>
            <a:ext cx="8013277" cy="3158880"/>
          </a:xfrm>
        </p:spPr>
        <p:txBody>
          <a:bodyPr/>
          <a:lstStyle/>
          <a:p>
            <a:pPr algn="just"/>
            <a:r>
              <a:rPr lang="ru-RU" sz="1400" dirty="0"/>
              <a:t>Философия нашего бренда основана на идее сопричастности пациентов и сотрудников нашей группы компаний к решению общей задачи — сохранению и поддержанию здоровья, которое является безусловной ценностью для каждого человека. </a:t>
            </a:r>
          </a:p>
          <a:p>
            <a:pPr algn="just"/>
            <a:endParaRPr lang="ru-RU" sz="1400" dirty="0"/>
          </a:p>
          <a:p>
            <a:pPr algn="just"/>
            <a:r>
              <a:rPr lang="ru-RU" sz="1400" dirty="0"/>
              <a:t>Для этого мы сделали заботу о здоровье и благополучии сотрудников неотъемлемой частью нашей корпоративной культуры: </a:t>
            </a:r>
          </a:p>
          <a:p>
            <a:pPr marL="342900" indent="-342900" algn="just">
              <a:buFont typeface="Arial" panose="020B0604020202020204" pitchFamily="34" charset="0"/>
              <a:buAutoNum type="arabicPeriod"/>
            </a:pPr>
            <a:r>
              <a:rPr lang="ru-RU" sz="1400" dirty="0"/>
              <a:t>Мы заботимся о здоровье сотрудников, их родных и близких: оформляем полис ДМС после 3-х месяцев работы сотрудника и предоставляем скидки для родственников на лечение в нашей Клинике.</a:t>
            </a:r>
          </a:p>
          <a:p>
            <a:pPr marL="342900" indent="-342900" algn="just">
              <a:buAutoNum type="arabicPeriod"/>
            </a:pPr>
            <a:r>
              <a:rPr lang="ru-RU" sz="1400" dirty="0"/>
              <a:t>Внедрили комплексные программы профилактики заболеваний для всего персонала Клиники (ежегодный медицинский осмотр, ежегодная вакцинация от сезонных заболеваний). </a:t>
            </a:r>
          </a:p>
          <a:p>
            <a:pPr marL="342900" indent="-342900" algn="just">
              <a:buAutoNum type="arabicPeriod"/>
            </a:pPr>
            <a:r>
              <a:rPr lang="ru-RU" sz="1400" dirty="0"/>
              <a:t>Оказываем информационную и образовательную поддержку сотрудников по профилактике заболеваний и оказанию первой медицинской помощи (лекции, тренинги по СЛР).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err="1"/>
              <a:t>Health&amp;Wellbeing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FB103F-F9DD-4155-AAFF-6944D7A75FA6}" type="slidenum">
              <a:rPr lang="ru-RU" altLang="ru-RU" smtClean="0"/>
              <a:pPr/>
              <a:t>2</a:t>
            </a:fld>
            <a:endParaRPr lang="ru-RU" alt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565573" y="1000114"/>
            <a:ext cx="7959228" cy="1099140"/>
          </a:xfrm>
        </p:spPr>
        <p:txBody>
          <a:bodyPr/>
          <a:lstStyle/>
          <a:p>
            <a:pPr algn="just"/>
            <a:r>
              <a:rPr lang="ru-RU" dirty="0"/>
              <a:t>Актуальной задачей для нас стало не только поддержание здоровья, но и формирование у сотрудников правильного отношения к здоровому образу жизни, оказание помощи и поддержки в выработке полезных привычек.</a:t>
            </a:r>
            <a:br>
              <a:rPr lang="ru-RU" dirty="0"/>
            </a:br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565150" y="2255945"/>
            <a:ext cx="7989190" cy="2570167"/>
          </a:xfrm>
        </p:spPr>
        <p:txBody>
          <a:bodyPr/>
          <a:lstStyle/>
          <a:p>
            <a:r>
              <a:rPr lang="ru-RU" sz="1400" dirty="0"/>
              <a:t>12 апреля 2022 года мы создали Беговой Клуб ММЦ. </a:t>
            </a:r>
          </a:p>
          <a:p>
            <a:endParaRPr lang="ru-RU" sz="1400" dirty="0"/>
          </a:p>
          <a:p>
            <a:pPr algn="just"/>
            <a:r>
              <a:rPr lang="ru-RU" sz="1400" dirty="0"/>
              <a:t>Инициатива ориентирована на то, что физическая активность и модификация образа жизни сотрудников являются профилактикой развития ХНИЗ (хронических неинфекционных заболеваний).</a:t>
            </a:r>
          </a:p>
          <a:p>
            <a:pPr algn="just"/>
            <a:r>
              <a:rPr lang="ru-RU" sz="1400" dirty="0"/>
              <a:t>Клуб создавался как Беговой, но постепенно мы пришли к формату Спортивного клуба ММЦ. Базовые виды спорта – это бег, триатлон, участие в Гонке Героев и аналогичные мероприятия. Дополнительно мы периодически организовываем или принимаем участие в местных турнирах по настольному теннису, Фонтанке </a:t>
            </a:r>
            <a:r>
              <a:rPr lang="ru-RU" sz="1400" dirty="0" err="1"/>
              <a:t>Sup</a:t>
            </a:r>
            <a:r>
              <a:rPr lang="ru-RU" sz="1400" dirty="0"/>
              <a:t>, рафтинге. </a:t>
            </a:r>
          </a:p>
          <a:p>
            <a:pPr algn="just"/>
            <a:r>
              <a:rPr lang="ru-RU" sz="1400" dirty="0"/>
              <a:t>В крупных мероприятия, таких как </a:t>
            </a:r>
            <a:r>
              <a:rPr lang="ru-RU" sz="1400" dirty="0" err="1"/>
              <a:t>Забег.РФ</a:t>
            </a:r>
            <a:r>
              <a:rPr lang="ru-RU" sz="1400" dirty="0"/>
              <a:t>, участники Спортивного клуба ММЦ принимают участие семьями, вместе с детьми.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Спортивный клуб «ММЦ»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FB103F-F9DD-4155-AAFF-6944D7A75FA6}" type="slidenum">
              <a:rPr lang="ru-RU" altLang="ru-RU" smtClean="0"/>
              <a:pPr/>
              <a:t>3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0308885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538957" y="1551802"/>
            <a:ext cx="4379493" cy="3320656"/>
          </a:xfrm>
        </p:spPr>
        <p:txBody>
          <a:bodyPr/>
          <a:lstStyle/>
          <a:p>
            <a:pPr algn="just"/>
            <a:r>
              <a:rPr lang="ru-RU" sz="1400" dirty="0"/>
              <a:t>За 2 года существования клуба в его состав вошли более 80 сотрудников (18% штата). Члены Спортивного клуба «ММЦ» ежегодно принимают участие в восьми и более соревнованиях на дистанции от 5 км до 42,2 км. </a:t>
            </a:r>
          </a:p>
          <a:p>
            <a:pPr algn="just"/>
            <a:endParaRPr lang="ru-RU" sz="1400" dirty="0"/>
          </a:p>
          <a:p>
            <a:pPr algn="just"/>
            <a:r>
              <a:rPr lang="ru-RU" sz="1400" dirty="0"/>
              <a:t>Среди членов клуба 7 марафонцев на дистанции 42,2 км и 3 участника </a:t>
            </a:r>
            <a:r>
              <a:rPr lang="en-US" sz="1400" dirty="0"/>
              <a:t>IRONMAN</a:t>
            </a:r>
            <a:r>
              <a:rPr lang="ru-RU" sz="1400" dirty="0"/>
              <a:t> (соревнования по триатлону на 113 км и 226 км). Расширена география забегов (г. Казань), инициатива Спортивного клуба масштабируется на Группу компаний – с 2023 г. в состав участников включаются сотрудники других Клиник ГК «ММЦ» на территории СПб и ЛО.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Спортивный клуб «ММЦ»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FB103F-F9DD-4155-AAFF-6944D7A75FA6}" type="slidenum">
              <a:rPr lang="ru-RU" altLang="ru-RU" smtClean="0"/>
              <a:pPr/>
              <a:t>4</a:t>
            </a:fld>
            <a:endParaRPr lang="ru-RU" altLang="ru-RU" dirty="0"/>
          </a:p>
        </p:txBody>
      </p:sp>
      <p:sp>
        <p:nvSpPr>
          <p:cNvPr id="6" name="Заголовок 8">
            <a:extLst>
              <a:ext uri="{FF2B5EF4-FFF2-40B4-BE49-F238E27FC236}">
                <a16:creationId xmlns:a16="http://schemas.microsoft.com/office/drawing/2014/main" id="{F7F699BC-CB82-4E36-AD67-4128D3D6A6E1}"/>
              </a:ext>
            </a:extLst>
          </p:cNvPr>
          <p:cNvSpPr txBox="1">
            <a:spLocks/>
          </p:cNvSpPr>
          <p:nvPr/>
        </p:nvSpPr>
        <p:spPr bwMode="auto">
          <a:xfrm>
            <a:off x="565150" y="1051530"/>
            <a:ext cx="824002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 b="0" kern="1200">
                <a:solidFill>
                  <a:srgbClr val="003C6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7457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7457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7457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7457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7457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7457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7457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7457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dirty="0"/>
              <a:t>Здоровье – стиль жизни.</a:t>
            </a: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29D7210D-ED28-40D5-AA5D-498DFDE708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62869699"/>
              </p:ext>
            </p:extLst>
          </p:nvPr>
        </p:nvGraphicFramePr>
        <p:xfrm>
          <a:off x="4938779" y="1445955"/>
          <a:ext cx="3866399" cy="12418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57700E64-55AE-4A69-A7AF-785ECC1E64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56795469"/>
              </p:ext>
            </p:extLst>
          </p:nvPr>
        </p:nvGraphicFramePr>
        <p:xfrm>
          <a:off x="4938779" y="2891229"/>
          <a:ext cx="3866399" cy="14756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64661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538958" y="1551802"/>
            <a:ext cx="5365781" cy="3232924"/>
          </a:xfrm>
        </p:spPr>
        <p:txBody>
          <a:bodyPr/>
          <a:lstStyle/>
          <a:p>
            <a:pPr algn="just"/>
            <a:r>
              <a:rPr lang="ru-RU" sz="1400" dirty="0"/>
              <a:t>Формат работы клуба – это совместные тренировки или только участие в соревнованиях. </a:t>
            </a:r>
          </a:p>
          <a:p>
            <a:pPr algn="just"/>
            <a:endParaRPr lang="ru-RU" sz="1400" dirty="0"/>
          </a:p>
          <a:p>
            <a:pPr algn="just"/>
            <a:r>
              <a:rPr lang="ru-RU" sz="1400" dirty="0"/>
              <a:t>Для участников Спортивного клуба «ММЦ» была разработана и закуплена спортивная форма (футболки и толстовки).</a:t>
            </a:r>
          </a:p>
          <a:p>
            <a:pPr algn="just"/>
            <a:endParaRPr lang="ru-RU" sz="1400" dirty="0"/>
          </a:p>
          <a:p>
            <a:pPr algn="just"/>
            <a:r>
              <a:rPr lang="ru-RU" sz="1400" dirty="0"/>
              <a:t>В перспективе планируется:</a:t>
            </a:r>
          </a:p>
          <a:p>
            <a:pPr marL="285750" indent="-285750" algn="just">
              <a:buFontTx/>
              <a:buChar char="-"/>
            </a:pPr>
            <a:r>
              <a:rPr lang="ru-RU" sz="1400" dirty="0"/>
              <a:t>организация волейбольного турнира, турнира по настольному теннису, привлечение профессионального тренера к совместным тренировкам, соревнования между Клиниками;</a:t>
            </a:r>
          </a:p>
          <a:p>
            <a:pPr marL="285750" indent="-285750" algn="just">
              <a:buFontTx/>
              <a:buChar char="-"/>
            </a:pPr>
            <a:r>
              <a:rPr lang="ru-RU" sz="1400" dirty="0"/>
              <a:t>в рамках ежегодного медицинского осмотра - применение шкалы SCORE с целью оценки риска развития сердечно-сосудистых заболеваний.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Спортивный клуб «ММЦ»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FB103F-F9DD-4155-AAFF-6944D7A75FA6}" type="slidenum">
              <a:rPr lang="ru-RU" altLang="ru-RU" smtClean="0"/>
              <a:pPr/>
              <a:t>5</a:t>
            </a:fld>
            <a:endParaRPr lang="ru-RU" altLang="ru-RU" dirty="0"/>
          </a:p>
        </p:txBody>
      </p:sp>
      <p:sp>
        <p:nvSpPr>
          <p:cNvPr id="6" name="Заголовок 8">
            <a:extLst>
              <a:ext uri="{FF2B5EF4-FFF2-40B4-BE49-F238E27FC236}">
                <a16:creationId xmlns:a16="http://schemas.microsoft.com/office/drawing/2014/main" id="{F7F699BC-CB82-4E36-AD67-4128D3D6A6E1}"/>
              </a:ext>
            </a:extLst>
          </p:cNvPr>
          <p:cNvSpPr txBox="1">
            <a:spLocks/>
          </p:cNvSpPr>
          <p:nvPr/>
        </p:nvSpPr>
        <p:spPr bwMode="auto">
          <a:xfrm>
            <a:off x="565150" y="1051530"/>
            <a:ext cx="7886641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 b="0" kern="1200">
                <a:solidFill>
                  <a:srgbClr val="003C6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7457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7457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7457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7457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7457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7457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7457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7457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dirty="0"/>
              <a:t>Наш девиз – объединяя лучших!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0A60895-DDB7-4016-B14C-3992D6C114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23" t="9138" r="10903"/>
          <a:stretch/>
        </p:blipFill>
        <p:spPr>
          <a:xfrm>
            <a:off x="6084606" y="1113753"/>
            <a:ext cx="2367185" cy="3568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4174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565573" y="1000114"/>
            <a:ext cx="7926181" cy="592068"/>
          </a:xfrm>
        </p:spPr>
        <p:txBody>
          <a:bodyPr/>
          <a:lstStyle/>
          <a:p>
            <a:pPr algn="just"/>
            <a:r>
              <a:rPr lang="ru-RU" dirty="0"/>
              <a:t>2024 год единомышленники Спортивного клуба «ММЦ» начали с участия в забеге «Дорога жизни»</a:t>
            </a: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644773" y="1525938"/>
            <a:ext cx="5432027" cy="3265987"/>
          </a:xfrm>
        </p:spPr>
        <p:txBody>
          <a:bodyPr/>
          <a:lstStyle/>
          <a:p>
            <a:pPr algn="just"/>
            <a:endParaRPr lang="ru-RU" sz="1400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1400" dirty="0"/>
              <a:t>28 января состоялся 55-й международный марафон «Дорога жизни», посвященный 81-й годовщине прорыва блокады Ленинграда и 80-летию полного освобождения Ленинграда от фашистской блокады.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1400" dirty="0"/>
              <a:t>«Команда спортивного клуба второй год принимает участие в марафоне «Дорога жизни». Мы бережно храним память о подвиге медиков блокадного Ленинграда, ведь клиника «ММЦ» на Малой Конюшенной располагается в здании, где в годы Великой Отечественной войны работала больница им. Софьи Перовской.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Спортивный клуб «ММЦ»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FB103F-F9DD-4155-AAFF-6944D7A75FA6}" type="slidenum">
              <a:rPr lang="ru-RU" altLang="ru-RU" smtClean="0"/>
              <a:pPr/>
              <a:t>6</a:t>
            </a:fld>
            <a:endParaRPr lang="ru-RU" alt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527FE21-53B1-4B37-A747-EF0F37B084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6302" y="1592182"/>
            <a:ext cx="2325452" cy="31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4869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565573" y="1000114"/>
            <a:ext cx="7933653" cy="850286"/>
          </a:xfrm>
        </p:spPr>
        <p:txBody>
          <a:bodyPr/>
          <a:lstStyle/>
          <a:p>
            <a:pPr algn="just"/>
            <a:r>
              <a:rPr lang="ru-RU" dirty="0"/>
              <a:t>В 2024 год сотрудники Клиники, состоящие в Спортивном клубе «ММЦ», приняли участие в восьми соревнованиях, основные из которых:</a:t>
            </a: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565150" y="1938381"/>
            <a:ext cx="4690514" cy="2499845"/>
          </a:xfrm>
        </p:spPr>
        <p:txBody>
          <a:bodyPr/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dirty="0"/>
              <a:t>В День медицинского работника приняли участие в командном марафоне </a:t>
            </a:r>
            <a:r>
              <a:rPr lang="ru-RU" sz="1400" dirty="0" err="1"/>
              <a:t>Экиден</a:t>
            </a:r>
            <a:r>
              <a:rPr lang="ru-RU" sz="1400" dirty="0"/>
              <a:t>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1400" dirty="0"/>
              <a:t>Команда Спортивного клуба «ММЦ» прошла «Гонку героев» и с результатом 02:08:25 преодолела трассу.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1400" dirty="0"/>
              <a:t>Участвовали в соревнованиях по триатлону «Медный всадник» 22.07.2024 г.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1400" dirty="0"/>
              <a:t>На юбилейном забеге в Казани 11-12 мая приняли участие 4 представителя «ММЦ».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1400" dirty="0"/>
              <a:t>16 сотрудников участвовали в полумарафоне «</a:t>
            </a:r>
            <a:r>
              <a:rPr lang="ru-RU" sz="1400" dirty="0" err="1"/>
              <a:t>Забег.РФ</a:t>
            </a:r>
            <a:r>
              <a:rPr lang="ru-RU" sz="1400" dirty="0"/>
              <a:t>» в Санкт – Петербурге.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Спортивный клуб «ММЦ»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FB103F-F9DD-4155-AAFF-6944D7A75FA6}" type="slidenum">
              <a:rPr lang="ru-RU" altLang="ru-RU" smtClean="0"/>
              <a:pPr/>
              <a:t>7</a:t>
            </a:fld>
            <a:endParaRPr lang="ru-RU" alt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D44EE1E-A067-4EE8-9A23-57758F701E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745" y="1999626"/>
            <a:ext cx="3077481" cy="2377354"/>
          </a:xfrm>
          <a:prstGeom prst="rect">
            <a:avLst/>
          </a:prstGeom>
        </p:spPr>
      </p:pic>
      <p:sp>
        <p:nvSpPr>
          <p:cNvPr id="7" name="Содержимое 9">
            <a:extLst>
              <a:ext uri="{FF2B5EF4-FFF2-40B4-BE49-F238E27FC236}">
                <a16:creationId xmlns:a16="http://schemas.microsoft.com/office/drawing/2014/main" id="{09C9B608-6FD8-4CE5-87BC-851496B4ECC0}"/>
              </a:ext>
            </a:extLst>
          </p:cNvPr>
          <p:cNvSpPr txBox="1">
            <a:spLocks/>
          </p:cNvSpPr>
          <p:nvPr/>
        </p:nvSpPr>
        <p:spPr bwMode="auto">
          <a:xfrm>
            <a:off x="565150" y="4526207"/>
            <a:ext cx="7739501" cy="402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80000" indent="-1800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lang="ru-RU" sz="1600" kern="1200">
                <a:solidFill>
                  <a:srgbClr val="003C6E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44000" indent="-1440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C6E"/>
              </a:buClr>
              <a:buSzPct val="80000"/>
              <a:buFont typeface="Arial" pitchFamily="34" charset="0"/>
              <a:buChar char="•"/>
              <a:defRPr lang="ru-RU" sz="1400" kern="1200">
                <a:solidFill>
                  <a:srgbClr val="003C6E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324000" indent="-1080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C6E"/>
              </a:buClr>
              <a:buSzPct val="50000"/>
              <a:buFont typeface="Courier New" pitchFamily="49" charset="0"/>
              <a:buChar char="o"/>
              <a:defRPr lang="ru-RU" sz="1200" kern="1200">
                <a:solidFill>
                  <a:srgbClr val="003C6E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540000" indent="-1080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lang="ru-RU" sz="1050" kern="1200">
                <a:solidFill>
                  <a:srgbClr val="003C6E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900000" indent="-1080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lang="ru-RU" sz="1050" kern="1200">
                <a:solidFill>
                  <a:srgbClr val="003C6E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400" dirty="0"/>
              <a:t>Новости размещаются на официальном сайте Клиники </a:t>
            </a:r>
            <a:r>
              <a:rPr lang="en-US" sz="1400" dirty="0">
                <a:hlinkClick r:id="rId4"/>
              </a:rPr>
              <a:t>https://spb.groupmmc.ru/news/</a:t>
            </a:r>
            <a:endParaRPr lang="ru-RU" sz="1400" dirty="0"/>
          </a:p>
          <a:p>
            <a:pPr algn="just"/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2306796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565150" y="1764673"/>
            <a:ext cx="4835792" cy="3097884"/>
          </a:xfrm>
        </p:spPr>
        <p:txBody>
          <a:bodyPr/>
          <a:lstStyle/>
          <a:p>
            <a:pPr algn="just"/>
            <a:r>
              <a:rPr lang="ru-RU" sz="1400" dirty="0"/>
              <a:t>Одним из ключей к успеху формирования и поддержки программ здоровья всеми сотрудниками компании – это начинать с руководства. Если руководитель внедряет какую-либо инициативу, он должен выступить ее «амбассадором», показав все преимущества на практике.</a:t>
            </a:r>
          </a:p>
          <a:p>
            <a:pPr algn="just"/>
            <a:r>
              <a:rPr lang="ru-RU" sz="1400" dirty="0"/>
              <a:t>Помимо расширения физической активности мы проводим мастер-классы по СЛР (сердечно-легочной реанимации) для сотрудников Клиники, спортсменов и школьников. В 2024 г. проведено более 10 мастер-классов. 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Спортивный клуб ММЦ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FB103F-F9DD-4155-AAFF-6944D7A75FA6}" type="slidenum">
              <a:rPr lang="ru-RU" altLang="ru-RU" smtClean="0"/>
              <a:pPr/>
              <a:t>8</a:t>
            </a:fld>
            <a:endParaRPr lang="ru-RU" alt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8B69D7E-E5C2-4FBA-B622-4551FF90B5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736" y="1987200"/>
            <a:ext cx="2892185" cy="2349900"/>
          </a:xfrm>
          <a:prstGeom prst="rect">
            <a:avLst/>
          </a:prstGeom>
        </p:spPr>
      </p:pic>
      <p:sp>
        <p:nvSpPr>
          <p:cNvPr id="11" name="Заголовок 8">
            <a:extLst>
              <a:ext uri="{FF2B5EF4-FFF2-40B4-BE49-F238E27FC236}">
                <a16:creationId xmlns:a16="http://schemas.microsoft.com/office/drawing/2014/main" id="{E7A5EDD8-3BA0-4815-AC23-57292D273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573" y="1000114"/>
            <a:ext cx="7914348" cy="640679"/>
          </a:xfrm>
        </p:spPr>
        <p:txBody>
          <a:bodyPr/>
          <a:lstStyle/>
          <a:p>
            <a:pPr algn="just"/>
            <a:r>
              <a:rPr lang="ru-RU" dirty="0"/>
              <a:t>В чём же секрет популярности Спортивного клуба «ММЦ» среди наших сотрудников?</a:t>
            </a:r>
          </a:p>
        </p:txBody>
      </p:sp>
    </p:spTree>
    <p:extLst>
      <p:ext uri="{BB962C8B-B14F-4D97-AF65-F5344CB8AC3E}">
        <p14:creationId xmlns:p14="http://schemas.microsoft.com/office/powerpoint/2010/main" val="34851657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565572" y="1000114"/>
            <a:ext cx="8145286" cy="794218"/>
          </a:xfrm>
        </p:spPr>
        <p:txBody>
          <a:bodyPr/>
          <a:lstStyle/>
          <a:p>
            <a:pPr algn="just"/>
            <a:r>
              <a:rPr lang="ru-RU" dirty="0"/>
              <a:t>«Самое главное – это не скорость и не расстояние. Самое главное – постоянство: бегать ежедневно, без перерывов и выходных»</a:t>
            </a: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565150" y="2442064"/>
            <a:ext cx="8066508" cy="2277862"/>
          </a:xfrm>
        </p:spPr>
        <p:txBody>
          <a:bodyPr/>
          <a:lstStyle/>
          <a:p>
            <a:pPr algn="just"/>
            <a:r>
              <a:rPr lang="ru-RU" sz="1400" dirty="0"/>
              <a:t>Нельзя заставить сотрудников думать о своем здоровье, нужно искать пути повышения их вовлеченности. </a:t>
            </a:r>
          </a:p>
          <a:p>
            <a:pPr algn="just"/>
            <a:endParaRPr lang="ru-RU" sz="1400" dirty="0"/>
          </a:p>
          <a:p>
            <a:pPr algn="just"/>
            <a:r>
              <a:rPr lang="ru-RU" sz="1400" dirty="0"/>
              <a:t>Способов вызвать интерес сотрудников довольно много - для некоторых работают даже небольшие инициативы. В нашей Клинике была определенная группа людей, интересующихся спортом и мы решили поддерживать и поощрять их участие в спортивных мероприятиях и марафонах.</a:t>
            </a:r>
          </a:p>
          <a:p>
            <a:pPr algn="just"/>
            <a:endParaRPr lang="ru-RU" sz="1400" dirty="0"/>
          </a:p>
          <a:p>
            <a:pPr algn="just"/>
            <a:r>
              <a:rPr lang="ru-RU" sz="1400" dirty="0"/>
              <a:t>Теперь ещё одной неотъемлемой частью нашей корпоративной культуры стала любовь к спорту! В особенности – к бегу!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Спортивный клуб ММЦ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FB103F-F9DD-4155-AAFF-6944D7A75FA6}" type="slidenum">
              <a:rPr lang="ru-RU" altLang="ru-RU" smtClean="0"/>
              <a:pPr/>
              <a:t>9</a:t>
            </a:fld>
            <a:endParaRPr lang="ru-RU" altLang="ru-RU" dirty="0"/>
          </a:p>
        </p:txBody>
      </p:sp>
      <p:sp>
        <p:nvSpPr>
          <p:cNvPr id="6" name="Заголовок 8">
            <a:extLst>
              <a:ext uri="{FF2B5EF4-FFF2-40B4-BE49-F238E27FC236}">
                <a16:creationId xmlns:a16="http://schemas.microsoft.com/office/drawing/2014/main" id="{00B21EF3-045B-43FF-8548-9C3F107102F2}"/>
              </a:ext>
            </a:extLst>
          </p:cNvPr>
          <p:cNvSpPr txBox="1">
            <a:spLocks/>
          </p:cNvSpPr>
          <p:nvPr/>
        </p:nvSpPr>
        <p:spPr bwMode="auto">
          <a:xfrm>
            <a:off x="4298400" y="1719058"/>
            <a:ext cx="4333258" cy="48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 b="0" kern="1200">
                <a:solidFill>
                  <a:srgbClr val="003C6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7457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7457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7457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7457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7457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7457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7457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7457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ru-RU" sz="1400" b="1" dirty="0"/>
              <a:t>Харуки Мураками</a:t>
            </a:r>
          </a:p>
          <a:p>
            <a:pPr algn="r"/>
            <a:r>
              <a:rPr lang="ru-RU" sz="1400" b="1" dirty="0"/>
              <a:t>📚 «О чем я говорю, когда говорю о беге»</a:t>
            </a:r>
          </a:p>
          <a:p>
            <a:pPr algn="r"/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71108132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2">
      <a:dk1>
        <a:srgbClr val="274578"/>
      </a:dk1>
      <a:lt1>
        <a:sysClr val="window" lastClr="FFFFFF"/>
      </a:lt1>
      <a:dk2>
        <a:srgbClr val="274578"/>
      </a:dk2>
      <a:lt2>
        <a:srgbClr val="C4E5F8"/>
      </a:lt2>
      <a:accent1>
        <a:srgbClr val="72ACA4"/>
      </a:accent1>
      <a:accent2>
        <a:srgbClr val="F2BE48"/>
      </a:accent2>
      <a:accent3>
        <a:srgbClr val="6675A8"/>
      </a:accent3>
      <a:accent4>
        <a:srgbClr val="9EADE3"/>
      </a:accent4>
      <a:accent5>
        <a:srgbClr val="4BACC6"/>
      </a:accent5>
      <a:accent6>
        <a:srgbClr val="D6EDFA"/>
      </a:accent6>
      <a:hlink>
        <a:srgbClr val="72ACA4"/>
      </a:hlink>
      <a:folHlink>
        <a:srgbClr val="274578"/>
      </a:folHlink>
    </a:clrScheme>
    <a:fontScheme name="СОГАЗ Медицина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25266</TotalTime>
  <Words>927</Words>
  <Application>Microsoft Office PowerPoint</Application>
  <PresentationFormat>Экран (16:9)</PresentationFormat>
  <Paragraphs>74</Paragraphs>
  <Slides>10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Courier New</vt:lpstr>
      <vt:lpstr>Wingdings</vt:lpstr>
      <vt:lpstr>Тема Office</vt:lpstr>
      <vt:lpstr>Проект в сфере заботы о здоровье сотрудников – Спортивный клуб «ММЦ»</vt:lpstr>
      <vt:lpstr>Забота о здоровье и благополучии сотрудников — стратегически важный аспект для наших клиник. </vt:lpstr>
      <vt:lpstr>Актуальной задачей для нас стало не только поддержание здоровья, но и формирование у сотрудников правильного отношения к здоровому образу жизни, оказание помощи и поддержки в выработке полезных привычек. </vt:lpstr>
      <vt:lpstr>Презентация PowerPoint</vt:lpstr>
      <vt:lpstr>Презентация PowerPoint</vt:lpstr>
      <vt:lpstr>2024 год единомышленники Спортивного клуба «ММЦ» начали с участия в забеге «Дорога жизни»</vt:lpstr>
      <vt:lpstr>В 2024 год сотрудники Клиники, состоящие в Спортивном клубе «ММЦ», приняли участие в восьми соревнованиях, основные из которых:</vt:lpstr>
      <vt:lpstr>В чём же секрет популярности Спортивного клуба «ММЦ» среди наших сотрудников?</vt:lpstr>
      <vt:lpstr>«Самое главное – это не скорость и не расстояние. Самое главное – постоянство: бегать ежедневно, без перерывов и выходных»</vt:lpstr>
      <vt:lpstr>Спасибо!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Долгушев Дмитрий Александрович</cp:lastModifiedBy>
  <cp:revision>236</cp:revision>
  <cp:lastPrinted>2022-07-27T16:11:42Z</cp:lastPrinted>
  <dcterms:created xsi:type="dcterms:W3CDTF">2021-03-30T08:45:18Z</dcterms:created>
  <dcterms:modified xsi:type="dcterms:W3CDTF">2025-01-09T13:51:59Z</dcterms:modified>
</cp:coreProperties>
</file>