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66" r:id="rId2"/>
    <p:sldId id="462" r:id="rId3"/>
    <p:sldId id="463" r:id="rId4"/>
    <p:sldId id="467" r:id="rId5"/>
    <p:sldId id="464" r:id="rId6"/>
    <p:sldId id="498" r:id="rId7"/>
    <p:sldId id="499" r:id="rId8"/>
    <p:sldId id="503" r:id="rId9"/>
    <p:sldId id="504" r:id="rId10"/>
    <p:sldId id="506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1A134"/>
    <a:srgbClr val="B8E08C"/>
    <a:srgbClr val="FD2F43"/>
    <a:srgbClr val="DF320F"/>
    <a:srgbClr val="0099FF"/>
    <a:srgbClr val="CCFF99"/>
    <a:srgbClr val="99FF66"/>
    <a:srgbClr val="00FF00"/>
    <a:srgbClr val="00CC00"/>
    <a:srgbClr val="E46C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75" autoAdjust="0"/>
    <p:restoredTop sz="99053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422" cy="497526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148" y="1"/>
            <a:ext cx="2930421" cy="497526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284A92AE-7BA9-4777-B155-C9C3159B55B8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88"/>
            <a:ext cx="2930422" cy="49752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148" y="9443388"/>
            <a:ext cx="2930421" cy="49752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4E7D5B0E-9B27-496C-9062-0F5154C4425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8591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8" cy="497126"/>
          </a:xfrm>
          <a:prstGeom prst="rect">
            <a:avLst/>
          </a:prstGeom>
        </p:spPr>
        <p:txBody>
          <a:bodyPr vert="horz" lIns="95247" tIns="47623" rIns="95247" bIns="47623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8" cy="497126"/>
          </a:xfrm>
          <a:prstGeom prst="rect">
            <a:avLst/>
          </a:prstGeom>
        </p:spPr>
        <p:txBody>
          <a:bodyPr vert="horz" lIns="95247" tIns="47623" rIns="95247" bIns="47623" rtlCol="0"/>
          <a:lstStyle>
            <a:lvl1pPr algn="r">
              <a:defRPr sz="1300"/>
            </a:lvl1pPr>
          </a:lstStyle>
          <a:p>
            <a:fld id="{02ADF903-77EB-4484-81AF-22AD3A3C2BEE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47" tIns="47623" rIns="95247" bIns="4762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6"/>
            <a:ext cx="5408930" cy="4474132"/>
          </a:xfrm>
          <a:prstGeom prst="rect">
            <a:avLst/>
          </a:prstGeom>
        </p:spPr>
        <p:txBody>
          <a:bodyPr vert="horz" lIns="95247" tIns="47623" rIns="95247" bIns="4762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1"/>
            <a:ext cx="2929838" cy="497126"/>
          </a:xfrm>
          <a:prstGeom prst="rect">
            <a:avLst/>
          </a:prstGeom>
        </p:spPr>
        <p:txBody>
          <a:bodyPr vert="horz" lIns="95247" tIns="47623" rIns="95247" bIns="47623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1"/>
            <a:ext cx="2929838" cy="497126"/>
          </a:xfrm>
          <a:prstGeom prst="rect">
            <a:avLst/>
          </a:prstGeom>
        </p:spPr>
        <p:txBody>
          <a:bodyPr vert="horz" lIns="95247" tIns="47623" rIns="95247" bIns="47623" rtlCol="0" anchor="b"/>
          <a:lstStyle>
            <a:lvl1pPr algn="r">
              <a:defRPr sz="1300"/>
            </a:lvl1pPr>
          </a:lstStyle>
          <a:p>
            <a:fld id="{40D8F986-E147-4A41-906D-0200D759409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778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1FB53-BAF6-4779-B5EB-7EE1574C4060}" type="datetimeFigureOut">
              <a:rPr lang="ru-RU" smtClean="0"/>
              <a:pPr/>
              <a:t>19.03.2023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9618C-57B4-4A7E-813A-36A1846F8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/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6874" y="583115"/>
            <a:ext cx="8715404" cy="142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131840" y="0"/>
            <a:ext cx="555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Паспорт проекта</a:t>
            </a:r>
            <a:r>
              <a:rPr lang="ru-RU" sz="3200" b="1" cap="all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/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/>
          <p:nvPr/>
        </p:nvSpPr>
        <p:spPr>
          <a:xfrm>
            <a:off x="-247848" y="1467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9512" y="764704"/>
          <a:ext cx="8424936" cy="5885264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4212468"/>
                <a:gridCol w="4212468"/>
              </a:tblGrid>
              <a:tr h="79208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«Сокращение времени получения результата</a:t>
                      </a:r>
                      <a:r>
                        <a:rPr lang="ru-RU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исследования мокроты на МБТ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у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пациентов с патологией органов дыхания у фтизиатра»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Государственное бюджетное учреждение здравоохранения Пермского края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«Клинический фтизиопульмонологический медицинский центр»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(наименование медицинской организации)</a:t>
                      </a:r>
                      <a:endParaRPr lang="ru-RU" sz="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9972">
                <a:tc>
                  <a:txBody>
                    <a:bodyPr/>
                    <a:lstStyle/>
                    <a:p>
                      <a:r>
                        <a:rPr lang="ru-RU" sz="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СОГЛАСОВАНО</a:t>
                      </a:r>
                    </a:p>
                    <a:p>
                      <a:r>
                        <a:rPr lang="ru-RU" sz="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Главный врач</a:t>
                      </a:r>
                    </a:p>
                    <a:p>
                      <a:r>
                        <a:rPr lang="ru-RU" sz="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ГБУЗ ПК «КФМЦ»</a:t>
                      </a:r>
                    </a:p>
                    <a:p>
                      <a:r>
                        <a:rPr lang="ru-RU" sz="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_________Е.В. Сармометов</a:t>
                      </a:r>
                    </a:p>
                    <a:p>
                      <a:r>
                        <a:rPr lang="ru-RU" sz="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«___» ____________ 2022 г.</a:t>
                      </a:r>
                    </a:p>
                    <a:p>
                      <a:endParaRPr lang="ru-RU" sz="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УТВЕРЖДАЮ</a:t>
                      </a:r>
                    </a:p>
                    <a:p>
                      <a:pPr algn="r"/>
                      <a:r>
                        <a:rPr lang="ru-RU" sz="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Первый</a:t>
                      </a:r>
                      <a:r>
                        <a:rPr lang="ru-RU" sz="7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заместитель министра</a:t>
                      </a:r>
                    </a:p>
                    <a:p>
                      <a:pPr algn="r"/>
                      <a:r>
                        <a:rPr lang="ru-RU" sz="7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Здравоохранение ПК</a:t>
                      </a:r>
                      <a:endParaRPr lang="ru-RU" sz="700" b="1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ru-RU" sz="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 __________ Е.В. Рожнев</a:t>
                      </a:r>
                    </a:p>
                    <a:p>
                      <a:pPr algn="r"/>
                      <a:r>
                        <a:rPr lang="ru-RU" sz="7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«___» ________________ 2022 г.</a:t>
                      </a:r>
                    </a:p>
                    <a:p>
                      <a:endParaRPr lang="ru-RU" sz="7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464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Общие данные:</a:t>
                      </a:r>
                    </a:p>
                    <a:p>
                      <a:r>
                        <a:rPr lang="ru-RU" sz="1000" b="1" u="sng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Заказчик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: Сармометов</a:t>
                      </a:r>
                      <a:r>
                        <a:rPr lang="ru-RU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Евгений Валерьевич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,  главный врач ГБУЗ ПК «КФМЦ»</a:t>
                      </a:r>
                    </a:p>
                    <a:p>
                      <a:r>
                        <a:rPr lang="ru-RU" sz="1000" b="1" u="sng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Процесс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: Сокращение времени обследования пациентов с патологией органов дыхания у фтизиатра</a:t>
                      </a:r>
                    </a:p>
                    <a:p>
                      <a:r>
                        <a:rPr lang="ru-RU" sz="1000" b="1" u="sng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Границы процесса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: Начало: запись</a:t>
                      </a:r>
                      <a:r>
                        <a:rPr lang="ru-RU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пациента на обследование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 Окончание: получение</a:t>
                      </a:r>
                      <a:r>
                        <a:rPr lang="ru-RU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результат анализа мокроты на МБТ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 </a:t>
                      </a:r>
                    </a:p>
                    <a:p>
                      <a:r>
                        <a:rPr lang="ru-RU" sz="1000" b="1" u="sng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Руководитель проекта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: Литвинчук Евгения Николаевна – заместитель главного врача по медицинской части в амбулаторных условиях ГБУЗ ПК «КФМЦ».</a:t>
                      </a:r>
                    </a:p>
                    <a:p>
                      <a:r>
                        <a:rPr lang="ru-RU" sz="1000" b="1" u="sng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Команда проекта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: Степанова Т.В. (врач-фтизиатр), Орлова</a:t>
                      </a:r>
                      <a:r>
                        <a:rPr lang="ru-RU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С.Ю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. (медицинская сестра),</a:t>
                      </a:r>
                      <a:r>
                        <a:rPr lang="ru-RU" sz="1000" b="1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Докучаева Т.В. (фельдшер-лаборант)</a:t>
                      </a:r>
                    </a:p>
                    <a:p>
                      <a:endParaRPr lang="ru-RU" sz="11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Обоснование: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1. Длительность уточнения диагноза у пациентов с патологией органов дыхания от 3 до 5 дней.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2. Большое количество посещений поликлиники.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3. Процесс получения результата исследования мокроты на КУМ более 3 дней.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4. Отсутствие собственного аппарата для исследования мокроты на базе поликлиники (Джин-эксперт).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5. Низкая удовлетворенность пациентов (по данным анкетирования)</a:t>
                      </a:r>
                      <a:endParaRPr lang="ru-RU" sz="1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471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Цель:</a:t>
                      </a:r>
                    </a:p>
                    <a:p>
                      <a:endParaRPr lang="ru-RU" sz="9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sz="9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sz="9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sz="9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sz="9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sz="9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sz="1000" kern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Эффекты:</a:t>
                      </a:r>
                    </a:p>
                    <a:p>
                      <a:pPr lvl="0"/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разработка стандарта исследования мокроты на МБТ;</a:t>
                      </a:r>
                    </a:p>
                    <a:p>
                      <a:pPr lvl="0"/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разработка маршрутных карт посещения пациентом диагностических кабинетов.</a:t>
                      </a:r>
                    </a:p>
                    <a:p>
                      <a:endParaRPr lang="ru-RU" sz="9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Сроки: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1. Защита паспорта проекта 05.01.2022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2. Анализ текущей ситуации 07.12.2021 – 30.12.2021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 разработка текущей карты процесса 07.12.2021 – 30.12.2021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 поиск и выявление проблем 25.12.2021 – 08.01.2022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 разработка целевой карты процесса 09.01.2022 – 31.01.2022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 разработка «дорожной карты» реализации проекта 31.01.2022 – 25.03.2022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 </a:t>
                      </a:r>
                      <a:r>
                        <a:rPr lang="en-US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kick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off </a:t>
                      </a:r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26.03.2022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3. Внедрение улучшений 26.03.2022 – 01.05.2022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4. Мониторинг устойчивости 01.05.2022 – 20.05.2022</a:t>
                      </a:r>
                    </a:p>
                    <a:p>
                      <a:r>
                        <a:rPr lang="ru-RU" sz="10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5. Закрытие проекта 21.05.2022 – 10.06.2022</a:t>
                      </a:r>
                      <a:endParaRPr lang="ru-RU" sz="1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51520" y="4941168"/>
          <a:ext cx="3960440" cy="84124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160240"/>
                <a:gridCol w="928904"/>
                <a:gridCol w="871296"/>
              </a:tblGrid>
              <a:tr h="192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Наименование цели, ед. изм.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Текущий показатель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Целевой показатель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Сократить время </a:t>
                      </a:r>
                      <a:r>
                        <a:rPr lang="ru-RU" sz="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получения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результат анализа мокроты на МБК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 дня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 часа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Сократить время нахождения пациента в поликлинике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 дней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24 часа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87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/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583115"/>
            <a:ext cx="8715404" cy="142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56" y="4046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18864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/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/>
          <p:nvPr/>
        </p:nvSpPr>
        <p:spPr>
          <a:xfrm>
            <a:off x="-247848" y="1467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980728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Таким образом, применение аппарата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 GeneXpert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для бактериологического обследования пациентов в ГБУЗ ПК «КФМЦ» приводит к значительному сокращению времени на получение результата.</a:t>
            </a:r>
          </a:p>
          <a:p>
            <a:pPr indent="457200" algn="just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Определение лекарственной устойчивости к рифампицину помогает участковым фтизиатрам своевременно назначить адекватное лечение.</a:t>
            </a:r>
          </a:p>
          <a:p>
            <a:pPr indent="457200" algn="just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Применение данного аппарата в пульмонологических отделениях общей лечебной сети уменьшит сроки дифференцированной диагностики. Способствует быстрой изоляции пациента с активной формой туберкулеза. Это позволит улучшить работу по профилактике и раннему выявлению туберкулеза среди населения Пермского края. </a:t>
            </a:r>
          </a:p>
          <a:p>
            <a:pPr indent="457200" algn="just"/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Кроме этого, оценка эффективности лечения пациентов по 4 – 5 режиму химиотерапии проводится через 24 месяца с момента взятия на диспансерный учет. В нашем случае планируется оценить медицинскую эффективность внедрения данного метода (адекватное и своевременное назначение нужного режима химиотерапии) в 2024 году.</a:t>
            </a:r>
          </a:p>
          <a:p>
            <a:pPr indent="457200" algn="just"/>
            <a:endParaRPr lang="ru-RU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1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/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3874" y="589320"/>
            <a:ext cx="8715404" cy="142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0"/>
            <a:ext cx="8579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Карта текущего состояния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/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/>
          <p:nvPr/>
        </p:nvSpPr>
        <p:spPr>
          <a:xfrm>
            <a:off x="-247848" y="1467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151454"/>
            <a:ext cx="748883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Пациент на приеме врача (определение показаний для назначения анализа мокроты на МБТ).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Выписывание направления на анализ.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Инструктаж с пациентом о правилах сбора мокроты на исследование.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Забор мокроты в специально отведенном для этих целей отдельном кабинете.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Осмотр мокроты с целью определения качества забора.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Транспортировка собранной пробы мокроты в лабораторию в течение суток.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Изготовление анализа.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Транспортировка результата анализа к врачу.</a:t>
            </a:r>
          </a:p>
        </p:txBody>
      </p:sp>
    </p:spTree>
    <p:extLst>
      <p:ext uri="{BB962C8B-B14F-4D97-AF65-F5344CB8AC3E}">
        <p14:creationId xmlns:p14="http://schemas.microsoft.com/office/powerpoint/2010/main" xmlns="" val="19982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/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6874" y="583115"/>
            <a:ext cx="8715404" cy="142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Карта целевого состояния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/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/>
          <p:nvPr/>
        </p:nvSpPr>
        <p:spPr>
          <a:xfrm>
            <a:off x="-247848" y="1467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052736"/>
            <a:ext cx="74888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Пациент на приеме врача (определение показаний для назначения анализа мокроты на МБТ на аппарате  </a:t>
            </a:r>
            <a:r>
              <a:rPr lang="en-US" sz="2200" b="1" i="1" dirty="0" smtClean="0">
                <a:solidFill>
                  <a:schemeClr val="accent5">
                    <a:lumMod val="50000"/>
                  </a:schemeClr>
                </a:solidFill>
              </a:rPr>
              <a:t>GeneXpert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Выписывание направления на анализ.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Инструктаж с пациентом о правилах сбора мокроты на исследование.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Забор мокроты в специально отведенном для этих целей отдельном кабинете.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Осмотр мокроты с целью определения качества забора.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Проведение анализа для определения </a:t>
            </a:r>
            <a:r>
              <a:rPr lang="en-US" sz="2200" b="1" i="1" dirty="0" smtClean="0">
                <a:solidFill>
                  <a:schemeClr val="accent5">
                    <a:lumMod val="50000"/>
                  </a:schemeClr>
                </a:solidFill>
              </a:rPr>
              <a:t>M.tuberculosis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 на аппарате </a:t>
            </a:r>
            <a:r>
              <a:rPr lang="en-US" sz="2200" b="1" i="1" dirty="0" smtClean="0">
                <a:solidFill>
                  <a:schemeClr val="accent5">
                    <a:lumMod val="50000"/>
                  </a:schemeClr>
                </a:solidFill>
              </a:rPr>
              <a:t>GeneXpert</a:t>
            </a: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Регистрация результата.</a:t>
            </a:r>
          </a:p>
          <a:p>
            <a:pPr marL="360000" indent="-36000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Возврат результата анализа к врачу.</a:t>
            </a:r>
          </a:p>
        </p:txBody>
      </p:sp>
    </p:spTree>
    <p:extLst>
      <p:ext uri="{BB962C8B-B14F-4D97-AF65-F5344CB8AC3E}">
        <p14:creationId xmlns:p14="http://schemas.microsoft.com/office/powerpoint/2010/main" xmlns="" val="19982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/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583115"/>
            <a:ext cx="8715404" cy="142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56" y="4046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8686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Анализ выявленных проблем </a:t>
            </a:r>
          </a:p>
          <a:p>
            <a:pPr algn="r"/>
            <a:r>
              <a:rPr lang="ru-R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/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/>
          <p:nvPr/>
        </p:nvSpPr>
        <p:spPr>
          <a:xfrm>
            <a:off x="-247848" y="1467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889844"/>
            <a:ext cx="756084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При оценке процесса получения результата мокроты выявлены следующие проблемы:</a:t>
            </a:r>
          </a:p>
          <a:p>
            <a:pPr marL="514350" indent="-514350">
              <a:buAutoNum type="arabicPeriod"/>
            </a:pP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</a:rPr>
              <a:t>При проведении инструктажа не все пациенты сразу понимают, что надо делать.</a:t>
            </a:r>
          </a:p>
          <a:p>
            <a:pPr marL="514350" indent="-514350">
              <a:buAutoNum type="arabicPeriod"/>
            </a:pP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</a:rPr>
              <a:t>Затруднение сбора мокроты при отсутствии кашля, приходится тратить больше времени на получение мокроты.</a:t>
            </a:r>
          </a:p>
          <a:p>
            <a:pPr marL="514350" indent="-51435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Затрата времени на ожидание машины для транспортировки анализов в лабораторию.</a:t>
            </a:r>
          </a:p>
          <a:p>
            <a:pPr marL="514350" indent="-51435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Транспортировка анализа мокроты в лабораторию за пределами поликлиники.</a:t>
            </a:r>
          </a:p>
          <a:p>
            <a:pPr marL="514350" indent="-51435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Транспортировка результата анализа мокроты до кабинета врача.</a:t>
            </a:r>
          </a:p>
          <a:p>
            <a:pPr marL="514350" indent="-514350">
              <a:buAutoNum type="arabicPeriod"/>
            </a:pPr>
            <a:r>
              <a:rPr lang="ru-RU" sz="2200" b="1" i="1" dirty="0" smtClean="0">
                <a:solidFill>
                  <a:schemeClr val="accent5">
                    <a:lumMod val="50000"/>
                  </a:schemeClr>
                </a:solidFill>
              </a:rPr>
              <a:t>Лишние помещения для проведения анализа мокроты.</a:t>
            </a:r>
          </a:p>
          <a:p>
            <a:pPr marL="514350" indent="-514350">
              <a:buAutoNum type="arabicPeriod"/>
            </a:pPr>
            <a:r>
              <a:rPr lang="ru-RU" sz="2200" i="1" dirty="0" smtClean="0">
                <a:solidFill>
                  <a:schemeClr val="accent5">
                    <a:lumMod val="50000"/>
                  </a:schemeClr>
                </a:solidFill>
              </a:rPr>
              <a:t>Больше времени на получение результата стандартными методами.</a:t>
            </a:r>
            <a:endParaRPr lang="ru-RU" sz="2200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1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/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21477" y="541325"/>
            <a:ext cx="8715404" cy="142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56" y="356659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763688" y="60593"/>
            <a:ext cx="6951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Результат анализА Выявленных проблем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/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/>
          <p:nvPr/>
        </p:nvSpPr>
        <p:spPr>
          <a:xfrm>
            <a:off x="-247848" y="1467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1818589"/>
              </p:ext>
            </p:extLst>
          </p:nvPr>
        </p:nvGraphicFramePr>
        <p:xfrm>
          <a:off x="179512" y="837999"/>
          <a:ext cx="8428388" cy="5347312"/>
        </p:xfrm>
        <a:graphic>
          <a:graphicData uri="http://schemas.openxmlformats.org/drawingml/2006/table">
            <a:tbl>
              <a:tblPr firstRow="1" bandCol="1">
                <a:tableStyleId>{8799B23B-EC83-4686-B30A-512413B5E67A}</a:tableStyleId>
              </a:tblPr>
              <a:tblGrid>
                <a:gridCol w="2670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81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94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747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ПРОБЛЕМА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Коренная причина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</a:t>
                      </a:r>
                      <a:r>
                        <a:rPr lang="ru-RU" sz="16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для решения проблемы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Транспортировка анализа мокроты и его результата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в лабораторию за пределами поликлиники.</a:t>
                      </a: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indent="0" algn="l">
                        <a:buNone/>
                      </a:pP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Отсутствие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собственного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аппарата для проведения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исследования мокроты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на МБТ.</a:t>
                      </a:r>
                      <a:endParaRPr lang="ru-RU" sz="1600" b="1" i="1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Закупка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аппарата </a:t>
                      </a:r>
                      <a:r>
                        <a:rPr lang="en-US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GeneXpert 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для проведения исследования мокроты на МБТ.</a:t>
                      </a:r>
                      <a:endParaRPr lang="ru-RU" sz="1600" b="1" i="1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2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Колебания времени проведения операции больше20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%.</a:t>
                      </a:r>
                      <a:endParaRPr lang="ru-RU" sz="1600" b="1" i="1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маршрутизации и информирования пациентов в условиях поликлиники.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Обучение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персонала проведению инструктажа по забору </a:t>
                      </a: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мокроты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на МБТ.</a:t>
                      </a:r>
                      <a:endParaRPr lang="ru-RU" sz="1600" b="1" i="1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03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Дополнительные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сотрудники </a:t>
                      </a: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для проведения анализа мокроты.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Нахождение  бактериологической лаборатории за пределами поликлиники.</a:t>
                      </a: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Обучение персонала поликлиники алгоритму 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проведения анализа мокроты аппаратом </a:t>
                      </a:r>
                      <a:r>
                        <a:rPr lang="en-US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GeneXpert</a:t>
                      </a:r>
                      <a:r>
                        <a:rPr lang="ru-RU" sz="1600" b="1" i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endParaRPr lang="ru-RU" sz="16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982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/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583115"/>
            <a:ext cx="8715404" cy="142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56" y="4046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18864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/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/>
          <p:nvPr/>
        </p:nvSpPr>
        <p:spPr>
          <a:xfrm>
            <a:off x="-247848" y="1467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712968" cy="545861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Проведена оценка работы аппарата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GeneXpert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в поликлинике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ГБУЗ ПК «КФМЦ» г. Перми.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 01.02.2022 г. по 06.12.2022 г.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всего проведено 870 проб,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с положительным результатом – 102 анализа,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в каждом из которых исследовалась и лекарственная устойчивость.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1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/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764704"/>
            <a:ext cx="8715404" cy="142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56" y="4046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18864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/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/>
          <p:nvPr/>
        </p:nvSpPr>
        <p:spPr>
          <a:xfrm>
            <a:off x="-247848" y="1467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188640"/>
            <a:ext cx="8229600" cy="5630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1A1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Особенность нашего проекта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Нередко медицинские мероприятия лечебного  и профилактического характера могут быть экономически невыгодными для медицинской организации, однако наш медицинский и социальный эффект доказал необходимость его внедрения в практику.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Медицинская эффективность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–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снижение уровня заболеваемости населения за счет своевременной и быстрой изоляции больного туберкулезом (эпидемиологическая безопасность) и назначения адекватного лечения, следовательно уменьшается риск перехода заболевания в хроническую форму.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эффективность </a:t>
            </a:r>
            <a:r>
              <a:rPr lang="ru-RU" b="1" i="1" dirty="0" smtClean="0">
                <a:solidFill>
                  <a:srgbClr val="00B050"/>
                </a:solidFill>
              </a:rPr>
              <a:t>-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 отношении нашего больного –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это максимально быстрое возвращение его к труду и активной жизни в обществе.  На уровне отрасли – снижение уровня показателей смертности и инвалидности из-за несвоевременной диагностики туберкулеза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эффективность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соотношение полученных результатов и производственных затрат.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Поиск наиболее экономичного использования имеющихся ресурсов.</a:t>
            </a:r>
            <a:b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Проведем расчет экономических затрат согласно выявленным проблемам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1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/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764704"/>
            <a:ext cx="8715404" cy="142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56" y="4046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18864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/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/>
          <p:nvPr/>
        </p:nvSpPr>
        <p:spPr>
          <a:xfrm>
            <a:off x="-247848" y="1467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260648"/>
            <a:ext cx="8496944" cy="619268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Затраты на проведение 4 анализов на 1 аппарате составляет 150 минут или 2 часа 30 минут, следовательно это 42% от рабочего времени лаборанта.</a:t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Таким образом, при проведении анализа мокроты в условиях поликлиники экономия на заработной плате фельдшера – лаборанта составляет  </a:t>
            </a:r>
            <a:r>
              <a:rPr lang="ru-RU" sz="2400" b="1" dirty="0" smtClean="0">
                <a:solidFill>
                  <a:srgbClr val="FF0000"/>
                </a:solidFill>
              </a:rPr>
              <a:t>99214,08 руб.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В связи с тем, что санитарка выполняет свои должностные инструкции независимо от количества проведенных анализов, то экономия за 10 месяцев заработной платы данного сотрудника составляет </a:t>
            </a:r>
            <a:r>
              <a:rPr lang="ru-RU" sz="2400" b="1" dirty="0" smtClean="0">
                <a:solidFill>
                  <a:srgbClr val="FF0000"/>
                </a:solidFill>
              </a:rPr>
              <a:t>231935,20 руб.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Расчет расходов на топливо: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Расстояние от Перми до Краснокамска – 35 км</a:t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Расстояние из Краснокамска в Пермь – 35 км</a:t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Время в пути – 31 мин</a:t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Расход топлива 8 л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100 км </a:t>
            </a: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 70 км = 5,6 литра</a:t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Стоимость 1 литра бензина 92 – 47,00 руб.</a:t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Стоимость топлива 47 </a:t>
            </a:r>
            <a:r>
              <a:rPr lang="ru-RU" sz="1800" b="1" dirty="0" err="1" smtClean="0">
                <a:solidFill>
                  <a:schemeClr val="accent5">
                    <a:lumMod val="50000"/>
                  </a:schemeClr>
                </a:solidFill>
              </a:rPr>
              <a:t>х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 5,6 литра = 263,20 руб. в день</a:t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Расход времени водителя: забрать анализы, дорога до Краснокамска, отдать анализы и забрать результаты, дорога до Перми, отдать результаты = 120 минут.</a:t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Экономия 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>затрат на расход топлива и рабочего времени водителя на транспортировку анализов мокро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составляет  </a:t>
            </a:r>
            <a:r>
              <a:rPr lang="ru-RU" sz="2400" b="1" dirty="0" smtClean="0">
                <a:solidFill>
                  <a:srgbClr val="FF0000"/>
                </a:solidFill>
              </a:rPr>
              <a:t>121637 руб. 21 коп.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4491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/>
          <p:nvPr/>
        </p:nvSpPr>
        <p:spPr>
          <a:xfrm>
            <a:off x="642910" y="5474159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29686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8715404" y="0"/>
            <a:ext cx="214314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0" y="764704"/>
            <a:ext cx="8715404" cy="142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475656" y="40466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18864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Заголовок 1"/>
          <p:cNvSpPr txBox="1"/>
          <p:nvPr/>
        </p:nvSpPr>
        <p:spPr>
          <a:xfrm>
            <a:off x="-374848" y="1340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/>
          <p:nvPr/>
        </p:nvSpPr>
        <p:spPr>
          <a:xfrm>
            <a:off x="-247848" y="1467768"/>
            <a:ext cx="9518848" cy="750102"/>
          </a:xfrm>
          <a:prstGeom prst="rect">
            <a:avLst/>
          </a:prstGeom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cap="all" dirty="0"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196752"/>
            <a:ext cx="867645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Общие расходы на транспортировку анализов составляет     </a:t>
            </a:r>
          </a:p>
          <a:p>
            <a:pPr algn="ctr"/>
            <a:r>
              <a:rPr lang="ru-RU" sz="4000" b="1" dirty="0" smtClean="0"/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121637 руб. 21 коп.</a:t>
            </a:r>
          </a:p>
          <a:p>
            <a:pPr algn="ctr"/>
            <a:endParaRPr lang="ru-RU" sz="4000" b="1" dirty="0" smtClean="0"/>
          </a:p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Всего расходов за 10 месяцев получилось 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452 786 руб. 49 коп.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1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858</Words>
  <Application>Microsoft Office PowerPoint</Application>
  <PresentationFormat>Экран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Проведена оценка работы аппарата  GeneXpert в поликлинике  ГБУЗ ПК «КФМЦ» г. Перми.  С 01.02.2022 г. по 06.12.2022 г.  всего проведено 870 проб,  с положительным результатом – 102 анализа,  в каждом из которых исследовалась и лекарственная устойчивость.</vt:lpstr>
      <vt:lpstr>Слайд 7</vt:lpstr>
      <vt:lpstr>Затраты на проведение 4 анализов на 1 аппарате составляет 150 минут или 2 часа 30 минут, следовательно это 42% от рабочего времени лаборанта.  Таким образом, при проведении анализа мокроты в условиях поликлиники экономия на заработной плате фельдшера – лаборанта составляет  99214,08 руб.  В связи с тем, что санитарка выполняет свои должностные инструкции независимо от количества проведенных анализов, то экономия за 10 месяцев заработной платы данного сотрудника составляет 231935,20 руб.  Расчет расходов на топливо: Расстояние от Перми до Краснокамска – 35 км Расстояние из Краснокамска в Пермь – 35 км Время в пути – 31 мин Расход топлива 8 л/100 км х 70 км = 5,6 литра Стоимость 1 литра бензина 92 – 47,00 руб. Стоимость топлива 47 х 5,6 литра = 263,20 руб. в день Расход времени водителя: забрать анализы, дорога до Краснокамска, отдать анализы и забрать результаты, дорога до Перми, отдать результаты = 120 минут.   Экономия затрат на расход топлива и рабочего времени водителя на транспортировку анализов мокроты составляет  121637 руб. 21 коп.  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809</cp:revision>
  <cp:lastPrinted>2019-05-15T06:46:53Z</cp:lastPrinted>
  <dcterms:created xsi:type="dcterms:W3CDTF">2017-06-09T07:37:00Z</dcterms:created>
  <dcterms:modified xsi:type="dcterms:W3CDTF">2023-03-19T13:29:33Z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2057-10.2.0.5978</vt:lpwstr>
  </property>
</Properties>
</file>