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90" r:id="rId2"/>
    <p:sldId id="292" r:id="rId3"/>
    <p:sldId id="287" r:id="rId4"/>
    <p:sldId id="294" r:id="rId5"/>
    <p:sldId id="311" r:id="rId6"/>
    <p:sldId id="310" r:id="rId7"/>
    <p:sldId id="308" r:id="rId8"/>
    <p:sldId id="295" r:id="rId9"/>
    <p:sldId id="300" r:id="rId10"/>
    <p:sldId id="30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11E032-29D3-4FC1-86D9-17768BEFD870}">
          <p14:sldIdLst>
            <p14:sldId id="290"/>
            <p14:sldId id="292"/>
            <p14:sldId id="287"/>
            <p14:sldId id="294"/>
            <p14:sldId id="311"/>
            <p14:sldId id="310"/>
            <p14:sldId id="308"/>
            <p14:sldId id="295"/>
            <p14:sldId id="30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F73F-3719-4F99-B396-76FE40FFB1A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79C45-70C3-4315-A526-6F28EA6C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5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2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08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61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44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97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1887EE74-3A8C-CB1E-BA72-51E8EED64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65C0EFA6-D661-C21C-220A-C19186382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957F24BC-A1B3-DABC-0323-5467333FDB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09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D1DE8E23-7B48-83A6-F7CB-61D893A1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792450C2-F5F2-EA39-6060-851A4ABB1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D555DA76-88B2-96E0-EE9D-76A8289460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81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66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75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2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26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75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035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50" b="1" i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67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19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61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17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81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98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27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76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41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244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&#1072;&#1090;&#1080;&#1085;&#1089;&#1082;&#1072;&#1103;%20&#1050;&#1052;&#1041;%22,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ctrTitle"/>
          </p:nvPr>
        </p:nvSpPr>
        <p:spPr>
          <a:xfrm>
            <a:off x="960568" y="2476803"/>
            <a:ext cx="10270864" cy="1646655"/>
          </a:xfrm>
          <a:prstGeom prst="rect">
            <a:avLst/>
          </a:prstGeom>
          <a:noFill/>
          <a:ln>
            <a:noFill/>
          </a:ln>
          <a:effectLst>
            <a:outerShdw dist="241300" sx="1000" sy="1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816610" marR="807085" lvl="0" indent="-96610">
              <a:lnSpc>
                <a:spcPct val="100000"/>
              </a:lnSpc>
              <a:buSzPts val="3600"/>
            </a:pPr>
            <a:r>
              <a:rPr lang="ru-RU" sz="3600" b="1" cap="all" dirty="0">
                <a:solidFill>
                  <a:srgbClr val="090690"/>
                </a:solidFill>
              </a:rPr>
              <a:t>ПЕРЕДАЧА КЛИНИЧЕСКОЙ ОТВЕТСТВЕННОСТИ ЗА ПАЦИЕНТОВ</a:t>
            </a:r>
            <a:br>
              <a:rPr lang="ru-RU" sz="4000" cap="all" dirty="0">
                <a:solidFill>
                  <a:srgbClr val="090690"/>
                </a:solidFill>
              </a:rPr>
            </a:br>
            <a:br>
              <a:rPr lang="ru-RU" sz="4000" cap="all" dirty="0">
                <a:solidFill>
                  <a:srgbClr val="090690"/>
                </a:solidFill>
              </a:rPr>
            </a:br>
            <a:br>
              <a:rPr lang="ru-RU" sz="4000" cap="all" dirty="0">
                <a:solidFill>
                  <a:srgbClr val="090690"/>
                </a:solidFill>
              </a:rPr>
            </a:br>
            <a:br>
              <a:rPr lang="ru-RU" sz="4000" cap="all" dirty="0">
                <a:solidFill>
                  <a:srgbClr val="090690"/>
                </a:solidFill>
              </a:rPr>
            </a:br>
            <a:br>
              <a:rPr lang="ru-RU" sz="4000" cap="all" dirty="0">
                <a:solidFill>
                  <a:srgbClr val="090690"/>
                </a:solidFill>
              </a:rPr>
            </a:br>
            <a:endParaRPr lang="ru-RU" sz="2000" b="1" cap="all" dirty="0">
              <a:solidFill>
                <a:srgbClr val="09069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1880" y="4756184"/>
            <a:ext cx="6466840" cy="1071913"/>
          </a:xfrm>
        </p:spPr>
        <p:txBody>
          <a:bodyPr>
            <a:normAutofit fontScale="92500" lnSpcReduction="20000"/>
          </a:bodyPr>
          <a:lstStyle/>
          <a:p>
            <a:pPr marL="0" algn="l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медицинская сестра </a:t>
            </a:r>
          </a:p>
          <a:p>
            <a:pPr marL="0" algn="l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Ленинградский областной перинатальный центр</a:t>
            </a:r>
          </a:p>
          <a:p>
            <a:pPr marL="0" algn="l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Сергиенко Ольга Сергеевна</a:t>
            </a:r>
          </a:p>
        </p:txBody>
      </p:sp>
      <p:sp>
        <p:nvSpPr>
          <p:cNvPr id="91" name="Google Shape;91;p14"/>
          <p:cNvSpPr txBox="1"/>
          <p:nvPr/>
        </p:nvSpPr>
        <p:spPr>
          <a:xfrm>
            <a:off x="4589705" y="167805"/>
            <a:ext cx="1603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200" b="1" i="0" u="none" strike="noStrike" kern="0" cap="none" spc="0" normalizeH="0" baseline="0" noProof="0" dirty="0">
                <a:ln>
                  <a:noFill/>
                </a:ln>
                <a:solidFill>
                  <a:srgbClr val="0D52B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8200" b="1" i="0" u="none" strike="noStrike" kern="0" cap="none" spc="0" normalizeH="0" baseline="0" noProof="0" dirty="0">
              <a:ln>
                <a:noFill/>
              </a:ln>
              <a:solidFill>
                <a:srgbClr val="0D52BA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12349" y="167806"/>
            <a:ext cx="3613211" cy="986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1455" y="6248819"/>
            <a:ext cx="1772825" cy="4240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2024год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74A8B5-FDC6-3444-05B3-7BE8383D7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28" y="5134755"/>
            <a:ext cx="1475360" cy="14692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CC043-B160-B74D-5A1E-90F9825E4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523" y="64207"/>
            <a:ext cx="1354394" cy="13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083077" y="1592826"/>
            <a:ext cx="10369118" cy="367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100000"/>
              </a:lnSpc>
              <a:spcBef>
                <a:spcPts val="680"/>
              </a:spcBef>
              <a:buSzPct val="92307"/>
            </a:pPr>
            <a:r>
              <a:rPr lang="ru-RU" sz="4000" dirty="0">
                <a:solidFill>
                  <a:srgbClr val="0D5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sz="4000" dirty="0">
              <a:solidFill>
                <a:srgbClr val="0D5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A0EDC0-E8C1-C138-3E00-F5A08A92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664" y="2536722"/>
            <a:ext cx="4968671" cy="3421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F55FA4-DE15-34F3-7F20-18DD2A3E8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1" y="5265174"/>
            <a:ext cx="1475360" cy="14692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C3577-528F-C0E6-2E08-1D6AF26DA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5480" y="36871"/>
            <a:ext cx="135342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3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680"/>
              </a:spcBef>
              <a:buSzPct val="92307"/>
            </a:pPr>
            <a:r>
              <a:rPr lang="ru-RU" sz="2400" dirty="0">
                <a:solidFill>
                  <a:srgbClr val="117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sz="2400" i="1" dirty="0">
              <a:solidFill>
                <a:srgbClr val="0D5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endParaRPr sz="2800" dirty="0">
              <a:solidFill>
                <a:srgbClr val="0D5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1CCDCE-D3BC-4E09-9C66-C2F5DC172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899" y="982638"/>
            <a:ext cx="11204811" cy="5622877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ВОВЛЕЧЕННЫЕ ЛИЦА И РАМКИ ПРОЕКТА</a:t>
            </a:r>
          </a:p>
          <a:p>
            <a:pPr marL="11430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 ПРОЦЕССА: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МО, пациенты</a:t>
            </a:r>
          </a:p>
          <a:p>
            <a:pPr marL="11430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ПРОЦЕССА: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Ленинградский областной перинатальный центр, ГБУЗ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Гатчинская КМБ",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ЛО «Лужская КМБ»,ГБУЗ ЛО «Кингисеппская КМБ».</a:t>
            </a:r>
          </a:p>
          <a:p>
            <a:pPr marL="11430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направления информации о пациенте в ЛОПЦ и подтверждения получения обратной связи о принятом пациенте в ЛОПЦ до получения информации от медицинской организации с результатом оказания помощи по месту жительства после выписки из ЛОПЦ</a:t>
            </a:r>
          </a:p>
          <a:p>
            <a:pPr marL="11430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ППОЕКТА 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Сергиенко Ольга Сергеевна главная медицинская сестра ГБУЗ ЛОПЦ</a:t>
            </a:r>
          </a:p>
          <a:p>
            <a:pPr marL="11430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Р.В., Яковлева В.В., Ермакова Е.А., Марков Е.А., Маркелова Е.Н.,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Мекешкина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Н.Ф.</a:t>
            </a:r>
          </a:p>
          <a:p>
            <a:pPr marL="114300" indent="0" algn="ctr">
              <a:buNone/>
            </a:pPr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КЛЮЧЕВЫЕ РИСКИ</a:t>
            </a:r>
          </a:p>
          <a:p>
            <a:pPr marL="114300" indent="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повышения материнской и младенческой смертности</a:t>
            </a:r>
          </a:p>
          <a:p>
            <a:pPr marL="114300" indent="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перинатальных потерь</a:t>
            </a:r>
          </a:p>
          <a:p>
            <a:pPr marL="114300" indent="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снижения рождаемости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994A98-E5D1-065F-AA43-64DE64B12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085" y="0"/>
            <a:ext cx="135342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C546D7-ABDB-9A2F-29A4-7F09207F2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617" y="0"/>
            <a:ext cx="1090697" cy="1090697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187704"/>
            <a:ext cx="10515600" cy="5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r>
              <a:rPr lang="ru-RU" sz="2000" b="1" dirty="0">
                <a:solidFill>
                  <a:srgbClr val="0D52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ЦЕЛИ И ПЛАНОВЫЙ ЭФФЕКТ</a:t>
            </a:r>
            <a:endParaRPr sz="2000" b="1" dirty="0">
              <a:solidFill>
                <a:srgbClr val="0D52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endParaRPr sz="3900" b="1" dirty="0">
              <a:solidFill>
                <a:srgbClr val="0D52BA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8638A3-1F82-51C8-E8C4-A12C06A12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31144"/>
              </p:ext>
            </p:extLst>
          </p:nvPr>
        </p:nvGraphicFramePr>
        <p:xfrm>
          <a:off x="504967" y="696036"/>
          <a:ext cx="11191164" cy="323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97">
                  <a:extLst>
                    <a:ext uri="{9D8B030D-6E8A-4147-A177-3AD203B41FA5}">
                      <a16:colId xmlns:a16="http://schemas.microsoft.com/office/drawing/2014/main" val="1988217008"/>
                    </a:ext>
                  </a:extLst>
                </a:gridCol>
                <a:gridCol w="6608502">
                  <a:extLst>
                    <a:ext uri="{9D8B030D-6E8A-4147-A177-3AD203B41FA5}">
                      <a16:colId xmlns:a16="http://schemas.microsoft.com/office/drawing/2014/main" val="22153284"/>
                    </a:ext>
                  </a:extLst>
                </a:gridCol>
                <a:gridCol w="1956899">
                  <a:extLst>
                    <a:ext uri="{9D8B030D-6E8A-4147-A177-3AD203B41FA5}">
                      <a16:colId xmlns:a16="http://schemas.microsoft.com/office/drawing/2014/main" val="226387027"/>
                    </a:ext>
                  </a:extLst>
                </a:gridCol>
                <a:gridCol w="2124666">
                  <a:extLst>
                    <a:ext uri="{9D8B030D-6E8A-4147-A177-3AD203B41FA5}">
                      <a16:colId xmlns:a16="http://schemas.microsoft.com/office/drawing/2014/main" val="4252764810"/>
                    </a:ext>
                  </a:extLst>
                </a:gridCol>
              </a:tblGrid>
              <a:tr h="3773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ПОКАЗАТЕЛЬ,ЕД. 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57393"/>
                  </a:ext>
                </a:extLst>
              </a:tr>
              <a:tr h="3773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передачи информации из МО в ЛОПЦ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1к.д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96589"/>
                  </a:ext>
                </a:extLst>
              </a:tr>
              <a:tr h="3588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передачи информации из ЛОПЦ в МО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07724"/>
                  </a:ext>
                </a:extLst>
              </a:tr>
              <a:tr h="5870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переданной в ЛОПЦ информации о пациентах из всех принятых плановых (за период ) в МО,%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02004"/>
                  </a:ext>
                </a:extLst>
              </a:tr>
              <a:tr h="5870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переданной из ЛОПЦ информации о пациентах в МО из всех выписанных (за период)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20706"/>
                  </a:ext>
                </a:extLst>
              </a:tr>
              <a:tr h="3554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осуществления патронажа после выписки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423874"/>
                  </a:ext>
                </a:extLst>
              </a:tr>
              <a:tr h="5915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полученной информации о проведенных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потранажах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переданных,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684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1D04636-C36E-1865-CED9-77BA6302B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85744"/>
              </p:ext>
            </p:extLst>
          </p:nvPr>
        </p:nvGraphicFramePr>
        <p:xfrm>
          <a:off x="504966" y="4170934"/>
          <a:ext cx="1119116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871">
                  <a:extLst>
                    <a:ext uri="{9D8B030D-6E8A-4147-A177-3AD203B41FA5}">
                      <a16:colId xmlns:a16="http://schemas.microsoft.com/office/drawing/2014/main" val="1494713642"/>
                    </a:ext>
                  </a:extLst>
                </a:gridCol>
                <a:gridCol w="1874316">
                  <a:extLst>
                    <a:ext uri="{9D8B030D-6E8A-4147-A177-3AD203B41FA5}">
                      <a16:colId xmlns:a16="http://schemas.microsoft.com/office/drawing/2014/main" val="1412717860"/>
                    </a:ext>
                  </a:extLst>
                </a:gridCol>
                <a:gridCol w="1108170">
                  <a:extLst>
                    <a:ext uri="{9D8B030D-6E8A-4147-A177-3AD203B41FA5}">
                      <a16:colId xmlns:a16="http://schemas.microsoft.com/office/drawing/2014/main" val="2715066838"/>
                    </a:ext>
                  </a:extLst>
                </a:gridCol>
                <a:gridCol w="2024806">
                  <a:extLst>
                    <a:ext uri="{9D8B030D-6E8A-4147-A177-3AD203B41FA5}">
                      <a16:colId xmlns:a16="http://schemas.microsoft.com/office/drawing/2014/main" val="3727837085"/>
                    </a:ext>
                  </a:extLst>
                </a:gridCol>
              </a:tblGrid>
              <a:tr h="2619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ПРОЕКТА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17.01.2024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85750"/>
                  </a:ext>
                </a:extLst>
              </a:tr>
              <a:tr h="26199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6923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процесса текущего состояния, сбор фактических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57035"/>
                  </a:ext>
                </a:extLst>
              </a:tr>
              <a:tr h="40914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процесса целевого состояния и плана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28837"/>
                  </a:ext>
                </a:extLst>
              </a:tr>
              <a:tr h="26199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13.06.2024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97316"/>
                  </a:ext>
                </a:extLst>
              </a:tr>
              <a:tr h="26199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14.06.2024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26.06.2024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50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BFD9CA8-4BDA-92C7-1462-849E1F9E0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82" y="0"/>
            <a:ext cx="1353429" cy="1353429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r>
              <a:rPr lang="ru-RU" sz="1400" b="1" dirty="0">
                <a:solidFill>
                  <a:srgbClr val="0D52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УКРУПНЕНАЯ КАРТА И ПЕРЕЧЕНЬ ПРОБЛЕМ ТЕКУЩЕГО СОСТОЯНИЯ ПРОЦЕССА</a:t>
            </a:r>
            <a:br>
              <a:rPr lang="ru-RU" sz="1400" b="1" dirty="0">
                <a:solidFill>
                  <a:srgbClr val="0D52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D52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«ПЕРЕДАЧА КЛИНИЧЕСКОЙ ОТВЕТСТВЕННОСТИ ЗА ПАЦИНТА»</a:t>
            </a:r>
            <a:endParaRPr sz="1400" b="1" dirty="0">
              <a:solidFill>
                <a:srgbClr val="0D52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C92BE7F3-0FDD-A5A3-92F2-F717CAF7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889" y="4862024"/>
            <a:ext cx="11384363" cy="1721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процесс передачи информации о направлении пациента из МО в ПЦ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60 мин)</a:t>
            </a: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Длительный процесс передачи информации о выписанном новорожденном из ПЦ в МО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3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1430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Наличие случаев потери информации о направленных пациентах /выписанных новорожденных 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25% патронажей осуществляются позднее 3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выписки новорожденных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D9AC82-405F-8FA1-2552-4DE30785B8E5}"/>
              </a:ext>
            </a:extLst>
          </p:cNvPr>
          <p:cNvSpPr/>
          <p:nvPr/>
        </p:nvSpPr>
        <p:spPr>
          <a:xfrm>
            <a:off x="313890" y="1146412"/>
            <a:ext cx="1760560" cy="32345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в женскую консультацию МО по месту жительства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BC7B5E-FCB0-F614-7237-DAE60D0D7E3B}"/>
              </a:ext>
            </a:extLst>
          </p:cNvPr>
          <p:cNvSpPr/>
          <p:nvPr/>
        </p:nvSpPr>
        <p:spPr>
          <a:xfrm>
            <a:off x="4244451" y="1146412"/>
            <a:ext cx="1665040" cy="32345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на госпитализацию в ПЦ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1CDCA5-CA95-2CBB-EC14-CF8433DFBFDF}"/>
              </a:ext>
            </a:extLst>
          </p:cNvPr>
          <p:cNvSpPr/>
          <p:nvPr/>
        </p:nvSpPr>
        <p:spPr>
          <a:xfrm>
            <a:off x="8006689" y="1146409"/>
            <a:ext cx="1796953" cy="32345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Регистратор: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Фиксирует полученные данные о новорожденном в журнале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потранажей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07B987-881B-63FE-5E7D-7F7AD3A2A82D}"/>
              </a:ext>
            </a:extLst>
          </p:cNvPr>
          <p:cNvSpPr/>
          <p:nvPr/>
        </p:nvSpPr>
        <p:spPr>
          <a:xfrm>
            <a:off x="9938022" y="1146409"/>
            <a:ext cx="1830897" cy="3234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Педиатр: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патронаж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вносит в журнал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потранажей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отметку о посещении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FCC06B-9475-2E58-B4A1-20CA0D6F12D8}"/>
              </a:ext>
            </a:extLst>
          </p:cNvPr>
          <p:cNvSpPr/>
          <p:nvPr/>
        </p:nvSpPr>
        <p:spPr>
          <a:xfrm>
            <a:off x="2265523" y="1146412"/>
            <a:ext cx="1826358" cy="32345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необходимость направления в ПЦ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дату плановой госпитализации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Запрашивает информацию о свободных слотах в ПЦ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Выдает направление на госпитализацию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596E83-1FDA-2298-B9B3-35AC81E0D5D0}"/>
              </a:ext>
            </a:extLst>
          </p:cNvPr>
          <p:cNvSpPr/>
          <p:nvPr/>
        </p:nvSpPr>
        <p:spPr>
          <a:xfrm>
            <a:off x="6064154" y="1146412"/>
            <a:ext cx="1778767" cy="3234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м/с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-Передает информацию о новорожденном (для осуществления патронажа)в МО по месту жительства после выписки пациента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CB394D4-512B-72EE-4D03-25295A7B4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4781"/>
              </p:ext>
            </p:extLst>
          </p:nvPr>
        </p:nvGraphicFramePr>
        <p:xfrm>
          <a:off x="304804" y="1146413"/>
          <a:ext cx="1783303" cy="5236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3303">
                  <a:extLst>
                    <a:ext uri="{9D8B030D-6E8A-4147-A177-3AD203B41FA5}">
                      <a16:colId xmlns:a16="http://schemas.microsoft.com/office/drawing/2014/main" val="1503599364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71868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F9B0DE6-1009-6CCF-BB5B-C97CED162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27469"/>
              </p:ext>
            </p:extLst>
          </p:nvPr>
        </p:nvGraphicFramePr>
        <p:xfrm>
          <a:off x="2265523" y="1146413"/>
          <a:ext cx="1826358" cy="51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26358">
                  <a:extLst>
                    <a:ext uri="{9D8B030D-6E8A-4147-A177-3AD203B41FA5}">
                      <a16:colId xmlns:a16="http://schemas.microsoft.com/office/drawing/2014/main" val="1903541314"/>
                    </a:ext>
                  </a:extLst>
                </a:gridCol>
              </a:tblGrid>
              <a:tr h="51361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Женская консультация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6609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083EB14-2535-1F5A-1418-95154C964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57764"/>
              </p:ext>
            </p:extLst>
          </p:nvPr>
        </p:nvGraphicFramePr>
        <p:xfrm>
          <a:off x="4226261" y="1146413"/>
          <a:ext cx="1665040" cy="523618"/>
        </p:xfrm>
        <a:graphic>
          <a:graphicData uri="http://schemas.openxmlformats.org/drawingml/2006/table">
            <a:tbl>
              <a:tblPr/>
              <a:tblGrid>
                <a:gridCol w="1665040">
                  <a:extLst>
                    <a:ext uri="{9D8B030D-6E8A-4147-A177-3AD203B41FA5}">
                      <a16:colId xmlns:a16="http://schemas.microsoft.com/office/drawing/2014/main" val="1462378595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09817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FC43D3AC-4D59-5F5B-1282-7C7F9311E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09685"/>
              </p:ext>
            </p:extLst>
          </p:nvPr>
        </p:nvGraphicFramePr>
        <p:xfrm>
          <a:off x="6064155" y="1146413"/>
          <a:ext cx="1778766" cy="523618"/>
        </p:xfrm>
        <a:graphic>
          <a:graphicData uri="http://schemas.openxmlformats.org/drawingml/2006/table">
            <a:tbl>
              <a:tblPr/>
              <a:tblGrid>
                <a:gridCol w="1778766">
                  <a:extLst>
                    <a:ext uri="{9D8B030D-6E8A-4147-A177-3AD203B41FA5}">
                      <a16:colId xmlns:a16="http://schemas.microsoft.com/office/drawing/2014/main" val="1436153828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Перинатальный центр (ПЦ)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080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BAD0444-3A0B-8D63-491F-693B6F0B4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23289"/>
              </p:ext>
            </p:extLst>
          </p:nvPr>
        </p:nvGraphicFramePr>
        <p:xfrm>
          <a:off x="8011236" y="1146409"/>
          <a:ext cx="1783320" cy="523618"/>
        </p:xfrm>
        <a:graphic>
          <a:graphicData uri="http://schemas.openxmlformats.org/drawingml/2006/table">
            <a:tbl>
              <a:tblPr/>
              <a:tblGrid>
                <a:gridCol w="1783320">
                  <a:extLst>
                    <a:ext uri="{9D8B030D-6E8A-4147-A177-3AD203B41FA5}">
                      <a16:colId xmlns:a16="http://schemas.microsoft.com/office/drawing/2014/main" val="182722932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осуществляющая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потранаж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58879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DDD0CFF-23B9-80D6-180A-3C068056D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13292"/>
              </p:ext>
            </p:extLst>
          </p:nvPr>
        </p:nvGraphicFramePr>
        <p:xfrm>
          <a:off x="9912834" y="1146410"/>
          <a:ext cx="1856085" cy="518164"/>
        </p:xfrm>
        <a:graphic>
          <a:graphicData uri="http://schemas.openxmlformats.org/drawingml/2006/table">
            <a:tbl>
              <a:tblPr/>
              <a:tblGrid>
                <a:gridCol w="1856085">
                  <a:extLst>
                    <a:ext uri="{9D8B030D-6E8A-4147-A177-3AD203B41FA5}">
                      <a16:colId xmlns:a16="http://schemas.microsoft.com/office/drawing/2014/main" val="2154436046"/>
                    </a:ext>
                  </a:extLst>
                </a:gridCol>
              </a:tblGrid>
              <a:tr h="5181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осуществляющая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потрааж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38174"/>
                  </a:ext>
                </a:extLst>
              </a:tr>
            </a:tbl>
          </a:graphicData>
        </a:graphic>
      </p:graphicFrame>
      <p:sp>
        <p:nvSpPr>
          <p:cNvPr id="21" name="Звезда: 8 точек 20">
            <a:extLst>
              <a:ext uri="{FF2B5EF4-FFF2-40B4-BE49-F238E27FC236}">
                <a16:creationId xmlns:a16="http://schemas.microsoft.com/office/drawing/2014/main" id="{CE9E61CA-8492-510E-DFFC-B6D9B869C766}"/>
              </a:ext>
            </a:extLst>
          </p:cNvPr>
          <p:cNvSpPr/>
          <p:nvPr/>
        </p:nvSpPr>
        <p:spPr>
          <a:xfrm>
            <a:off x="2996828" y="4253826"/>
            <a:ext cx="602990" cy="559564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2" name="Звезда: 8 точек 21">
            <a:extLst>
              <a:ext uri="{FF2B5EF4-FFF2-40B4-BE49-F238E27FC236}">
                <a16:creationId xmlns:a16="http://schemas.microsoft.com/office/drawing/2014/main" id="{942DF49D-4D06-29D4-4A54-020F7A76895D}"/>
              </a:ext>
            </a:extLst>
          </p:cNvPr>
          <p:cNvSpPr/>
          <p:nvPr/>
        </p:nvSpPr>
        <p:spPr>
          <a:xfrm>
            <a:off x="3659295" y="4243588"/>
            <a:ext cx="566966" cy="590275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3" name="Звезда: 8 точек 22">
            <a:extLst>
              <a:ext uri="{FF2B5EF4-FFF2-40B4-BE49-F238E27FC236}">
                <a16:creationId xmlns:a16="http://schemas.microsoft.com/office/drawing/2014/main" id="{7210E190-9D7A-E7AE-0376-F1437328BD0E}"/>
              </a:ext>
            </a:extLst>
          </p:cNvPr>
          <p:cNvSpPr/>
          <p:nvPr/>
        </p:nvSpPr>
        <p:spPr>
          <a:xfrm>
            <a:off x="7205915" y="4253827"/>
            <a:ext cx="577529" cy="580037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4" name="Звезда: 8 точек 23">
            <a:extLst>
              <a:ext uri="{FF2B5EF4-FFF2-40B4-BE49-F238E27FC236}">
                <a16:creationId xmlns:a16="http://schemas.microsoft.com/office/drawing/2014/main" id="{E166A259-5D2A-4F00-F6FE-AD128C26E079}"/>
              </a:ext>
            </a:extLst>
          </p:cNvPr>
          <p:cNvSpPr/>
          <p:nvPr/>
        </p:nvSpPr>
        <p:spPr>
          <a:xfrm>
            <a:off x="6510110" y="4253827"/>
            <a:ext cx="577529" cy="559563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5" name="Звезда: 8 точек 24">
            <a:extLst>
              <a:ext uri="{FF2B5EF4-FFF2-40B4-BE49-F238E27FC236}">
                <a16:creationId xmlns:a16="http://schemas.microsoft.com/office/drawing/2014/main" id="{B62ACF88-90F0-26AC-D116-5AA0196A1997}"/>
              </a:ext>
            </a:extLst>
          </p:cNvPr>
          <p:cNvSpPr/>
          <p:nvPr/>
        </p:nvSpPr>
        <p:spPr>
          <a:xfrm>
            <a:off x="9243333" y="4243589"/>
            <a:ext cx="577529" cy="580037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6" name="Звезда: 8 точек 25">
            <a:extLst>
              <a:ext uri="{FF2B5EF4-FFF2-40B4-BE49-F238E27FC236}">
                <a16:creationId xmlns:a16="http://schemas.microsoft.com/office/drawing/2014/main" id="{0219EAEC-0DD5-029A-21D8-AB3FDCC2F8F5}"/>
              </a:ext>
            </a:extLst>
          </p:cNvPr>
          <p:cNvSpPr/>
          <p:nvPr/>
        </p:nvSpPr>
        <p:spPr>
          <a:xfrm>
            <a:off x="8513773" y="4233353"/>
            <a:ext cx="645644" cy="580037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7" name="Звезда: 8 точек 26">
            <a:extLst>
              <a:ext uri="{FF2B5EF4-FFF2-40B4-BE49-F238E27FC236}">
                <a16:creationId xmlns:a16="http://schemas.microsoft.com/office/drawing/2014/main" id="{0FBC6E31-25FA-89D4-600C-EFEF4A5F6609}"/>
              </a:ext>
            </a:extLst>
          </p:cNvPr>
          <p:cNvSpPr/>
          <p:nvPr/>
        </p:nvSpPr>
        <p:spPr>
          <a:xfrm>
            <a:off x="11078736" y="4253826"/>
            <a:ext cx="619516" cy="580038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F8192FB7-C5FD-FFC6-4D82-F976CB67A9B4}"/>
              </a:ext>
            </a:extLst>
          </p:cNvPr>
          <p:cNvSpPr/>
          <p:nvPr/>
        </p:nvSpPr>
        <p:spPr>
          <a:xfrm>
            <a:off x="1925378" y="3857903"/>
            <a:ext cx="545911" cy="37545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698C7501-147E-ACE6-A82F-D7DC024C2953}"/>
              </a:ext>
            </a:extLst>
          </p:cNvPr>
          <p:cNvSpPr/>
          <p:nvPr/>
        </p:nvSpPr>
        <p:spPr>
          <a:xfrm>
            <a:off x="3870307" y="3893749"/>
            <a:ext cx="577529" cy="32167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C8F306BA-9CF3-8B3D-C1EB-34DAFD00F0C1}"/>
              </a:ext>
            </a:extLst>
          </p:cNvPr>
          <p:cNvSpPr/>
          <p:nvPr/>
        </p:nvSpPr>
        <p:spPr>
          <a:xfrm>
            <a:off x="5750570" y="3921911"/>
            <a:ext cx="572889" cy="32167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9E050746-50B2-C777-2262-A576318D643F}"/>
              </a:ext>
            </a:extLst>
          </p:cNvPr>
          <p:cNvSpPr/>
          <p:nvPr/>
        </p:nvSpPr>
        <p:spPr>
          <a:xfrm>
            <a:off x="7776978" y="3935563"/>
            <a:ext cx="527545" cy="29690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37BC179B-50E6-CD41-CD6A-7E8224E8B36D}"/>
              </a:ext>
            </a:extLst>
          </p:cNvPr>
          <p:cNvSpPr/>
          <p:nvPr/>
        </p:nvSpPr>
        <p:spPr>
          <a:xfrm>
            <a:off x="9680496" y="3935563"/>
            <a:ext cx="464676" cy="29690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везда: 8 точек 35">
            <a:extLst>
              <a:ext uri="{FF2B5EF4-FFF2-40B4-BE49-F238E27FC236}">
                <a16:creationId xmlns:a16="http://schemas.microsoft.com/office/drawing/2014/main" id="{6B20E193-8987-5D9A-2A70-CADFCF89F3FC}"/>
              </a:ext>
            </a:extLst>
          </p:cNvPr>
          <p:cNvSpPr/>
          <p:nvPr/>
        </p:nvSpPr>
        <p:spPr>
          <a:xfrm>
            <a:off x="313889" y="4899456"/>
            <a:ext cx="423080" cy="361744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7" name="Звезда: 8 точек 36">
            <a:extLst>
              <a:ext uri="{FF2B5EF4-FFF2-40B4-BE49-F238E27FC236}">
                <a16:creationId xmlns:a16="http://schemas.microsoft.com/office/drawing/2014/main" id="{12731C0A-C501-F406-3B53-F290C6F1E019}"/>
              </a:ext>
            </a:extLst>
          </p:cNvPr>
          <p:cNvSpPr/>
          <p:nvPr/>
        </p:nvSpPr>
        <p:spPr>
          <a:xfrm>
            <a:off x="320703" y="5309834"/>
            <a:ext cx="423080" cy="361745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8" name="Звезда: 8 точек 37">
            <a:extLst>
              <a:ext uri="{FF2B5EF4-FFF2-40B4-BE49-F238E27FC236}">
                <a16:creationId xmlns:a16="http://schemas.microsoft.com/office/drawing/2014/main" id="{CC437908-8FB5-A9EB-E6CE-130EBC1E0D4D}"/>
              </a:ext>
            </a:extLst>
          </p:cNvPr>
          <p:cNvSpPr/>
          <p:nvPr/>
        </p:nvSpPr>
        <p:spPr>
          <a:xfrm>
            <a:off x="320703" y="5698763"/>
            <a:ext cx="423080" cy="361746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9" name="Звезда: 8 точек 38">
            <a:extLst>
              <a:ext uri="{FF2B5EF4-FFF2-40B4-BE49-F238E27FC236}">
                <a16:creationId xmlns:a16="http://schemas.microsoft.com/office/drawing/2014/main" id="{2EC9D5A3-A9F0-6D2F-50E5-F1B4FA0F569F}"/>
              </a:ext>
            </a:extLst>
          </p:cNvPr>
          <p:cNvSpPr/>
          <p:nvPr/>
        </p:nvSpPr>
        <p:spPr>
          <a:xfrm>
            <a:off x="304804" y="6109143"/>
            <a:ext cx="432165" cy="391315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661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>
          <a:extLst>
            <a:ext uri="{FF2B5EF4-FFF2-40B4-BE49-F238E27FC236}">
              <a16:creationId xmlns:a16="http://schemas.microsoft.com/office/drawing/2014/main" id="{BB96AB5A-0080-3BF6-2544-10EB5A2B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B25A0-E114-260F-F1D7-4621A72F2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5480" y="36871"/>
            <a:ext cx="1353429" cy="1353429"/>
          </a:xfrm>
          <a:prstGeom prst="rect">
            <a:avLst/>
          </a:prstGeom>
        </p:spPr>
      </p:pic>
      <p:sp>
        <p:nvSpPr>
          <p:cNvPr id="98" name="Google Shape;98;p15">
            <a:extLst>
              <a:ext uri="{FF2B5EF4-FFF2-40B4-BE49-F238E27FC236}">
                <a16:creationId xmlns:a16="http://schemas.microsoft.com/office/drawing/2014/main" id="{225E884B-2324-73E5-615A-D982A6C38D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433" y="457200"/>
            <a:ext cx="10368116" cy="539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Сегодня мамы очень разные. Одни приезжают на роды, ни разу не побывав в женской консультации. Другие поменяли не один десяток адресов. Третьи не знают порядка обращения за медицинской помощью в нашей стране. Тем не менее, за всех хочется быть уверенными, что и мамы, и малыши получат медицинскую помощь вовремя и в полном объеме. 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желания, чтобы мамы и дети передавались из рук в руки медработников, с понимания необходимости этого в феврале 2024 года началась совместная работа комитета по здравоохранению Ленинградской области и областного перинатального центра над пилотным региональным проектом по передаче клинической ответственности. 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rgbClr val="0D5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8B72F-44B1-ADEC-09A0-9B5FCEDAA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1" y="5265174"/>
            <a:ext cx="1475360" cy="14692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E71FA-60E5-05C2-29CC-7C802A630A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92" y="4901540"/>
            <a:ext cx="2749346" cy="18328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7559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>
          <a:extLst>
            <a:ext uri="{FF2B5EF4-FFF2-40B4-BE49-F238E27FC236}">
              <a16:creationId xmlns:a16="http://schemas.microsoft.com/office/drawing/2014/main" id="{688642D9-500A-76FB-C591-555C5153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E6FF4D9-CEF3-CB43-5D85-91A21590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82" y="0"/>
            <a:ext cx="1353429" cy="1353429"/>
          </a:xfrm>
          <a:prstGeom prst="rect">
            <a:avLst/>
          </a:prstGeom>
        </p:spPr>
      </p:pic>
      <p:sp>
        <p:nvSpPr>
          <p:cNvPr id="98" name="Google Shape;98;p15">
            <a:extLst>
              <a:ext uri="{FF2B5EF4-FFF2-40B4-BE49-F238E27FC236}">
                <a16:creationId xmlns:a16="http://schemas.microsoft.com/office/drawing/2014/main" id="{C97E1B80-3393-4649-6D96-4ECDCF24F3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50126"/>
            <a:ext cx="10515600" cy="830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Укрупненная карта и перечень решений целевого состояния процесса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«Передача клинической ответственности за пациентов» </a:t>
            </a:r>
            <a:endParaRPr sz="1400" b="1" dirty="0">
              <a:solidFill>
                <a:srgbClr val="0D52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7CEE52C8-DB32-5999-D700-A88C8A9F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889" y="4517385"/>
            <a:ext cx="11384363" cy="20666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 обмен данных о пациенте между МО происходит через единую по всей ЛО базу данных расположенную на защитном         сервере.</a:t>
            </a:r>
          </a:p>
          <a:p>
            <a:pPr marL="11430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 регламент, содержащий: </a:t>
            </a:r>
          </a:p>
          <a:p>
            <a:pPr marL="114300" indent="0">
              <a:buNone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-алгоритм записи пациентов на плановую и экстренную госпитализацию, направление пациентов в ЖК после выписки из ПЦ</a:t>
            </a:r>
          </a:p>
          <a:p>
            <a:pPr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должностей ответственных за передачу, принятие и обработку информации о пациенте</a:t>
            </a:r>
          </a:p>
          <a:p>
            <a:pPr>
              <a:buFontTx/>
              <a:buChar char="-"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сроков передачи и подтверждения получения информации</a:t>
            </a:r>
          </a:p>
          <a:p>
            <a:pPr marL="114300" indent="0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Памятка для пациентов, разъясняющая возможность проведение патронажа и содержащая информацию по взаимодействию с МО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BFB18A-E68F-9C67-112C-CA4E4A2D8F42}"/>
              </a:ext>
            </a:extLst>
          </p:cNvPr>
          <p:cNvSpPr/>
          <p:nvPr/>
        </p:nvSpPr>
        <p:spPr>
          <a:xfrm>
            <a:off x="313890" y="1146413"/>
            <a:ext cx="1760560" cy="3107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в женскую консультацию МО по месту жительства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08E28D-6378-51E0-033E-75CB5E37BA30}"/>
              </a:ext>
            </a:extLst>
          </p:cNvPr>
          <p:cNvSpPr/>
          <p:nvPr/>
        </p:nvSpPr>
        <p:spPr>
          <a:xfrm>
            <a:off x="4463756" y="1146413"/>
            <a:ext cx="1750247" cy="3116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на госпитализацию в ПЦ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EBF045-5302-FA05-170E-470338B35C69}"/>
              </a:ext>
            </a:extLst>
          </p:cNvPr>
          <p:cNvSpPr/>
          <p:nvPr/>
        </p:nvSpPr>
        <p:spPr>
          <a:xfrm>
            <a:off x="9066642" y="1146410"/>
            <a:ext cx="2126642" cy="3116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педиатр: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патронаж –вносит информацию о осуществленном патронаже в единый файл (базу данных) на защищенном ресурсе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926A70-8E89-D695-4096-495AD2412588}"/>
              </a:ext>
            </a:extLst>
          </p:cNvPr>
          <p:cNvSpPr/>
          <p:nvPr/>
        </p:nvSpPr>
        <p:spPr>
          <a:xfrm>
            <a:off x="2265523" y="1146413"/>
            <a:ext cx="1960738" cy="31163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необходимость направления в ПЦ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дату плановой госпитализации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Вносит данные по пациентке в единый файл (базу данных)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Выдает направление на госпитализацию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A4473A-DCF6-9074-F272-F73CFA4E8A9A}"/>
              </a:ext>
            </a:extLst>
          </p:cNvPr>
          <p:cNvSpPr/>
          <p:nvPr/>
        </p:nvSpPr>
        <p:spPr>
          <a:xfrm>
            <a:off x="6526030" y="1146412"/>
            <a:ext cx="2233194" cy="31074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м/с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-Актуализирует персональные данные пациента (телефон, фактический адрес пребывания) и выдает памятку пациенту;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день выписки вносят данные на пациентку и новорожденного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0826012-5FDE-D407-3EA6-0C10D0DD3664}"/>
              </a:ext>
            </a:extLst>
          </p:cNvPr>
          <p:cNvGraphicFramePr>
            <a:graphicFrameLocks noGrp="1"/>
          </p:cNvGraphicFramePr>
          <p:nvPr/>
        </p:nvGraphicFramePr>
        <p:xfrm>
          <a:off x="304804" y="1146413"/>
          <a:ext cx="1783303" cy="5236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3303">
                  <a:extLst>
                    <a:ext uri="{9D8B030D-6E8A-4147-A177-3AD203B41FA5}">
                      <a16:colId xmlns:a16="http://schemas.microsoft.com/office/drawing/2014/main" val="1503599364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718683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D699185-20E2-CE88-F676-BD566CFA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36002"/>
              </p:ext>
            </p:extLst>
          </p:nvPr>
        </p:nvGraphicFramePr>
        <p:xfrm>
          <a:off x="2265522" y="1146413"/>
          <a:ext cx="1960737" cy="5136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60737">
                  <a:extLst>
                    <a:ext uri="{9D8B030D-6E8A-4147-A177-3AD203B41FA5}">
                      <a16:colId xmlns:a16="http://schemas.microsoft.com/office/drawing/2014/main" val="1903541314"/>
                    </a:ext>
                  </a:extLst>
                </a:gridCol>
              </a:tblGrid>
              <a:tr h="51361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Женская консультация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6609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E5EAFC2-4BC3-13F8-944D-3432F4C47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2095"/>
              </p:ext>
            </p:extLst>
          </p:nvPr>
        </p:nvGraphicFramePr>
        <p:xfrm>
          <a:off x="4463755" y="1146413"/>
          <a:ext cx="1732057" cy="523618"/>
        </p:xfrm>
        <a:graphic>
          <a:graphicData uri="http://schemas.openxmlformats.org/drawingml/2006/table">
            <a:tbl>
              <a:tblPr/>
              <a:tblGrid>
                <a:gridCol w="1732057">
                  <a:extLst>
                    <a:ext uri="{9D8B030D-6E8A-4147-A177-3AD203B41FA5}">
                      <a16:colId xmlns:a16="http://schemas.microsoft.com/office/drawing/2014/main" val="1462378595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09817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4AA98EFA-F2D6-F19A-05F9-224D412B2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20639"/>
              </p:ext>
            </p:extLst>
          </p:nvPr>
        </p:nvGraphicFramePr>
        <p:xfrm>
          <a:off x="6510110" y="1146413"/>
          <a:ext cx="2142563" cy="523618"/>
        </p:xfrm>
        <a:graphic>
          <a:graphicData uri="http://schemas.openxmlformats.org/drawingml/2006/table">
            <a:tbl>
              <a:tblPr/>
              <a:tblGrid>
                <a:gridCol w="2142563">
                  <a:extLst>
                    <a:ext uri="{9D8B030D-6E8A-4147-A177-3AD203B41FA5}">
                      <a16:colId xmlns:a16="http://schemas.microsoft.com/office/drawing/2014/main" val="1436153828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Перинатальный центр (ПЦ)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6080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9117FCC-D4C7-B068-825A-89523D227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00013"/>
              </p:ext>
            </p:extLst>
          </p:nvPr>
        </p:nvGraphicFramePr>
        <p:xfrm>
          <a:off x="9066642" y="1146409"/>
          <a:ext cx="2126642" cy="523618"/>
        </p:xfrm>
        <a:graphic>
          <a:graphicData uri="http://schemas.openxmlformats.org/drawingml/2006/table">
            <a:tbl>
              <a:tblPr/>
              <a:tblGrid>
                <a:gridCol w="2126642">
                  <a:extLst>
                    <a:ext uri="{9D8B030D-6E8A-4147-A177-3AD203B41FA5}">
                      <a16:colId xmlns:a16="http://schemas.microsoft.com/office/drawing/2014/main" val="182722932"/>
                    </a:ext>
                  </a:extLst>
                </a:gridCol>
              </a:tblGrid>
              <a:tr h="5236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осуществляющая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потранаж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58879"/>
                  </a:ext>
                </a:extLst>
              </a:tr>
            </a:tbl>
          </a:graphicData>
        </a:graphic>
      </p:graphicFrame>
      <p:sp>
        <p:nvSpPr>
          <p:cNvPr id="21" name="Звезда: 8 точек 20">
            <a:extLst>
              <a:ext uri="{FF2B5EF4-FFF2-40B4-BE49-F238E27FC236}">
                <a16:creationId xmlns:a16="http://schemas.microsoft.com/office/drawing/2014/main" id="{A32081C7-090B-0C0C-ABC7-8FCFE98A0E69}"/>
              </a:ext>
            </a:extLst>
          </p:cNvPr>
          <p:cNvSpPr/>
          <p:nvPr/>
        </p:nvSpPr>
        <p:spPr>
          <a:xfrm>
            <a:off x="3044514" y="3893749"/>
            <a:ext cx="602990" cy="559564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2" name="Звезда: 8 точек 21">
            <a:extLst>
              <a:ext uri="{FF2B5EF4-FFF2-40B4-BE49-F238E27FC236}">
                <a16:creationId xmlns:a16="http://schemas.microsoft.com/office/drawing/2014/main" id="{7C134800-045F-2F23-576F-99BE9E653366}"/>
              </a:ext>
            </a:extLst>
          </p:cNvPr>
          <p:cNvSpPr/>
          <p:nvPr/>
        </p:nvSpPr>
        <p:spPr>
          <a:xfrm>
            <a:off x="3638481" y="3868111"/>
            <a:ext cx="566966" cy="590275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3" name="Звезда: 8 точек 22">
            <a:extLst>
              <a:ext uri="{FF2B5EF4-FFF2-40B4-BE49-F238E27FC236}">
                <a16:creationId xmlns:a16="http://schemas.microsoft.com/office/drawing/2014/main" id="{EF9E9E31-5F37-E55E-D98F-948D8E89C021}"/>
              </a:ext>
            </a:extLst>
          </p:cNvPr>
          <p:cNvSpPr/>
          <p:nvPr/>
        </p:nvSpPr>
        <p:spPr>
          <a:xfrm>
            <a:off x="7502075" y="3893749"/>
            <a:ext cx="577529" cy="58003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4" name="Звезда: 8 точек 23">
            <a:extLst>
              <a:ext uri="{FF2B5EF4-FFF2-40B4-BE49-F238E27FC236}">
                <a16:creationId xmlns:a16="http://schemas.microsoft.com/office/drawing/2014/main" id="{2C3B1665-7947-1ED2-9A3F-674E2480D8A2}"/>
              </a:ext>
            </a:extLst>
          </p:cNvPr>
          <p:cNvSpPr/>
          <p:nvPr/>
        </p:nvSpPr>
        <p:spPr>
          <a:xfrm>
            <a:off x="6787228" y="3916210"/>
            <a:ext cx="577529" cy="559563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5" name="Звезда: 8 точек 24">
            <a:extLst>
              <a:ext uri="{FF2B5EF4-FFF2-40B4-BE49-F238E27FC236}">
                <a16:creationId xmlns:a16="http://schemas.microsoft.com/office/drawing/2014/main" id="{52A03050-795A-25A9-1DD6-5F52D90CC834}"/>
              </a:ext>
            </a:extLst>
          </p:cNvPr>
          <p:cNvSpPr/>
          <p:nvPr/>
        </p:nvSpPr>
        <p:spPr>
          <a:xfrm>
            <a:off x="10129079" y="3875992"/>
            <a:ext cx="577529" cy="58003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6" name="Звезда: 8 точек 25">
            <a:extLst>
              <a:ext uri="{FF2B5EF4-FFF2-40B4-BE49-F238E27FC236}">
                <a16:creationId xmlns:a16="http://schemas.microsoft.com/office/drawing/2014/main" id="{F49AEA0D-7892-0D8D-C2CA-8BC3FB0134A0}"/>
              </a:ext>
            </a:extLst>
          </p:cNvPr>
          <p:cNvSpPr/>
          <p:nvPr/>
        </p:nvSpPr>
        <p:spPr>
          <a:xfrm>
            <a:off x="8155002" y="3875992"/>
            <a:ext cx="577530" cy="577321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7" name="Звезда: 8 точек 26">
            <a:extLst>
              <a:ext uri="{FF2B5EF4-FFF2-40B4-BE49-F238E27FC236}">
                <a16:creationId xmlns:a16="http://schemas.microsoft.com/office/drawing/2014/main" id="{F0327BF5-DFEF-3259-D79D-FB9DCB46CB7E}"/>
              </a:ext>
            </a:extLst>
          </p:cNvPr>
          <p:cNvSpPr/>
          <p:nvPr/>
        </p:nvSpPr>
        <p:spPr>
          <a:xfrm>
            <a:off x="10744626" y="3857903"/>
            <a:ext cx="566966" cy="617870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70BF65F-37E7-7A80-7598-FFCFA0CB5464}"/>
              </a:ext>
            </a:extLst>
          </p:cNvPr>
          <p:cNvSpPr/>
          <p:nvPr/>
        </p:nvSpPr>
        <p:spPr>
          <a:xfrm>
            <a:off x="1925378" y="3857903"/>
            <a:ext cx="545911" cy="37545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B81467FD-FA44-7EF3-6526-BB49523C1372}"/>
              </a:ext>
            </a:extLst>
          </p:cNvPr>
          <p:cNvSpPr/>
          <p:nvPr/>
        </p:nvSpPr>
        <p:spPr>
          <a:xfrm>
            <a:off x="4128569" y="3893749"/>
            <a:ext cx="577529" cy="32167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85891FC5-FAA7-E2DE-481A-D00EBF83C41B}"/>
              </a:ext>
            </a:extLst>
          </p:cNvPr>
          <p:cNvSpPr/>
          <p:nvPr/>
        </p:nvSpPr>
        <p:spPr>
          <a:xfrm>
            <a:off x="6075612" y="3883516"/>
            <a:ext cx="572889" cy="32167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92BABCED-9AFD-72A0-E8A9-0CAD4FF9338D}"/>
              </a:ext>
            </a:extLst>
          </p:cNvPr>
          <p:cNvSpPr/>
          <p:nvPr/>
        </p:nvSpPr>
        <p:spPr>
          <a:xfrm>
            <a:off x="8652673" y="3875988"/>
            <a:ext cx="527545" cy="29690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везда: 8 точек 35">
            <a:extLst>
              <a:ext uri="{FF2B5EF4-FFF2-40B4-BE49-F238E27FC236}">
                <a16:creationId xmlns:a16="http://schemas.microsoft.com/office/drawing/2014/main" id="{D91858B1-BD05-B094-D8F7-C613B03354A2}"/>
              </a:ext>
            </a:extLst>
          </p:cNvPr>
          <p:cNvSpPr/>
          <p:nvPr/>
        </p:nvSpPr>
        <p:spPr>
          <a:xfrm>
            <a:off x="102349" y="4602105"/>
            <a:ext cx="423080" cy="361744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7" name="Звезда: 8 точек 36">
            <a:extLst>
              <a:ext uri="{FF2B5EF4-FFF2-40B4-BE49-F238E27FC236}">
                <a16:creationId xmlns:a16="http://schemas.microsoft.com/office/drawing/2014/main" id="{197BFD5B-BFEB-3C8F-65EA-981C6297C879}"/>
              </a:ext>
            </a:extLst>
          </p:cNvPr>
          <p:cNvSpPr/>
          <p:nvPr/>
        </p:nvSpPr>
        <p:spPr>
          <a:xfrm>
            <a:off x="109400" y="4991838"/>
            <a:ext cx="423080" cy="361745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8" name="Звезда: 8 точек 37">
            <a:extLst>
              <a:ext uri="{FF2B5EF4-FFF2-40B4-BE49-F238E27FC236}">
                <a16:creationId xmlns:a16="http://schemas.microsoft.com/office/drawing/2014/main" id="{D50F4A2B-D514-B935-B5BB-B6CE6438E367}"/>
              </a:ext>
            </a:extLst>
          </p:cNvPr>
          <p:cNvSpPr/>
          <p:nvPr/>
        </p:nvSpPr>
        <p:spPr>
          <a:xfrm>
            <a:off x="93264" y="6068197"/>
            <a:ext cx="423080" cy="361746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696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130DB5-8CFA-C82A-12BC-7E35B7335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85" y="81116"/>
            <a:ext cx="1353429" cy="1353429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24465" y="176981"/>
            <a:ext cx="11135031" cy="825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92307"/>
              <a:buFont typeface="Arial"/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пациентов «Передача клинической ответственности за пациентов»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CD8BB2A-CE84-CE82-9DA6-31CB290D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02890"/>
            <a:ext cx="5257800" cy="517407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E90039-653F-239D-6179-13D88EA19A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002890"/>
            <a:ext cx="5181600" cy="51740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16F4A-5B57-4019-829D-B652BD5AAB4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25" y="1002889"/>
            <a:ext cx="3765877" cy="51740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03B1E2-5830-465E-A083-A3DC144A011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02890"/>
            <a:ext cx="3861742" cy="517407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4925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8672C-FCB5-A573-BF20-C6F0C9109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252" y="7374"/>
            <a:ext cx="1353429" cy="1353429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642369" y="213361"/>
            <a:ext cx="8957569" cy="87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100000"/>
              </a:lnSpc>
              <a:spcBef>
                <a:spcPts val="680"/>
              </a:spcBef>
              <a:buSzPct val="92307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Пилотная версия таблицы передачи информации между МО «Передача клинической ответственности за пациентов» </a:t>
            </a:r>
            <a:endParaRPr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D84A9-9E06-EAB8-7CB5-061BFB2F9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43" y="1087120"/>
            <a:ext cx="10541312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E87CDB-F500-0585-5498-47E1597CB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752" y="163943"/>
            <a:ext cx="1353429" cy="1353429"/>
          </a:xfrm>
          <a:prstGeom prst="rect">
            <a:avLst/>
          </a:prstGeom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1083077" y="213361"/>
            <a:ext cx="10369118" cy="62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lnSpc>
                <a:spcPct val="100000"/>
              </a:lnSpc>
              <a:spcBef>
                <a:spcPts val="680"/>
              </a:spcBef>
              <a:buSzPct val="92307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паспорта проекта </a:t>
            </a:r>
            <a:endParaRPr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491B8BC-6045-8FF3-E904-096C59E1B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369338"/>
              </p:ext>
            </p:extLst>
          </p:nvPr>
        </p:nvGraphicFramePr>
        <p:xfrm>
          <a:off x="191729" y="1120877"/>
          <a:ext cx="11783960" cy="50144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4570">
                  <a:extLst>
                    <a:ext uri="{9D8B030D-6E8A-4147-A177-3AD203B41FA5}">
                      <a16:colId xmlns:a16="http://schemas.microsoft.com/office/drawing/2014/main" val="3042205107"/>
                    </a:ext>
                  </a:extLst>
                </a:gridCol>
                <a:gridCol w="6663631">
                  <a:extLst>
                    <a:ext uri="{9D8B030D-6E8A-4147-A177-3AD203B41FA5}">
                      <a16:colId xmlns:a16="http://schemas.microsoft.com/office/drawing/2014/main" val="843044915"/>
                    </a:ext>
                  </a:extLst>
                </a:gridCol>
                <a:gridCol w="1417619">
                  <a:extLst>
                    <a:ext uri="{9D8B030D-6E8A-4147-A177-3AD203B41FA5}">
                      <a16:colId xmlns:a16="http://schemas.microsoft.com/office/drawing/2014/main" val="2461286381"/>
                    </a:ext>
                  </a:extLst>
                </a:gridCol>
                <a:gridCol w="1329018">
                  <a:extLst>
                    <a:ext uri="{9D8B030D-6E8A-4147-A177-3AD203B41FA5}">
                      <a16:colId xmlns:a16="http://schemas.microsoft.com/office/drawing/2014/main" val="987623287"/>
                    </a:ext>
                  </a:extLst>
                </a:gridCol>
                <a:gridCol w="1639122">
                  <a:extLst>
                    <a:ext uri="{9D8B030D-6E8A-4147-A177-3AD203B41FA5}">
                      <a16:colId xmlns:a16="http://schemas.microsoft.com/office/drawing/2014/main" val="1582764296"/>
                    </a:ext>
                  </a:extLst>
                </a:gridCol>
              </a:tblGrid>
              <a:tr h="503783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ПОКАЗАТЕЛЬ, ЕД.ИЗМ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ДОСТИГНУТЫЙ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39451"/>
                  </a:ext>
                </a:extLst>
              </a:tr>
              <a:tr h="564693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Время передачи информации из МО в ЛОПЦ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эк.  60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60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29872"/>
                  </a:ext>
                </a:extLst>
              </a:tr>
              <a:tr h="534717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Время передачи информации из ЛОПЦ в МО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120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28350"/>
                  </a:ext>
                </a:extLst>
              </a:tr>
              <a:tr h="703916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переданной из МО информации о пациентах в ПЦ из всех принятых плановых (за период) в МО, %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77744"/>
                  </a:ext>
                </a:extLst>
              </a:tr>
              <a:tr h="56847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переданной из ПЦ информации о пациентах в МО из всех выписанных (за период), %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88500"/>
                  </a:ext>
                </a:extLst>
              </a:tr>
              <a:tr h="534717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патронажей осуществленных в течении 3 дней с момента выписки из ПЦ, </a:t>
                      </a:r>
                      <a:r>
                        <a:rPr lang="ru-RU" dirty="0" err="1"/>
                        <a:t>к.д</a:t>
                      </a:r>
                      <a:r>
                        <a:rPr lang="ru-RU" dirty="0"/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49784"/>
                  </a:ext>
                </a:extLst>
              </a:tr>
              <a:tr h="534717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полученной информации от МО о проведенных патронажах от переданных,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43233"/>
                  </a:ext>
                </a:extLst>
              </a:tr>
              <a:tr h="534717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пациентов обратившихся к акушеру-гинекологу в МО по МЖ после выписки в течении 14 дней, </a:t>
                      </a:r>
                      <a:r>
                        <a:rPr lang="ru-RU" dirty="0" err="1"/>
                        <a:t>к.д</a:t>
                      </a:r>
                      <a:r>
                        <a:rPr lang="ru-RU" dirty="0"/>
                        <a:t>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48981"/>
                  </a:ext>
                </a:extLst>
              </a:tr>
              <a:tr h="534717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 патронажей беременных группы высокого риска переданных в МО по МЖ, %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100%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0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322267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1051</Words>
  <Application>Microsoft Office PowerPoint</Application>
  <PresentationFormat>Широкоэкранный</PresentationFormat>
  <Paragraphs>192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2_Тема Office</vt:lpstr>
      <vt:lpstr>ПЕРЕДАЧА КЛИНИЧЕСКОЙ ОТВЕТСТВЕННОСТИ ЗА ПАЦИЕНТОВ     </vt:lpstr>
      <vt:lpstr>ПАСПОРТ ПРОЕКТА </vt:lpstr>
      <vt:lpstr>3. ЦЕЛИ И ПЛАНОВЫЙ ЭФФЕКТ </vt:lpstr>
      <vt:lpstr>УКРУПНЕНАЯ КАРТА И ПЕРЕЧЕНЬ ПРОБЛЕМ ТЕКУЩЕГО СОСТОЯНИЯ ПРОЦЕССА «ПЕРЕДАЧА КЛИНИЧЕСКОЙ ОТВЕТСТВЕННОСТИ ЗА ПАЦИНТА»</vt:lpstr>
      <vt:lpstr>          Сегодня мамы очень разные. Одни приезжают на роды, ни разу не побывав в женской консультации. Другие поменяли не один десяток адресов. Третьи не знают порядка обращения за медицинской помощью в нашей стране. Тем не менее, за всех хочется быть уверенными, что и мамы, и малыши получат медицинскую помощь вовремя и в полном объеме.              С желания, чтобы мамы и дети передавались из рук в руки медработников, с понимания необходимости этого в феврале 2024 года началась совместная работа комитета по здравоохранению Ленинградской области и областного перинатального центра над пилотным региональным проектом по передаче клинической ответственности.  </vt:lpstr>
      <vt:lpstr>Укрупненная карта и перечень решений целевого состояния процесса  «Передача клинической ответственности за пациентов» </vt:lpstr>
      <vt:lpstr>Памятка для пациентов «Передача клинической ответственности за пациентов»</vt:lpstr>
      <vt:lpstr>Пилотная версия таблицы передачи информации между МО «Передача клинической ответственности за пациентов» </vt:lpstr>
      <vt:lpstr>Достижение показателей паспорта проекта 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2023 год МО____________</dc:title>
  <dc:creator>Глазкова Татьяна</dc:creator>
  <cp:lastModifiedBy>user</cp:lastModifiedBy>
  <cp:revision>85</cp:revision>
  <dcterms:created xsi:type="dcterms:W3CDTF">2023-12-14T12:02:57Z</dcterms:created>
  <dcterms:modified xsi:type="dcterms:W3CDTF">2025-02-12T18:23:56Z</dcterms:modified>
</cp:coreProperties>
</file>