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72" r:id="rId5"/>
    <p:sldId id="264" r:id="rId6"/>
    <p:sldId id="271" r:id="rId7"/>
    <p:sldId id="258" r:id="rId8"/>
    <p:sldId id="260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21981D-56AD-4C01-BE8A-641CBF839281}">
          <p14:sldIdLst>
            <p14:sldId id="256"/>
            <p14:sldId id="257"/>
            <p14:sldId id="265"/>
            <p14:sldId id="272"/>
            <p14:sldId id="264"/>
            <p14:sldId id="271"/>
            <p14:sldId id="258"/>
            <p14:sldId id="260"/>
            <p14:sldId id="261"/>
            <p14:sldId id="262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189"/>
    <a:srgbClr val="FD5603"/>
    <a:srgbClr val="FF7C80"/>
    <a:srgbClr val="FF3300"/>
    <a:srgbClr val="66FF33"/>
    <a:srgbClr val="7DF7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92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родов в Нижегородской области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2020г. 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  <c:pt idx="4">
                  <c:v>2024г.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27648</c:v>
                </c:pt>
                <c:pt idx="1">
                  <c:v>26120</c:v>
                </c:pt>
                <c:pt idx="2">
                  <c:v>24032</c:v>
                </c:pt>
                <c:pt idx="3">
                  <c:v>23358</c:v>
                </c:pt>
                <c:pt idx="4">
                  <c:v>22084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43680"/>
        <c:axId val="117137984"/>
      </c:barChart>
      <c:catAx>
        <c:axId val="4794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137984"/>
        <c:crosses val="autoZero"/>
        <c:auto val="1"/>
        <c:lblAlgn val="ctr"/>
        <c:lblOffset val="100"/>
        <c:noMultiLvlLbl val="0"/>
      </c:catAx>
      <c:valAx>
        <c:axId val="1171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4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родов в ГБУЗ НО "Родильный дом № 4"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5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  <c:pt idx="4">
                  <c:v>2024г.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3538</c:v>
                </c:pt>
                <c:pt idx="1">
                  <c:v>3471</c:v>
                </c:pt>
                <c:pt idx="2">
                  <c:v>3386</c:v>
                </c:pt>
                <c:pt idx="3">
                  <c:v>3494</c:v>
                </c:pt>
                <c:pt idx="4">
                  <c:v>3503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46240"/>
        <c:axId val="117139712"/>
      </c:barChart>
      <c:catAx>
        <c:axId val="4794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139712"/>
        <c:crosses val="autoZero"/>
        <c:auto val="1"/>
        <c:lblAlgn val="ctr"/>
        <c:lblOffset val="100"/>
        <c:noMultiLvlLbl val="0"/>
      </c:catAx>
      <c:valAx>
        <c:axId val="11713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4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2022713926623417"/>
          <c:y val="7.2343632253202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200" b="0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5817150424507632E-2"/>
          <c:y val="0.21264518272819516"/>
          <c:w val="0.87075166652862301"/>
          <c:h val="0.606932694076390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родов по контракту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4"/>
                <c:pt idx="0">
                  <c:v>2024г.</c:v>
                </c:pt>
                <c:pt idx="1">
                  <c:v>2023г.</c:v>
                </c:pt>
                <c:pt idx="2">
                  <c:v>2022г.</c:v>
                </c:pt>
                <c:pt idx="3">
                  <c:v>2021г.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735</c:v>
                </c:pt>
                <c:pt idx="1">
                  <c:v>374</c:v>
                </c:pt>
                <c:pt idx="2">
                  <c:v>295</c:v>
                </c:pt>
                <c:pt idx="3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47944704"/>
        <c:axId val="117142592"/>
      </c:barChart>
      <c:catAx>
        <c:axId val="47944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142592"/>
        <c:crosses val="autoZero"/>
        <c:auto val="1"/>
        <c:lblAlgn val="ctr"/>
        <c:lblOffset val="100"/>
        <c:noMultiLvlLbl val="0"/>
      </c:catAx>
      <c:valAx>
        <c:axId val="1171425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4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b="0" i="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2020-2022гг</a:t>
            </a:r>
            <a:r>
              <a:rPr lang="ru-RU" dirty="0"/>
              <a:t>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2019-2021гг.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7494073851937999E-2"/>
                  <c:y val="-8.1791624135139299E-5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4597716009024"/>
                      <c:h val="0.19173826600818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781236389993"/>
                  <c:y val="7.8306042614191204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887189665349"/>
                      <c:h val="0.197136940822124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Общее количество родов </c:v>
                </c:pt>
                <c:pt idx="1">
                  <c:v>Партнерские роды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ru-RU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2023-2024гг</a:t>
            </a:r>
            <a:r>
              <a:rPr lang="ru-RU" dirty="0"/>
              <a:t>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2022-2023гг.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1833199199233108E-3"/>
                  <c:y val="0.32464870613641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341335517774"/>
                      <c:h val="0.2137690242041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8952583156404801E-2"/>
                  <c:y val="-0.2628902646107609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737315478877"/>
                      <c:h val="0.162958718639514"/>
                    </c:manualLayout>
                  </c15:layout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ru-RU"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Общее количество родов</c:v>
                </c:pt>
                <c:pt idx="1">
                  <c:v>Партнерские роды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ru-RU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645F-4B35-4C63-92B3-310ED0FA3BDF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E7003-E31C-4906-9ED0-38936CF71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E7003-E31C-4906-9ED0-38936CF71B5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E7003-E31C-4906-9ED0-38936CF71B5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DE86A-5775-4766-9B54-15FFC967512E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DC7AE6-C55D-4779-AAC7-84455D06D9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openxmlformats.org/officeDocument/2006/relationships/image" Target="../media/image3.jpe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28775"/>
            <a:ext cx="8359602" cy="18383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Современные тренды в просветительской </a:t>
            </a:r>
            <a:r>
              <a:rPr lang="ru-RU" sz="3600" b="1" dirty="0" smtClean="0">
                <a:solidFill>
                  <a:srgbClr val="002060"/>
                </a:solidFill>
              </a:rPr>
              <a:t>деятельности </a:t>
            </a:r>
            <a:r>
              <a:rPr lang="ru-RU" sz="3600" b="1" dirty="0">
                <a:solidFill>
                  <a:srgbClr val="002060"/>
                </a:solidFill>
              </a:rPr>
              <a:t>родильного дома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Идем в ногу со временем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0175" y="561975"/>
            <a:ext cx="7924800" cy="523220"/>
          </a:xfrm>
          <a:prstGeom prst="rect">
            <a:avLst/>
          </a:prstGeom>
          <a:solidFill>
            <a:srgbClr val="FFFFFF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учреждение здравоохранения Нижегородской области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«Родильный дом №4 Ленинского района им. А.Ф.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Добротиной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87567"/>
            <a:ext cx="5753101" cy="34909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1609725" y="1085850"/>
            <a:ext cx="7915275" cy="369332"/>
          </a:xfrm>
          <a:prstGeom prst="rect">
            <a:avLst/>
          </a:prstGeom>
          <a:solidFill>
            <a:srgbClr val="FFFFFF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Информационно-образовательный лекторий для беременных</a:t>
            </a:r>
          </a:p>
        </p:txBody>
      </p:sp>
      <p:sp>
        <p:nvSpPr>
          <p:cNvPr id="11" name="Блок-схема: ссылка на другую страницу 10"/>
          <p:cNvSpPr/>
          <p:nvPr/>
        </p:nvSpPr>
        <p:spPr>
          <a:xfrm>
            <a:off x="11038484" y="110461"/>
            <a:ext cx="1033629" cy="1199537"/>
          </a:xfrm>
          <a:prstGeom prst="flowChartOffpageConnector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61"/>
            <a:ext cx="1282832" cy="13099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545" y="2160905"/>
            <a:ext cx="5711825" cy="3880485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SzPct val="108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Выделить группу активистов, выбрать руководителя</a:t>
            </a:r>
          </a:p>
          <a:p>
            <a:pPr>
              <a:buClr>
                <a:srgbClr val="FF3300"/>
              </a:buClr>
              <a:buSzPct val="108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Определить целевую аудиторию</a:t>
            </a:r>
          </a:p>
          <a:p>
            <a:pPr>
              <a:buClr>
                <a:srgbClr val="FF3300"/>
              </a:buClr>
              <a:buSzPct val="108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Определить формат и программу мероприятия</a:t>
            </a:r>
          </a:p>
          <a:p>
            <a:pPr>
              <a:buClr>
                <a:srgbClr val="FF3300"/>
              </a:buClr>
              <a:buSzPct val="108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Определить количество участников</a:t>
            </a:r>
          </a:p>
          <a:p>
            <a:pPr>
              <a:buClr>
                <a:srgbClr val="FF3300"/>
              </a:buClr>
              <a:buSzPct val="108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Выбрать место проведения</a:t>
            </a:r>
          </a:p>
          <a:p>
            <a:pPr>
              <a:buClr>
                <a:srgbClr val="FF3300"/>
              </a:buClr>
              <a:buSzPct val="108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Рассчитать затраты и финансирование</a:t>
            </a:r>
          </a:p>
          <a:p>
            <a:pPr>
              <a:buClr>
                <a:srgbClr val="FF3300"/>
              </a:buClr>
              <a:buSzPct val="108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Подготовить рекламные посты для социальных сетей и пресс-релизы для информационных партнеров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300" b="1" dirty="0">
                <a:solidFill>
                  <a:srgbClr val="002060"/>
                </a:solidFill>
              </a:rPr>
              <a:t>Чек-лист по организации праздника силами медицинского учреждения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10915650" y="252085"/>
            <a:ext cx="1276350" cy="124712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3625" r="26459" b="10081"/>
          <a:stretch>
            <a:fillRect/>
          </a:stretch>
        </p:blipFill>
        <p:spPr>
          <a:xfrm>
            <a:off x="6448425" y="2673747"/>
            <a:ext cx="2733675" cy="266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68" y="5576577"/>
            <a:ext cx="1282832" cy="130999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Изображение 1" descr="6a873bdc95a1d3ad756e8184919afc5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7510780" y="3218815"/>
            <a:ext cx="514985" cy="514985"/>
          </a:xfrm>
          <a:prstGeom prst="rect">
            <a:avLst/>
          </a:prstGeom>
        </p:spPr>
      </p:pic>
      <p:pic>
        <p:nvPicPr>
          <p:cNvPr id="7" name="Замещающее содержимое 6" descr="6a873bdc95a1d3ad756e8184919afc5b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 rot="420000">
            <a:off x="7552690" y="4067175"/>
            <a:ext cx="542290" cy="542290"/>
          </a:xfrm>
          <a:prstGeom prst="rect">
            <a:avLst/>
          </a:prstGeom>
        </p:spPr>
      </p:pic>
      <p:pic>
        <p:nvPicPr>
          <p:cNvPr id="8" name="Изображение 7" descr="6a873bdc95a1d3ad756e8184919afc5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000">
            <a:off x="7550785" y="3638550"/>
            <a:ext cx="514985" cy="5149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436" y="460610"/>
            <a:ext cx="92833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" name="Рисунок 4" descr="image-25-03-24-10-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73249"/>
            <a:ext cx="6718300" cy="46450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68" y="5576577"/>
            <a:ext cx="1282832" cy="130999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434" y="552450"/>
            <a:ext cx="8596668" cy="9525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Виды просветительной деятельности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01134" y="1504950"/>
            <a:ext cx="4637616" cy="5162549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Рубрика в ВК «Будни роддома»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Рубрика в ВК «Давайте поговорим?»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Рубрика в ВК «Путешествие по роддому» (экскурсия по роддому в режиме онлайн)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Еженедельная экскурсия по роддому.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Школа Мам роддома № 4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Фото выставки, посвященные праздникам (День Матери, 8 марта, День беременных и др.)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Соревнования и квесты для беременных и семейных пар</a:t>
            </a:r>
          </a:p>
          <a:p>
            <a:r>
              <a:rPr lang="ru-RU" sz="2200" b="1" i="1" u="sng" dirty="0">
                <a:solidFill>
                  <a:srgbClr val="002060"/>
                </a:solidFill>
              </a:rPr>
              <a:t>Праздничные информационно-образовательные лектории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171450"/>
            <a:ext cx="1714500" cy="17145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5657850" y="1485900"/>
            <a:ext cx="3768552" cy="2305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657851" y="3952875"/>
            <a:ext cx="3768552" cy="2600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68" y="5576577"/>
            <a:ext cx="1282832" cy="130999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689210" y="21524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300" b="1" dirty="0">
                <a:solidFill>
                  <a:srgbClr val="002060"/>
                </a:solidFill>
              </a:rPr>
              <a:t>Пример регламента конференции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5" y="992364"/>
            <a:ext cx="3040083" cy="567563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13"/>
          <a:stretch>
            <a:fillRect/>
          </a:stretch>
        </p:blipFill>
        <p:spPr>
          <a:xfrm>
            <a:off x="5058889" y="1071998"/>
            <a:ext cx="3213249" cy="5566308"/>
          </a:xfrm>
        </p:spPr>
      </p:pic>
      <p:sp>
        <p:nvSpPr>
          <p:cNvPr id="4" name="Овал 3"/>
          <p:cNvSpPr/>
          <p:nvPr/>
        </p:nvSpPr>
        <p:spPr>
          <a:xfrm>
            <a:off x="10915650" y="252085"/>
            <a:ext cx="1276350" cy="124712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68" y="5576577"/>
            <a:ext cx="1282832" cy="130999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/>
          <p:nvPr/>
        </p:nvSpPr>
        <p:spPr>
          <a:xfrm>
            <a:off x="563880" y="398780"/>
            <a:ext cx="8103870" cy="135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</a:rPr>
              <a:t>Наши партнеры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3"/>
          <a:stretch>
            <a:fillRect/>
          </a:stretch>
        </p:blipFill>
        <p:spPr>
          <a:xfrm>
            <a:off x="7094220" y="670560"/>
            <a:ext cx="2235200" cy="23006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1" r="5782" b="14419"/>
          <a:stretch>
            <a:fillRect/>
          </a:stretch>
        </p:blipFill>
        <p:spPr>
          <a:xfrm>
            <a:off x="4342121" y="4971691"/>
            <a:ext cx="2324606" cy="15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52" y="3512195"/>
            <a:ext cx="4857750" cy="918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8" y="4095911"/>
            <a:ext cx="2609850" cy="19614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40" y="1499235"/>
            <a:ext cx="4193540" cy="11887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85" y="4935039"/>
            <a:ext cx="1588634" cy="155881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10915650" y="252085"/>
            <a:ext cx="1276350" cy="1247120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68" y="5576577"/>
            <a:ext cx="1282832" cy="130999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Замещающее содержимое 2"/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469265" y="2883535"/>
            <a:ext cx="323088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2008189"/>
            <a:ext cx="5952067" cy="388077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Аренда помещения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Организация питания (чайная пауза)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solidFill>
                  <a:srgbClr val="002060"/>
                </a:solidFill>
                <a:effectLst/>
              </a:rPr>
              <a:t>Закупка и создание макета полиграфической продукции (баннеров, листовок, брошюр, браслетов и т.д.)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Заказ презентационных материалов, сувениров и памятных подарков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Создание праздничной атмосферы (украшение конференц-зала, услуги аниматоров и ростовых кукол, оформление стойки регистрации)</a:t>
            </a:r>
          </a:p>
        </p:txBody>
      </p:sp>
      <p:sp>
        <p:nvSpPr>
          <p:cNvPr id="4" name="Овал 3"/>
          <p:cNvSpPr/>
          <p:nvPr/>
        </p:nvSpPr>
        <p:spPr>
          <a:xfrm>
            <a:off x="10915650" y="252085"/>
            <a:ext cx="1276350" cy="124712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677863" y="314324"/>
            <a:ext cx="8913812" cy="1076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300" b="1" dirty="0">
                <a:solidFill>
                  <a:srgbClr val="002060"/>
                </a:solidFill>
              </a:rPr>
              <a:t>Основные затраты на организацию мероприятия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78" b="98736" l="9961" r="89844">
                        <a14:foregroundMark x1="18555" y1="41573" x2="32129" y2="56180"/>
                        <a14:foregroundMark x1="32129" y1="56180" x2="30273" y2="61376"/>
                        <a14:foregroundMark x1="34180" y1="76545" x2="32715" y2="50702"/>
                        <a14:foregroundMark x1="32715" y1="50702" x2="25879" y2="38904"/>
                        <a14:foregroundMark x1="25879" y1="38904" x2="18066" y2="61798"/>
                        <a14:foregroundMark x1="18066" y1="61798" x2="28125" y2="58287"/>
                        <a14:foregroundMark x1="28125" y1="58287" x2="25195" y2="66152"/>
                        <a14:foregroundMark x1="23633" y1="88202" x2="19434" y2="58146"/>
                        <a14:foregroundMark x1="19434" y1="58146" x2="27051" y2="69382"/>
                        <a14:foregroundMark x1="27051" y1="69382" x2="29590" y2="52388"/>
                        <a14:foregroundMark x1="29590" y1="52388" x2="23926" y2="63343"/>
                        <a14:foregroundMark x1="23926" y1="63343" x2="24609" y2="67275"/>
                        <a14:foregroundMark x1="20996" y1="76826" x2="24414" y2="71629"/>
                        <a14:foregroundMark x1="24414" y1="55056" x2="17773" y2="41292"/>
                        <a14:foregroundMark x1="17773" y1="41292" x2="27246" y2="38202"/>
                        <a14:foregroundMark x1="27246" y1="38202" x2="34570" y2="38202"/>
                        <a14:foregroundMark x1="35547" y1="39607" x2="30273" y2="39888"/>
                        <a14:foregroundMark x1="37598" y1="41292" x2="39355" y2="54916"/>
                        <a14:foregroundMark x1="39355" y1="54916" x2="30762" y2="63764"/>
                        <a14:foregroundMark x1="30762" y1="63764" x2="28027" y2="64045"/>
                        <a14:foregroundMark x1="24414" y1="62219" x2="60840" y2="60393"/>
                        <a14:foregroundMark x1="60840" y1="60393" x2="38867" y2="59270"/>
                        <a14:foregroundMark x1="38867" y1="59270" x2="55566" y2="73315"/>
                        <a14:foregroundMark x1="55566" y1="73315" x2="41992" y2="86236"/>
                        <a14:foregroundMark x1="41992" y1="86236" x2="57813" y2="89185"/>
                        <a14:foregroundMark x1="57813" y1="89185" x2="47754" y2="91152"/>
                        <a14:foregroundMark x1="47754" y1="91152" x2="59668" y2="91152"/>
                        <a14:foregroundMark x1="42676" y1="15449" x2="54199" y2="14607"/>
                        <a14:foregroundMark x1="54199" y1="14607" x2="64941" y2="22753"/>
                        <a14:foregroundMark x1="64941" y1="22753" x2="53711" y2="42556"/>
                        <a14:foregroundMark x1="53711" y1="42556" x2="61719" y2="55056"/>
                        <a14:foregroundMark x1="61719" y1="55056" x2="64063" y2="38062"/>
                        <a14:foregroundMark x1="64063" y1="38062" x2="60352" y2="69101"/>
                        <a14:foregroundMark x1="60352" y1="69101" x2="67480" y2="53652"/>
                        <a14:foregroundMark x1="67480" y1="53652" x2="61230" y2="38062"/>
                        <a14:foregroundMark x1="61230" y1="38062" x2="75977" y2="43680"/>
                        <a14:foregroundMark x1="75977" y1="43680" x2="74023" y2="45365"/>
                        <a14:foregroundMark x1="61230" y1="83006" x2="51270" y2="77809"/>
                        <a14:foregroundMark x1="51270" y1="77809" x2="63672" y2="74298"/>
                        <a14:foregroundMark x1="63672" y1="74298" x2="62012" y2="60534"/>
                        <a14:foregroundMark x1="55762" y1="58287" x2="57520" y2="73596"/>
                        <a14:foregroundMark x1="57520" y1="73596" x2="59180" y2="64888"/>
                        <a14:foregroundMark x1="56641" y1="64045" x2="62012" y2="80337"/>
                        <a14:foregroundMark x1="62012" y1="80337" x2="76074" y2="75702"/>
                        <a14:foregroundMark x1="65723" y1="73034" x2="67480" y2="67275"/>
                        <a14:foregroundMark x1="81055" y1="68680" x2="80078" y2="20646"/>
                        <a14:foregroundMark x1="77441" y1="16292" x2="59082" y2="19803"/>
                        <a14:foregroundMark x1="59082" y1="19803" x2="45703" y2="41573"/>
                        <a14:foregroundMark x1="45703" y1="41573" x2="50488" y2="55899"/>
                        <a14:foregroundMark x1="50488" y1="55899" x2="50488" y2="55899"/>
                        <a14:foregroundMark x1="47266" y1="60815" x2="54199" y2="58567"/>
                        <a14:foregroundMark x1="61426" y1="36376" x2="73730" y2="32584"/>
                        <a14:foregroundMark x1="73730" y1="32584" x2="77246" y2="41292"/>
                        <a14:foregroundMark x1="77832" y1="12781" x2="54199" y2="16713"/>
                        <a14:foregroundMark x1="54199" y1="16713" x2="47852" y2="29354"/>
                        <a14:foregroundMark x1="47852" y1="29354" x2="50879" y2="27107"/>
                        <a14:foregroundMark x1="62695" y1="7303" x2="64453" y2="5478"/>
                        <a14:foregroundMark x1="13867" y1="99579" x2="27539" y2="95084"/>
                        <a14:foregroundMark x1="27539" y1="95084" x2="19727" y2="98736"/>
                        <a14:foregroundMark x1="49512" y1="39888" x2="49316" y2="39326"/>
                        <a14:foregroundMark x1="47656" y1="62360" x2="56445" y2="62921"/>
                        <a14:foregroundMark x1="64453" y1="35534" x2="71973" y2="38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67" y="2008189"/>
            <a:ext cx="4835705" cy="3362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68" y="5576577"/>
            <a:ext cx="1282832" cy="130999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03812" y="3429000"/>
            <a:ext cx="4383744" cy="3429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413" y="3272119"/>
            <a:ext cx="4867835" cy="35858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01753" y="3272118"/>
            <a:ext cx="4867835" cy="358588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45859" y="0"/>
            <a:ext cx="4867835" cy="342899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4424" y="0"/>
            <a:ext cx="3895163" cy="3429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411" y="-1"/>
            <a:ext cx="4182035" cy="34290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0820042"/>
              </p:ext>
            </p:extLst>
          </p:nvPr>
        </p:nvGraphicFramePr>
        <p:xfrm>
          <a:off x="609600" y="1930400"/>
          <a:ext cx="4251325" cy="411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Объект 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1474500"/>
              </p:ext>
            </p:extLst>
          </p:nvPr>
        </p:nvGraphicFramePr>
        <p:xfrm>
          <a:off x="5651018" y="1930400"/>
          <a:ext cx="4251325" cy="411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3"/>
          <p:cNvSpPr txBox="1">
            <a:spLocks noGrp="1"/>
          </p:cNvSpPr>
          <p:nvPr>
            <p:ph type="title"/>
          </p:nvPr>
        </p:nvSpPr>
        <p:spPr>
          <a:xfrm>
            <a:off x="677863" y="266700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</a:rPr>
              <a:t>Динамика числа родов в Нижегородской области</a:t>
            </a:r>
          </a:p>
        </p:txBody>
      </p:sp>
      <p:sp>
        <p:nvSpPr>
          <p:cNvPr id="45" name="Стрелка: изогнутая 44"/>
          <p:cNvSpPr/>
          <p:nvPr/>
        </p:nvSpPr>
        <p:spPr>
          <a:xfrm rot="18820718" flipV="1">
            <a:off x="6861208" y="1813802"/>
            <a:ext cx="1709762" cy="1963079"/>
          </a:xfrm>
          <a:prstGeom prst="bentArrow">
            <a:avLst>
              <a:gd name="adj1" fmla="val 5899"/>
              <a:gd name="adj2" fmla="val 12800"/>
              <a:gd name="adj3" fmla="val 17810"/>
              <a:gd name="adj4" fmla="val 0"/>
            </a:avLst>
          </a:prstGeom>
          <a:solidFill>
            <a:srgbClr val="66FF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1419225" y="2742953"/>
            <a:ext cx="2686050" cy="676522"/>
          </a:xfrm>
          <a:prstGeom prst="straightConnector1">
            <a:avLst/>
          </a:prstGeom>
          <a:ln w="76200">
            <a:solidFill>
              <a:srgbClr val="FD5603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10915650" y="252085"/>
            <a:ext cx="1276350" cy="124712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68" y="5576577"/>
            <a:ext cx="1282832" cy="130999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379199"/>
              </p:ext>
            </p:extLst>
          </p:nvPr>
        </p:nvGraphicFramePr>
        <p:xfrm>
          <a:off x="677863" y="1828800"/>
          <a:ext cx="8596312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677863" y="314325"/>
            <a:ext cx="810418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300" b="1" dirty="0">
                <a:solidFill>
                  <a:srgbClr val="002060"/>
                </a:solidFill>
              </a:rPr>
              <a:t>Динамика числа коммерческих родов в ГБУЗ НО "Родильный дом № 4"</a:t>
            </a:r>
          </a:p>
        </p:txBody>
      </p:sp>
      <p:sp>
        <p:nvSpPr>
          <p:cNvPr id="10" name="Овал 9"/>
          <p:cNvSpPr/>
          <p:nvPr/>
        </p:nvSpPr>
        <p:spPr>
          <a:xfrm>
            <a:off x="10915650" y="252085"/>
            <a:ext cx="1276350" cy="124712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68" y="5576577"/>
            <a:ext cx="1282832" cy="130999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5330728"/>
              </p:ext>
            </p:extLst>
          </p:nvPr>
        </p:nvGraphicFramePr>
        <p:xfrm>
          <a:off x="523875" y="2172624"/>
          <a:ext cx="4718495" cy="397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3"/>
          <p:cNvSpPr txBox="1"/>
          <p:nvPr/>
        </p:nvSpPr>
        <p:spPr>
          <a:xfrm>
            <a:off x="677863" y="314325"/>
            <a:ext cx="810418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300" b="1" dirty="0">
                <a:solidFill>
                  <a:srgbClr val="002060"/>
                </a:solidFill>
              </a:rPr>
              <a:t>Динамика числа партнерских родов в ГБУЗ НО "Родильный дом № 4"</a:t>
            </a:r>
          </a:p>
        </p:txBody>
      </p:sp>
      <p:graphicFrame>
        <p:nvGraphicFramePr>
          <p:cNvPr id="13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1567278"/>
              </p:ext>
            </p:extLst>
          </p:nvPr>
        </p:nvGraphicFramePr>
        <p:xfrm>
          <a:off x="5545359" y="2172624"/>
          <a:ext cx="4543425" cy="406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Овал 13"/>
          <p:cNvSpPr/>
          <p:nvPr/>
        </p:nvSpPr>
        <p:spPr>
          <a:xfrm>
            <a:off x="10915650" y="252085"/>
            <a:ext cx="1276350" cy="124712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68" y="5576577"/>
            <a:ext cx="1282832" cy="130999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288</Words>
  <Application>Microsoft Office PowerPoint</Application>
  <PresentationFormat>Произвольный</PresentationFormat>
  <Paragraphs>44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Современные тренды в просветительской деятельности родильного дома Идем в ногу со временем</vt:lpstr>
      <vt:lpstr>Виды просветительной деятельности</vt:lpstr>
      <vt:lpstr>Пример регламента конференции</vt:lpstr>
      <vt:lpstr>Презентация PowerPoint</vt:lpstr>
      <vt:lpstr>Основные затраты на организацию мероприятия</vt:lpstr>
      <vt:lpstr>Презентация PowerPoint</vt:lpstr>
      <vt:lpstr>Динамика числа родов в Нижегородской области</vt:lpstr>
      <vt:lpstr>Динамика числа коммерческих родов в ГБУЗ НО "Родильный дом № 4"</vt:lpstr>
      <vt:lpstr>Презентация PowerPoint</vt:lpstr>
      <vt:lpstr>Чек-лист по организации праздника силами медицинского учреждения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JeanMic</dc:creator>
  <cp:lastModifiedBy>Филиппова</cp:lastModifiedBy>
  <cp:revision>79</cp:revision>
  <dcterms:created xsi:type="dcterms:W3CDTF">2024-03-20T19:11:00Z</dcterms:created>
  <dcterms:modified xsi:type="dcterms:W3CDTF">2025-02-19T08:26:43Z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27E7C0435221469ABCD7E7CA3FA3C92C_13</vt:lpwstr>
  </property>
  <property fmtid="{D5CDD505-2E9C-101B-9397-08002B2CF9AE}" pid="3" name="KSOProductBuildVer">
    <vt:lpwstr>1049-12.2.0.13489</vt:lpwstr>
  </property>
</Properties>
</file>