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3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91466-A2F6-4035-BEA2-951AC45EBAE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BF6BB-FFA5-48EC-B186-41DC77CD97C9}">
      <dgm:prSet phldrT="[Текст]" custT="1"/>
      <dgm:spPr/>
      <dgm:t>
        <a:bodyPr/>
        <a:lstStyle/>
        <a:p>
          <a:r>
            <a:rPr lang="ru-RU" sz="2000" b="1" dirty="0" smtClean="0"/>
            <a:t>Традиционная мобильность </a:t>
          </a:r>
          <a:endParaRPr lang="ru-RU" sz="2000" b="1" dirty="0"/>
        </a:p>
      </dgm:t>
    </dgm:pt>
    <dgm:pt modelId="{3A4166EF-F803-4F63-B2C8-2765E2861892}" type="parTrans" cxnId="{C8E18A2D-FD96-4BF2-B6DA-7EF4F4C0B5DE}">
      <dgm:prSet/>
      <dgm:spPr/>
      <dgm:t>
        <a:bodyPr/>
        <a:lstStyle/>
        <a:p>
          <a:endParaRPr lang="ru-RU"/>
        </a:p>
      </dgm:t>
    </dgm:pt>
    <dgm:pt modelId="{2269F3C6-C058-4489-A96C-714A5AF9983D}" type="sibTrans" cxnId="{C8E18A2D-FD96-4BF2-B6DA-7EF4F4C0B5DE}">
      <dgm:prSet/>
      <dgm:spPr/>
      <dgm:t>
        <a:bodyPr/>
        <a:lstStyle/>
        <a:p>
          <a:endParaRPr lang="ru-RU"/>
        </a:p>
      </dgm:t>
    </dgm:pt>
    <dgm:pt modelId="{DD24FACE-3978-4E57-A5A0-36CC56E9B63A}">
      <dgm:prSet phldrT="[Текст]"/>
      <dgm:spPr/>
      <dgm:t>
        <a:bodyPr/>
        <a:lstStyle/>
        <a:p>
          <a:r>
            <a:rPr lang="ru-RU" dirty="0" smtClean="0"/>
            <a:t>Зачет периода обучения</a:t>
          </a:r>
          <a:endParaRPr lang="ru-RU" dirty="0"/>
        </a:p>
      </dgm:t>
    </dgm:pt>
    <dgm:pt modelId="{721C8956-A3C3-4EA3-9C17-C48030684EB2}" type="parTrans" cxnId="{C5646A5C-562F-456B-AFAE-DFF80C14290C}">
      <dgm:prSet/>
      <dgm:spPr/>
      <dgm:t>
        <a:bodyPr/>
        <a:lstStyle/>
        <a:p>
          <a:endParaRPr lang="ru-RU"/>
        </a:p>
      </dgm:t>
    </dgm:pt>
    <dgm:pt modelId="{B7F34228-6185-4CE3-BB17-EF9965E6361C}" type="sibTrans" cxnId="{C5646A5C-562F-456B-AFAE-DFF80C14290C}">
      <dgm:prSet/>
      <dgm:spPr/>
      <dgm:t>
        <a:bodyPr/>
        <a:lstStyle/>
        <a:p>
          <a:endParaRPr lang="ru-RU"/>
        </a:p>
      </dgm:t>
    </dgm:pt>
    <dgm:pt modelId="{5BAB6F1D-AC3A-4E15-97F3-ED8521276D57}">
      <dgm:prSet phldrT="[Текст]"/>
      <dgm:spPr/>
      <dgm:t>
        <a:bodyPr/>
        <a:lstStyle/>
        <a:p>
          <a:r>
            <a:rPr lang="ru-RU" dirty="0" smtClean="0"/>
            <a:t>Перемещение на  1 семестр </a:t>
          </a:r>
          <a:endParaRPr lang="ru-RU" dirty="0"/>
        </a:p>
      </dgm:t>
    </dgm:pt>
    <dgm:pt modelId="{B7B8E108-1A13-4FD8-8790-F914133BBD35}" type="parTrans" cxnId="{9392EBAF-2A6C-4DEC-9C8C-5622538D4D87}">
      <dgm:prSet/>
      <dgm:spPr/>
      <dgm:t>
        <a:bodyPr/>
        <a:lstStyle/>
        <a:p>
          <a:endParaRPr lang="ru-RU"/>
        </a:p>
      </dgm:t>
    </dgm:pt>
    <dgm:pt modelId="{26D93A52-C504-4252-A805-9D4206D83B62}" type="sibTrans" cxnId="{9392EBAF-2A6C-4DEC-9C8C-5622538D4D87}">
      <dgm:prSet/>
      <dgm:spPr/>
      <dgm:t>
        <a:bodyPr/>
        <a:lstStyle/>
        <a:p>
          <a:endParaRPr lang="ru-RU"/>
        </a:p>
      </dgm:t>
    </dgm:pt>
    <dgm:pt modelId="{8C2ACA53-9CE2-43F1-98B5-B3D480A1815F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Стажировки</a:t>
          </a:r>
          <a:r>
            <a:rPr lang="ru-RU" dirty="0" smtClean="0"/>
            <a:t> </a:t>
          </a:r>
          <a:endParaRPr lang="ru-RU" dirty="0"/>
        </a:p>
      </dgm:t>
    </dgm:pt>
    <dgm:pt modelId="{A92EA40A-56DF-4CFF-86D4-3234A3314AB5}" type="parTrans" cxnId="{B8A375C7-3E05-489B-86D2-95E76D706CB1}">
      <dgm:prSet/>
      <dgm:spPr/>
      <dgm:t>
        <a:bodyPr/>
        <a:lstStyle/>
        <a:p>
          <a:endParaRPr lang="ru-RU"/>
        </a:p>
      </dgm:t>
    </dgm:pt>
    <dgm:pt modelId="{1F73B77A-76E2-4DA9-A632-083923B8B6CC}" type="sibTrans" cxnId="{B8A375C7-3E05-489B-86D2-95E76D706CB1}">
      <dgm:prSet/>
      <dgm:spPr/>
      <dgm:t>
        <a:bodyPr/>
        <a:lstStyle/>
        <a:p>
          <a:endParaRPr lang="ru-RU"/>
        </a:p>
      </dgm:t>
    </dgm:pt>
    <dgm:pt modelId="{3AD62F50-FF24-473F-A615-7AC26223A179}">
      <dgm:prSet phldrT="[Текст]"/>
      <dgm:spPr/>
      <dgm:t>
        <a:bodyPr/>
        <a:lstStyle/>
        <a:p>
          <a:r>
            <a:rPr lang="ru-RU" dirty="0" smtClean="0"/>
            <a:t>Освоение 1 компетенции</a:t>
          </a:r>
          <a:endParaRPr lang="ru-RU" dirty="0"/>
        </a:p>
      </dgm:t>
    </dgm:pt>
    <dgm:pt modelId="{BCEE97BF-A41D-4A7F-BCBC-38F1CA778F51}" type="parTrans" cxnId="{2A8E4E2D-F791-468A-B345-DB106C0780B2}">
      <dgm:prSet/>
      <dgm:spPr/>
      <dgm:t>
        <a:bodyPr/>
        <a:lstStyle/>
        <a:p>
          <a:endParaRPr lang="ru-RU"/>
        </a:p>
      </dgm:t>
    </dgm:pt>
    <dgm:pt modelId="{F8A145A1-5970-4AB4-BA9F-6BFDB766C3E0}" type="sibTrans" cxnId="{2A8E4E2D-F791-468A-B345-DB106C0780B2}">
      <dgm:prSet/>
      <dgm:spPr/>
      <dgm:t>
        <a:bodyPr/>
        <a:lstStyle/>
        <a:p>
          <a:endParaRPr lang="ru-RU"/>
        </a:p>
      </dgm:t>
    </dgm:pt>
    <dgm:pt modelId="{80A115FE-2836-4562-B9D8-8F6C6A8D458F}">
      <dgm:prSet phldrT="[Текст]"/>
      <dgm:spPr/>
      <dgm:t>
        <a:bodyPr/>
        <a:lstStyle/>
        <a:p>
          <a:r>
            <a:rPr lang="ru-RU" dirty="0" smtClean="0"/>
            <a:t>На рабочем месте</a:t>
          </a:r>
          <a:endParaRPr lang="ru-RU" dirty="0"/>
        </a:p>
      </dgm:t>
    </dgm:pt>
    <dgm:pt modelId="{665D8D5D-AA42-4CE0-A727-257091AC4BB7}" type="parTrans" cxnId="{6C5501B0-3C9E-406F-98F0-DFCDCD0B9FA6}">
      <dgm:prSet/>
      <dgm:spPr/>
      <dgm:t>
        <a:bodyPr/>
        <a:lstStyle/>
        <a:p>
          <a:endParaRPr lang="ru-RU"/>
        </a:p>
      </dgm:t>
    </dgm:pt>
    <dgm:pt modelId="{A66A5F82-8EBB-4C07-BFAD-5ADE1A951FBA}" type="sibTrans" cxnId="{6C5501B0-3C9E-406F-98F0-DFCDCD0B9FA6}">
      <dgm:prSet/>
      <dgm:spPr/>
      <dgm:t>
        <a:bodyPr/>
        <a:lstStyle/>
        <a:p>
          <a:endParaRPr lang="ru-RU"/>
        </a:p>
      </dgm:t>
    </dgm:pt>
    <dgm:pt modelId="{498D560B-23C6-41F5-B0D1-A2452C3D7C0F}">
      <dgm:prSet phldrT="[Текст]"/>
      <dgm:spPr/>
      <dgm:t>
        <a:bodyPr/>
        <a:lstStyle/>
        <a:p>
          <a:r>
            <a:rPr lang="ru-RU" dirty="0" smtClean="0"/>
            <a:t>Практическая работа</a:t>
          </a:r>
          <a:endParaRPr lang="ru-RU" dirty="0"/>
        </a:p>
      </dgm:t>
    </dgm:pt>
    <dgm:pt modelId="{3CCEF9A8-7342-478F-B3E9-0681B68F651D}" type="parTrans" cxnId="{DF616B7A-2125-43A5-B5FA-62C05F870477}">
      <dgm:prSet/>
      <dgm:spPr/>
      <dgm:t>
        <a:bodyPr/>
        <a:lstStyle/>
        <a:p>
          <a:endParaRPr lang="ru-RU"/>
        </a:p>
      </dgm:t>
    </dgm:pt>
    <dgm:pt modelId="{99F2C92D-ACFB-466E-9426-F2F53698CF44}" type="sibTrans" cxnId="{DF616B7A-2125-43A5-B5FA-62C05F870477}">
      <dgm:prSet/>
      <dgm:spPr/>
      <dgm:t>
        <a:bodyPr/>
        <a:lstStyle/>
        <a:p>
          <a:endParaRPr lang="ru-RU"/>
        </a:p>
      </dgm:t>
    </dgm:pt>
    <dgm:pt modelId="{2F9707DA-FA22-4256-A777-F020D51A4ABF}" type="pres">
      <dgm:prSet presAssocID="{12691466-A2F6-4035-BEA2-951AC45EBAE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7052A-C750-4A7D-827B-6046E457576B}" type="pres">
      <dgm:prSet presAssocID="{12691466-A2F6-4035-BEA2-951AC45EBAE6}" presName="dummyMaxCanvas" presStyleCnt="0"/>
      <dgm:spPr/>
    </dgm:pt>
    <dgm:pt modelId="{8CB119B3-4296-4C59-A61E-0CBC06BB1E98}" type="pres">
      <dgm:prSet presAssocID="{12691466-A2F6-4035-BEA2-951AC45EBAE6}" presName="parentComposite" presStyleCnt="0"/>
      <dgm:spPr/>
    </dgm:pt>
    <dgm:pt modelId="{C34F1DFC-31A4-4F8B-AA5A-64563B037681}" type="pres">
      <dgm:prSet presAssocID="{12691466-A2F6-4035-BEA2-951AC45EBAE6}" presName="parent1" presStyleLbl="alignAccFollowNode1" presStyleIdx="0" presStyleCnt="4" custScaleX="221104" custScaleY="95549" custLinFactNeighborX="-69541" custLinFactNeighborY="1056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B4AC3E9-0E5A-4D1E-A7AF-F9E90DD2D1F8}" type="pres">
      <dgm:prSet presAssocID="{12691466-A2F6-4035-BEA2-951AC45EBAE6}" presName="parent2" presStyleLbl="alignAccFollowNode1" presStyleIdx="1" presStyleCnt="4" custScaleX="166799" custLinFactNeighborX="44628" custLinFactNeighborY="1189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EE2B40A-F110-4332-9654-BD531D33BBEF}" type="pres">
      <dgm:prSet presAssocID="{12691466-A2F6-4035-BEA2-951AC45EBAE6}" presName="childrenComposite" presStyleCnt="0"/>
      <dgm:spPr/>
    </dgm:pt>
    <dgm:pt modelId="{645920C4-8252-4BB3-A96E-8C48C75EB4F9}" type="pres">
      <dgm:prSet presAssocID="{12691466-A2F6-4035-BEA2-951AC45EBAE6}" presName="dummyMaxCanvas_ChildArea" presStyleCnt="0"/>
      <dgm:spPr/>
    </dgm:pt>
    <dgm:pt modelId="{8565B621-9D86-4749-B956-13A2FCAE1B1C}" type="pres">
      <dgm:prSet presAssocID="{12691466-A2F6-4035-BEA2-951AC45EBAE6}" presName="fulcrum" presStyleLbl="alignAccFollowNode1" presStyleIdx="2" presStyleCnt="4" custScaleX="159147" custScaleY="190951"/>
      <dgm:spPr>
        <a:solidFill>
          <a:schemeClr val="accent1">
            <a:lumMod val="75000"/>
            <a:alpha val="90000"/>
          </a:schemeClr>
        </a:solidFill>
      </dgm:spPr>
    </dgm:pt>
    <dgm:pt modelId="{D2EA8B39-69FA-451D-9F0C-1CE64FF80AC7}" type="pres">
      <dgm:prSet presAssocID="{12691466-A2F6-4035-BEA2-951AC45EBAE6}" presName="balance_23" presStyleLbl="alignAccFollowNode1" presStyleIdx="3" presStyleCnt="4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</dgm:pt>
    <dgm:pt modelId="{1C7C750C-90EC-4FE1-995A-1D1875AB194E}" type="pres">
      <dgm:prSet presAssocID="{12691466-A2F6-4035-BEA2-951AC45EBAE6}" presName="right_23_1" presStyleLbl="node1" presStyleIdx="0" presStyleCnt="5" custScaleX="11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4277-7F09-441F-9724-40483B01D7AC}" type="pres">
      <dgm:prSet presAssocID="{12691466-A2F6-4035-BEA2-951AC45EBAE6}" presName="right_23_2" presStyleLbl="node1" presStyleIdx="1" presStyleCnt="5" custScaleX="11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4183E-6052-456E-A8ED-A109B634A72A}" type="pres">
      <dgm:prSet presAssocID="{12691466-A2F6-4035-BEA2-951AC45EBAE6}" presName="right_23_3" presStyleLbl="node1" presStyleIdx="2" presStyleCnt="5" custScaleX="125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EE45F-DD6C-47EF-B142-330C12AA4B54}" type="pres">
      <dgm:prSet presAssocID="{12691466-A2F6-4035-BEA2-951AC45EBAE6}" presName="left_23_1" presStyleLbl="node1" presStyleIdx="3" presStyleCnt="5" custScaleX="13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7A0F4-B966-4209-A668-4418AE1C0805}" type="pres">
      <dgm:prSet presAssocID="{12691466-A2F6-4035-BEA2-951AC45EBAE6}" presName="left_23_2" presStyleLbl="node1" presStyleIdx="4" presStyleCnt="5" custScaleX="167784" custScaleY="14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B2C6B-69B3-4B57-BE22-864FA5A7F2A0}" type="presOf" srcId="{3AD62F50-FF24-473F-A615-7AC26223A179}" destId="{1C7C750C-90EC-4FE1-995A-1D1875AB194E}" srcOrd="0" destOrd="0" presId="urn:microsoft.com/office/officeart/2005/8/layout/balance1"/>
    <dgm:cxn modelId="{B4C9B02C-FF34-4CD5-850C-6BAC52D20332}" type="presOf" srcId="{80A115FE-2836-4562-B9D8-8F6C6A8D458F}" destId="{09AA4277-7F09-441F-9724-40483B01D7AC}" srcOrd="0" destOrd="0" presId="urn:microsoft.com/office/officeart/2005/8/layout/balance1"/>
    <dgm:cxn modelId="{B8A375C7-3E05-489B-86D2-95E76D706CB1}" srcId="{12691466-A2F6-4035-BEA2-951AC45EBAE6}" destId="{8C2ACA53-9CE2-43F1-98B5-B3D480A1815F}" srcOrd="1" destOrd="0" parTransId="{A92EA40A-56DF-4CFF-86D4-3234A3314AB5}" sibTransId="{1F73B77A-76E2-4DA9-A632-083923B8B6CC}"/>
    <dgm:cxn modelId="{C9CB9272-A022-4566-8F87-905194F5D3B4}" type="presOf" srcId="{8C2ACA53-9CE2-43F1-98B5-B3D480A1815F}" destId="{0B4AC3E9-0E5A-4D1E-A7AF-F9E90DD2D1F8}" srcOrd="0" destOrd="0" presId="urn:microsoft.com/office/officeart/2005/8/layout/balance1"/>
    <dgm:cxn modelId="{C8E18A2D-FD96-4BF2-B6DA-7EF4F4C0B5DE}" srcId="{12691466-A2F6-4035-BEA2-951AC45EBAE6}" destId="{E0FBF6BB-FFA5-48EC-B186-41DC77CD97C9}" srcOrd="0" destOrd="0" parTransId="{3A4166EF-F803-4F63-B2C8-2765E2861892}" sibTransId="{2269F3C6-C058-4489-A96C-714A5AF9983D}"/>
    <dgm:cxn modelId="{9392EBAF-2A6C-4DEC-9C8C-5622538D4D87}" srcId="{E0FBF6BB-FFA5-48EC-B186-41DC77CD97C9}" destId="{5BAB6F1D-AC3A-4E15-97F3-ED8521276D57}" srcOrd="1" destOrd="0" parTransId="{B7B8E108-1A13-4FD8-8790-F914133BBD35}" sibTransId="{26D93A52-C504-4252-A805-9D4206D83B62}"/>
    <dgm:cxn modelId="{F8861226-AC0E-40E9-A6A6-38B699B2B3E7}" type="presOf" srcId="{E0FBF6BB-FFA5-48EC-B186-41DC77CD97C9}" destId="{C34F1DFC-31A4-4F8B-AA5A-64563B037681}" srcOrd="0" destOrd="0" presId="urn:microsoft.com/office/officeart/2005/8/layout/balance1"/>
    <dgm:cxn modelId="{DF616B7A-2125-43A5-B5FA-62C05F870477}" srcId="{8C2ACA53-9CE2-43F1-98B5-B3D480A1815F}" destId="{498D560B-23C6-41F5-B0D1-A2452C3D7C0F}" srcOrd="2" destOrd="0" parTransId="{3CCEF9A8-7342-478F-B3E9-0681B68F651D}" sibTransId="{99F2C92D-ACFB-466E-9426-F2F53698CF44}"/>
    <dgm:cxn modelId="{82105228-68B0-4CBE-9D54-CF0459F5425F}" type="presOf" srcId="{DD24FACE-3978-4E57-A5A0-36CC56E9B63A}" destId="{60BEE45F-DD6C-47EF-B142-330C12AA4B54}" srcOrd="0" destOrd="0" presId="urn:microsoft.com/office/officeart/2005/8/layout/balance1"/>
    <dgm:cxn modelId="{C247DC0B-BB3E-4B97-8A09-AD1BA6DD5D84}" type="presOf" srcId="{12691466-A2F6-4035-BEA2-951AC45EBAE6}" destId="{2F9707DA-FA22-4256-A777-F020D51A4ABF}" srcOrd="0" destOrd="0" presId="urn:microsoft.com/office/officeart/2005/8/layout/balance1"/>
    <dgm:cxn modelId="{7FBDA088-E9B1-4D77-9E71-515BED47EB7D}" type="presOf" srcId="{5BAB6F1D-AC3A-4E15-97F3-ED8521276D57}" destId="{54A7A0F4-B966-4209-A668-4418AE1C0805}" srcOrd="0" destOrd="0" presId="urn:microsoft.com/office/officeart/2005/8/layout/balance1"/>
    <dgm:cxn modelId="{D97346F3-60B5-468C-83F5-5B1FD74A79F9}" type="presOf" srcId="{498D560B-23C6-41F5-B0D1-A2452C3D7C0F}" destId="{D254183E-6052-456E-A8ED-A109B634A72A}" srcOrd="0" destOrd="0" presId="urn:microsoft.com/office/officeart/2005/8/layout/balance1"/>
    <dgm:cxn modelId="{2A8E4E2D-F791-468A-B345-DB106C0780B2}" srcId="{8C2ACA53-9CE2-43F1-98B5-B3D480A1815F}" destId="{3AD62F50-FF24-473F-A615-7AC26223A179}" srcOrd="0" destOrd="0" parTransId="{BCEE97BF-A41D-4A7F-BCBC-38F1CA778F51}" sibTransId="{F8A145A1-5970-4AB4-BA9F-6BFDB766C3E0}"/>
    <dgm:cxn modelId="{6C5501B0-3C9E-406F-98F0-DFCDCD0B9FA6}" srcId="{8C2ACA53-9CE2-43F1-98B5-B3D480A1815F}" destId="{80A115FE-2836-4562-B9D8-8F6C6A8D458F}" srcOrd="1" destOrd="0" parTransId="{665D8D5D-AA42-4CE0-A727-257091AC4BB7}" sibTransId="{A66A5F82-8EBB-4C07-BFAD-5ADE1A951FBA}"/>
    <dgm:cxn modelId="{C5646A5C-562F-456B-AFAE-DFF80C14290C}" srcId="{E0FBF6BB-FFA5-48EC-B186-41DC77CD97C9}" destId="{DD24FACE-3978-4E57-A5A0-36CC56E9B63A}" srcOrd="0" destOrd="0" parTransId="{721C8956-A3C3-4EA3-9C17-C48030684EB2}" sibTransId="{B7F34228-6185-4CE3-BB17-EF9965E6361C}"/>
    <dgm:cxn modelId="{00A780DE-FA7B-4136-A921-9CA8B1AFFA8D}" type="presParOf" srcId="{2F9707DA-FA22-4256-A777-F020D51A4ABF}" destId="{C467052A-C750-4A7D-827B-6046E457576B}" srcOrd="0" destOrd="0" presId="urn:microsoft.com/office/officeart/2005/8/layout/balance1"/>
    <dgm:cxn modelId="{24F9DD19-4AF2-4C00-A1CE-859153155107}" type="presParOf" srcId="{2F9707DA-FA22-4256-A777-F020D51A4ABF}" destId="{8CB119B3-4296-4C59-A61E-0CBC06BB1E98}" srcOrd="1" destOrd="0" presId="urn:microsoft.com/office/officeart/2005/8/layout/balance1"/>
    <dgm:cxn modelId="{7582A067-3799-44AE-91B2-52FA5D7F6D17}" type="presParOf" srcId="{8CB119B3-4296-4C59-A61E-0CBC06BB1E98}" destId="{C34F1DFC-31A4-4F8B-AA5A-64563B037681}" srcOrd="0" destOrd="0" presId="urn:microsoft.com/office/officeart/2005/8/layout/balance1"/>
    <dgm:cxn modelId="{BCA2970B-1970-4B96-9D70-FF1EBA31613A}" type="presParOf" srcId="{8CB119B3-4296-4C59-A61E-0CBC06BB1E98}" destId="{0B4AC3E9-0E5A-4D1E-A7AF-F9E90DD2D1F8}" srcOrd="1" destOrd="0" presId="urn:microsoft.com/office/officeart/2005/8/layout/balance1"/>
    <dgm:cxn modelId="{A50AB3DC-D4A2-4404-AFF5-90EB3AA4020C}" type="presParOf" srcId="{2F9707DA-FA22-4256-A777-F020D51A4ABF}" destId="{0EE2B40A-F110-4332-9654-BD531D33BBEF}" srcOrd="2" destOrd="0" presId="urn:microsoft.com/office/officeart/2005/8/layout/balance1"/>
    <dgm:cxn modelId="{AE5BA9CC-9A7D-4040-8109-D1A20DEDC7CF}" type="presParOf" srcId="{0EE2B40A-F110-4332-9654-BD531D33BBEF}" destId="{645920C4-8252-4BB3-A96E-8C48C75EB4F9}" srcOrd="0" destOrd="0" presId="urn:microsoft.com/office/officeart/2005/8/layout/balance1"/>
    <dgm:cxn modelId="{F72B76FD-7E04-4FC8-8017-77292BE92BAD}" type="presParOf" srcId="{0EE2B40A-F110-4332-9654-BD531D33BBEF}" destId="{8565B621-9D86-4749-B956-13A2FCAE1B1C}" srcOrd="1" destOrd="0" presId="urn:microsoft.com/office/officeart/2005/8/layout/balance1"/>
    <dgm:cxn modelId="{A0343D7D-5AA6-4BA0-B1AE-BF7D6F3E96FF}" type="presParOf" srcId="{0EE2B40A-F110-4332-9654-BD531D33BBEF}" destId="{D2EA8B39-69FA-451D-9F0C-1CE64FF80AC7}" srcOrd="2" destOrd="0" presId="urn:microsoft.com/office/officeart/2005/8/layout/balance1"/>
    <dgm:cxn modelId="{4C3B5A9D-773E-458D-A72D-3BBFFAC871A1}" type="presParOf" srcId="{0EE2B40A-F110-4332-9654-BD531D33BBEF}" destId="{1C7C750C-90EC-4FE1-995A-1D1875AB194E}" srcOrd="3" destOrd="0" presId="urn:microsoft.com/office/officeart/2005/8/layout/balance1"/>
    <dgm:cxn modelId="{15FA73CD-7174-436A-B437-CC158BA850F6}" type="presParOf" srcId="{0EE2B40A-F110-4332-9654-BD531D33BBEF}" destId="{09AA4277-7F09-441F-9724-40483B01D7AC}" srcOrd="4" destOrd="0" presId="urn:microsoft.com/office/officeart/2005/8/layout/balance1"/>
    <dgm:cxn modelId="{0C474F20-E991-4E36-8ADD-C590C273BE67}" type="presParOf" srcId="{0EE2B40A-F110-4332-9654-BD531D33BBEF}" destId="{D254183E-6052-456E-A8ED-A109B634A72A}" srcOrd="5" destOrd="0" presId="urn:microsoft.com/office/officeart/2005/8/layout/balance1"/>
    <dgm:cxn modelId="{4CCCD18B-5523-41BA-BE59-941C94ACA058}" type="presParOf" srcId="{0EE2B40A-F110-4332-9654-BD531D33BBEF}" destId="{60BEE45F-DD6C-47EF-B142-330C12AA4B54}" srcOrd="6" destOrd="0" presId="urn:microsoft.com/office/officeart/2005/8/layout/balance1"/>
    <dgm:cxn modelId="{2C61110E-BE6F-4587-B714-8E60071FD810}" type="presParOf" srcId="{0EE2B40A-F110-4332-9654-BD531D33BBEF}" destId="{54A7A0F4-B966-4209-A668-4418AE1C080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F1DFC-31A4-4F8B-AA5A-64563B037681}">
      <dsp:nvSpPr>
        <dsp:cNvPr id="0" name=""/>
        <dsp:cNvSpPr/>
      </dsp:nvSpPr>
      <dsp:spPr>
        <a:xfrm>
          <a:off x="60300" y="38445"/>
          <a:ext cx="2566889" cy="6162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Традиционная мобильность </a:t>
          </a:r>
          <a:endParaRPr lang="ru-RU" sz="2000" b="1" kern="1200" dirty="0"/>
        </a:p>
      </dsp:txBody>
      <dsp:txXfrm>
        <a:off x="78350" y="56495"/>
        <a:ext cx="2530789" cy="580160"/>
      </dsp:txXfrm>
    </dsp:sp>
    <dsp:sp modelId="{0B4AC3E9-0E5A-4D1E-A7AF-F9E90DD2D1F8}">
      <dsp:nvSpPr>
        <dsp:cNvPr id="0" name=""/>
        <dsp:cNvSpPr/>
      </dsp:nvSpPr>
      <dsp:spPr>
        <a:xfrm>
          <a:off x="3377877" y="32630"/>
          <a:ext cx="1936440" cy="64496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Стажировки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396767" y="51520"/>
        <a:ext cx="1898660" cy="607187"/>
      </dsp:txXfrm>
    </dsp:sp>
    <dsp:sp modelId="{8565B621-9D86-4749-B956-13A2FCAE1B1C}">
      <dsp:nvSpPr>
        <dsp:cNvPr id="0" name=""/>
        <dsp:cNvSpPr/>
      </dsp:nvSpPr>
      <dsp:spPr>
        <a:xfrm>
          <a:off x="2468867" y="2367085"/>
          <a:ext cx="769835" cy="923679"/>
        </a:xfrm>
        <a:prstGeom prst="triangle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A8B39-69FA-451D-9F0C-1CE64FF80AC7}">
      <dsp:nvSpPr>
        <dsp:cNvPr id="0" name=""/>
        <dsp:cNvSpPr/>
      </dsp:nvSpPr>
      <dsp:spPr>
        <a:xfrm rot="240000">
          <a:off x="1402164" y="2379780"/>
          <a:ext cx="2903241" cy="203014"/>
        </a:xfrm>
        <a:prstGeom prst="rect">
          <a:avLst/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C750C-90EC-4FE1-995A-1D1875AB194E}">
      <dsp:nvSpPr>
        <dsp:cNvPr id="0" name=""/>
        <dsp:cNvSpPr/>
      </dsp:nvSpPr>
      <dsp:spPr>
        <a:xfrm rot="240000">
          <a:off x="3030838" y="1880199"/>
          <a:ext cx="1387307" cy="52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Освоение 1 компетенции</a:t>
          </a:r>
          <a:endParaRPr lang="ru-RU" sz="1200" kern="1200" dirty="0"/>
        </a:p>
      </dsp:txBody>
      <dsp:txXfrm>
        <a:off x="3056402" y="1905763"/>
        <a:ext cx="1336179" cy="472543"/>
      </dsp:txXfrm>
    </dsp:sp>
    <dsp:sp modelId="{09AA4277-7F09-441F-9724-40483B01D7AC}">
      <dsp:nvSpPr>
        <dsp:cNvPr id="0" name=""/>
        <dsp:cNvSpPr/>
      </dsp:nvSpPr>
      <dsp:spPr>
        <a:xfrm rot="240000">
          <a:off x="3095755" y="1298120"/>
          <a:ext cx="1341319" cy="526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рабочем месте</a:t>
          </a:r>
          <a:endParaRPr lang="ru-RU" sz="1200" kern="1200" dirty="0"/>
        </a:p>
      </dsp:txBody>
      <dsp:txXfrm>
        <a:off x="3121475" y="1323840"/>
        <a:ext cx="1289879" cy="475446"/>
      </dsp:txXfrm>
    </dsp:sp>
    <dsp:sp modelId="{D254183E-6052-456E-A8ED-A109B634A72A}">
      <dsp:nvSpPr>
        <dsp:cNvPr id="0" name=""/>
        <dsp:cNvSpPr/>
      </dsp:nvSpPr>
      <dsp:spPr>
        <a:xfrm rot="240000">
          <a:off x="3073738" y="735019"/>
          <a:ext cx="1469198" cy="517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Практическая работа</a:t>
          </a:r>
          <a:endParaRPr lang="ru-RU" sz="1200" kern="1200" dirty="0"/>
        </a:p>
      </dsp:txBody>
      <dsp:txXfrm>
        <a:off x="3099022" y="760303"/>
        <a:ext cx="1418630" cy="467376"/>
      </dsp:txXfrm>
    </dsp:sp>
    <dsp:sp modelId="{60BEE45F-DD6C-47EF-B142-330C12AA4B54}">
      <dsp:nvSpPr>
        <dsp:cNvPr id="0" name=""/>
        <dsp:cNvSpPr/>
      </dsp:nvSpPr>
      <dsp:spPr>
        <a:xfrm rot="240000">
          <a:off x="1273905" y="1770827"/>
          <a:ext cx="1579588" cy="51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Зачет периода обучения</a:t>
          </a:r>
          <a:endParaRPr lang="ru-RU" sz="1200" kern="1200" dirty="0"/>
        </a:p>
      </dsp:txBody>
      <dsp:txXfrm>
        <a:off x="1298812" y="1795734"/>
        <a:ext cx="1529774" cy="460411"/>
      </dsp:txXfrm>
    </dsp:sp>
    <dsp:sp modelId="{54A7A0F4-B966-4209-A668-4418AE1C0805}">
      <dsp:nvSpPr>
        <dsp:cNvPr id="0" name=""/>
        <dsp:cNvSpPr/>
      </dsp:nvSpPr>
      <dsp:spPr>
        <a:xfrm rot="240000">
          <a:off x="1128087" y="1075078"/>
          <a:ext cx="1955071" cy="740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Перемещение на  1 семестр </a:t>
          </a:r>
          <a:endParaRPr lang="ru-RU" sz="1200" kern="1200" dirty="0"/>
        </a:p>
      </dsp:txBody>
      <dsp:txXfrm>
        <a:off x="1164249" y="1111240"/>
        <a:ext cx="1882747" cy="66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27CE2-5472-4D20-ACB0-7EBE4BB6D36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7842-9C9E-45AE-8DC1-B3C81155E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842-9C9E-45AE-8DC1-B3C81155E8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1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2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9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9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7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903F-A8DD-4489-B454-57B7E08D2E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61D4-FC6E-4C13-9068-8734203F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724" y="439872"/>
            <a:ext cx="2719214" cy="104765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Мобильность в форме стажировки?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95085"/>
              </p:ext>
            </p:extLst>
          </p:nvPr>
        </p:nvGraphicFramePr>
        <p:xfrm>
          <a:off x="618053" y="2204864"/>
          <a:ext cx="5663844" cy="324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5788" y="2228951"/>
            <a:ext cx="2302278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Краткосрочная мобильность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Одна программа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Практическая компетенция («овладеть»)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Мотивация к овладению специальностью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01938" y="3762103"/>
            <a:ext cx="561703" cy="62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9492" y="5773785"/>
            <a:ext cx="762870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</a:t>
            </a:r>
            <a:r>
              <a:rPr lang="ru-RU" dirty="0"/>
              <a:t>возможности для обучающихся </a:t>
            </a:r>
            <a:r>
              <a:rPr lang="ru-RU" dirty="0" smtClean="0"/>
              <a:t>получить </a:t>
            </a:r>
            <a:r>
              <a:rPr lang="ru-RU" dirty="0"/>
              <a:t>новые компетенции для индивидуального развития в  ведущих образовательных и научных организациях страны и мира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107"/>
          <a:stretch/>
        </p:blipFill>
        <p:spPr>
          <a:xfrm>
            <a:off x="6285505" y="223692"/>
            <a:ext cx="2532561" cy="1480011"/>
          </a:xfrm>
          <a:prstGeom prst="rect">
            <a:avLst/>
          </a:prstGeom>
          <a:effectLst/>
        </p:spPr>
      </p:pic>
      <p:grpSp>
        <p:nvGrpSpPr>
          <p:cNvPr id="9" name="Группа 9"/>
          <p:cNvGrpSpPr/>
          <p:nvPr/>
        </p:nvGrpSpPr>
        <p:grpSpPr>
          <a:xfrm>
            <a:off x="467544" y="223692"/>
            <a:ext cx="1613988" cy="1877964"/>
            <a:chOff x="295901" y="3030076"/>
            <a:chExt cx="2809831" cy="308354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4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Программы стажировок для студентов в ПИМУ</a:t>
            </a:r>
            <a:br>
              <a:rPr lang="ru-RU" sz="2400" dirty="0" smtClean="0"/>
            </a:br>
            <a:r>
              <a:rPr lang="en-US" sz="1800" dirty="0" smtClean="0"/>
              <a:t>https://pimunn.ru/academic-mobility/obuchayushchikhsya-v-pimu/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Все программы актуальны, проводятся в современных лабораториях практикующими специалистами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dirty="0" smtClean="0"/>
              <a:t>Программы для всех ( 4курс и старше)</a:t>
            </a:r>
          </a:p>
          <a:p>
            <a:r>
              <a:rPr lang="ru-RU" dirty="0" smtClean="0"/>
              <a:t>Микроскопический </a:t>
            </a:r>
            <a:r>
              <a:rPr lang="ru-RU" dirty="0"/>
              <a:t>метод диагностики урогенитальных </a:t>
            </a:r>
            <a:r>
              <a:rPr lang="ru-RU" dirty="0" smtClean="0"/>
              <a:t>заболеваний</a:t>
            </a:r>
          </a:p>
          <a:p>
            <a:r>
              <a:rPr lang="ru-RU" dirty="0"/>
              <a:t>Микроскопический метод диагностики в </a:t>
            </a:r>
            <a:r>
              <a:rPr lang="ru-RU" dirty="0" smtClean="0"/>
              <a:t>гематологии</a:t>
            </a:r>
          </a:p>
          <a:p>
            <a:r>
              <a:rPr lang="ru-RU" dirty="0"/>
              <a:t>Метод иммуноферментного анализа (ИФА) в условиях современной клинико-диагностической </a:t>
            </a:r>
            <a:r>
              <a:rPr lang="ru-RU" dirty="0" smtClean="0"/>
              <a:t>лаборатории</a:t>
            </a:r>
          </a:p>
          <a:p>
            <a:r>
              <a:rPr lang="ru-RU" dirty="0"/>
              <a:t>Технологические процессы твёрдых лекарственных </a:t>
            </a:r>
            <a:r>
              <a:rPr lang="ru-RU" dirty="0" smtClean="0"/>
              <a:t>форм</a:t>
            </a:r>
          </a:p>
          <a:p>
            <a:r>
              <a:rPr lang="ru-RU" dirty="0"/>
              <a:t>Оценка эквивалентности </a:t>
            </a:r>
            <a:r>
              <a:rPr lang="ru-RU" dirty="0" err="1"/>
              <a:t>дженериков</a:t>
            </a:r>
            <a:r>
              <a:rPr lang="ru-RU" dirty="0"/>
              <a:t> методом «</a:t>
            </a:r>
            <a:r>
              <a:rPr lang="ru-RU" dirty="0" err="1"/>
              <a:t>Биовейвер</a:t>
            </a:r>
            <a:r>
              <a:rPr lang="ru-RU" dirty="0" smtClean="0"/>
              <a:t>»</a:t>
            </a:r>
          </a:p>
          <a:p>
            <a:r>
              <a:rPr lang="ru-RU" dirty="0"/>
              <a:t>Функция внешнего дыхания: спирометрия</a:t>
            </a:r>
          </a:p>
          <a:p>
            <a:r>
              <a:rPr lang="ru-RU" dirty="0"/>
              <a:t>Суточное </a:t>
            </a:r>
            <a:r>
              <a:rPr lang="ru-RU" dirty="0" err="1"/>
              <a:t>мониторирование</a:t>
            </a:r>
            <a:r>
              <a:rPr lang="ru-RU" dirty="0"/>
              <a:t> артериального давления и определение жесткости сосудистой стенки методом объемной </a:t>
            </a:r>
            <a:r>
              <a:rPr lang="ru-RU" dirty="0" smtClean="0"/>
              <a:t>сфигмографии</a:t>
            </a:r>
          </a:p>
          <a:p>
            <a:r>
              <a:rPr lang="ru-RU" dirty="0" smtClean="0"/>
              <a:t>Язык </a:t>
            </a:r>
            <a:r>
              <a:rPr lang="ru-RU" dirty="0"/>
              <a:t>программирования </a:t>
            </a:r>
            <a:r>
              <a:rPr lang="en-US" dirty="0"/>
              <a:t>R</a:t>
            </a:r>
            <a:r>
              <a:rPr lang="ru-RU" dirty="0"/>
              <a:t> в анализе эпидемиологических </a:t>
            </a:r>
            <a:r>
              <a:rPr lang="ru-RU" dirty="0" smtClean="0"/>
              <a:t>данных</a:t>
            </a:r>
          </a:p>
          <a:p>
            <a:r>
              <a:rPr lang="ru-RU" dirty="0" smtClean="0"/>
              <a:t>Практические основы работы врача</a:t>
            </a:r>
          </a:p>
          <a:p>
            <a:r>
              <a:rPr lang="ru-RU" dirty="0" err="1" smtClean="0"/>
              <a:t>Дерматоонкология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9"/>
          <p:cNvGrpSpPr/>
          <p:nvPr/>
        </p:nvGrpSpPr>
        <p:grpSpPr>
          <a:xfrm>
            <a:off x="323528" y="223692"/>
            <a:ext cx="1224136" cy="1405108"/>
            <a:chOff x="295901" y="3030076"/>
            <a:chExt cx="2809831" cy="308354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45224"/>
            <a:ext cx="1610889" cy="1208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43" y="5445224"/>
            <a:ext cx="1796657" cy="11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Программы стажировок для студентов в ПИМУ</a:t>
            </a:r>
            <a:br>
              <a:rPr lang="ru-RU" sz="2000" dirty="0" smtClean="0"/>
            </a:br>
            <a:r>
              <a:rPr lang="en-US" sz="2000" dirty="0" smtClean="0"/>
              <a:t>https://pimunn.ru/academic-mobility/obuchayushchikhsya-v-pimu/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программы актуальны, проводятся в современных лабораториях практикующими специалистами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Для будущих хирургов:</a:t>
            </a:r>
          </a:p>
          <a:p>
            <a:r>
              <a:rPr lang="ru-RU" dirty="0" err="1" smtClean="0"/>
              <a:t>Лапроскопическая</a:t>
            </a:r>
            <a:r>
              <a:rPr lang="ru-RU" dirty="0" smtClean="0"/>
              <a:t> хирургия: базовый курс</a:t>
            </a:r>
          </a:p>
          <a:p>
            <a:r>
              <a:rPr lang="ru-RU" dirty="0" err="1" smtClean="0"/>
              <a:t>Лапроскопическая</a:t>
            </a:r>
            <a:r>
              <a:rPr lang="ru-RU" dirty="0" smtClean="0"/>
              <a:t> хирургия: продвинутый курс</a:t>
            </a:r>
          </a:p>
          <a:p>
            <a:r>
              <a:rPr lang="ru-RU" dirty="0" smtClean="0"/>
              <a:t>Методы диагностики в хирургии</a:t>
            </a:r>
          </a:p>
          <a:p>
            <a:r>
              <a:rPr lang="ru-RU" dirty="0" smtClean="0"/>
              <a:t>УЗИ в хирургии</a:t>
            </a:r>
          </a:p>
          <a:p>
            <a:r>
              <a:rPr lang="en-US" dirty="0" smtClean="0"/>
              <a:t>FAST-</a:t>
            </a:r>
            <a:r>
              <a:rPr lang="ru-RU" dirty="0" smtClean="0"/>
              <a:t>протокол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1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2821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Программы стажировок для студентов в ПИМУ</a:t>
            </a:r>
            <a:br>
              <a:rPr lang="ru-RU" sz="2000" dirty="0" smtClean="0"/>
            </a:br>
            <a:r>
              <a:rPr lang="en-US" sz="2000" dirty="0" smtClean="0"/>
              <a:t>https://pimunn.ru/academic-mobility/obuchayushchikhsya-v-pimu/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для будущих стоматологов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70911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Особенности организации и оказания стоматологической помощи детям с расстройствами аутистического спектра</a:t>
            </a:r>
          </a:p>
          <a:p>
            <a:r>
              <a:rPr lang="ru-RU" dirty="0" smtClean="0"/>
              <a:t>Современные тренды и клинико-ориентированные технологии для диагностики новообразований слизистой оболочки рта</a:t>
            </a:r>
          </a:p>
          <a:p>
            <a:r>
              <a:rPr lang="ru-RU" dirty="0" smtClean="0"/>
              <a:t>Искусство удаления зубов в аспекте современной стоматологии: от простых протоколов к сложным</a:t>
            </a:r>
          </a:p>
          <a:p>
            <a:r>
              <a:rPr lang="ru-RU" dirty="0" err="1" smtClean="0"/>
              <a:t>Десневые</a:t>
            </a:r>
            <a:r>
              <a:rPr lang="ru-RU" dirty="0" smtClean="0"/>
              <a:t> </a:t>
            </a:r>
            <a:r>
              <a:rPr lang="ru-RU" dirty="0" err="1" smtClean="0"/>
              <a:t>аутотрансплантаты</a:t>
            </a:r>
            <a:r>
              <a:rPr lang="ru-RU" dirty="0" smtClean="0"/>
              <a:t>. Хирургия. Методика забора и работы с </a:t>
            </a:r>
            <a:r>
              <a:rPr lang="ru-RU" dirty="0" err="1" smtClean="0"/>
              <a:t>аутотрансплантатами</a:t>
            </a:r>
            <a:r>
              <a:rPr lang="ru-RU" dirty="0" smtClean="0"/>
              <a:t> от «А» до «Я»</a:t>
            </a:r>
          </a:p>
          <a:p>
            <a:r>
              <a:rPr lang="ru-RU" dirty="0" smtClean="0"/>
              <a:t>Базовые аспекты цифрового планирования </a:t>
            </a:r>
            <a:r>
              <a:rPr lang="ru-RU" dirty="0" err="1" smtClean="0"/>
              <a:t>имплантологического</a:t>
            </a:r>
            <a:r>
              <a:rPr lang="ru-RU" dirty="0" smtClean="0"/>
              <a:t> лечения</a:t>
            </a:r>
          </a:p>
          <a:p>
            <a:r>
              <a:rPr lang="ru-RU" dirty="0" smtClean="0"/>
              <a:t>Консервативная </a:t>
            </a:r>
            <a:r>
              <a:rPr lang="ru-RU" dirty="0" err="1" smtClean="0"/>
              <a:t>пародонтология</a:t>
            </a:r>
            <a:endParaRPr lang="ru-RU" dirty="0" smtClean="0"/>
          </a:p>
          <a:p>
            <a:r>
              <a:rPr lang="ru-RU" dirty="0" smtClean="0"/>
              <a:t>Принципы </a:t>
            </a:r>
            <a:r>
              <a:rPr lang="ru-RU" dirty="0" err="1" smtClean="0"/>
              <a:t>ортодонтического</a:t>
            </a:r>
            <a:r>
              <a:rPr lang="ru-RU" dirty="0" smtClean="0"/>
              <a:t> лечения на </a:t>
            </a:r>
            <a:r>
              <a:rPr lang="ru-RU" dirty="0" err="1" smtClean="0"/>
              <a:t>элайнерах</a:t>
            </a:r>
            <a:r>
              <a:rPr lang="ru-RU" dirty="0" smtClean="0"/>
              <a:t>: диагностика, 3D-моделирование, клинические этапы</a:t>
            </a:r>
          </a:p>
          <a:p>
            <a:r>
              <a:rPr lang="ru-RU" dirty="0"/>
              <a:t>Теоретические основы в области фундаментальных знаний о заболеваниях слизистой оболочки </a:t>
            </a:r>
            <a:r>
              <a:rPr lang="ru-RU" dirty="0" smtClean="0"/>
              <a:t>рта</a:t>
            </a:r>
          </a:p>
          <a:p>
            <a:r>
              <a:rPr lang="ru-RU" dirty="0"/>
              <a:t>Функциональная прямая композитная реставрация боковой группы зубов. Прогнозируемый </a:t>
            </a:r>
            <a:r>
              <a:rPr lang="ru-RU" dirty="0" smtClean="0"/>
              <a:t>результат</a:t>
            </a:r>
          </a:p>
          <a:p>
            <a:r>
              <a:rPr lang="ru-RU" dirty="0"/>
              <a:t>Практические основы </a:t>
            </a:r>
            <a:r>
              <a:rPr lang="ru-RU" dirty="0" smtClean="0"/>
              <a:t>стоматологии</a:t>
            </a:r>
          </a:p>
          <a:p>
            <a:r>
              <a:rPr lang="ru-RU" dirty="0" smtClean="0"/>
              <a:t>Стоматологическое здоровье населения</a:t>
            </a:r>
          </a:p>
          <a:p>
            <a:r>
              <a:rPr lang="ru-RU" dirty="0" smtClean="0"/>
              <a:t>Практическая </a:t>
            </a:r>
            <a:r>
              <a:rPr lang="ru-RU" dirty="0" err="1" smtClean="0"/>
              <a:t>эндодонтия</a:t>
            </a:r>
            <a:endParaRPr lang="ru-RU" dirty="0" smtClean="0"/>
          </a:p>
          <a:p>
            <a:r>
              <a:rPr lang="ru-RU" dirty="0" smtClean="0"/>
              <a:t>Принципы </a:t>
            </a:r>
            <a:r>
              <a:rPr lang="ru-RU" dirty="0" err="1" smtClean="0"/>
              <a:t>ортодонтического</a:t>
            </a:r>
            <a:r>
              <a:rPr lang="ru-RU" dirty="0" smtClean="0"/>
              <a:t> лечения на </a:t>
            </a:r>
            <a:r>
              <a:rPr lang="ru-RU" dirty="0" err="1" smtClean="0"/>
              <a:t>элайнерах</a:t>
            </a:r>
            <a:r>
              <a:rPr lang="ru-RU" dirty="0" smtClean="0"/>
              <a:t>: диагностика, 3D-моделирование, клинические этапы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74807"/>
            <a:ext cx="1067630" cy="79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48" y="5960829"/>
            <a:ext cx="1086012" cy="8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960829"/>
            <a:ext cx="1371981" cy="7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u="sng" dirty="0" smtClean="0"/>
              <a:t>Дополнительно: </a:t>
            </a:r>
            <a:r>
              <a:rPr lang="ru-RU" sz="2000" b="1" dirty="0" smtClean="0"/>
              <a:t>Программы для ординаторов и аспирантов</a:t>
            </a:r>
            <a:br>
              <a:rPr lang="ru-RU" sz="2000" b="1" dirty="0" smtClean="0"/>
            </a:br>
            <a:r>
              <a:rPr lang="ru-RU" sz="2000" dirty="0" smtClean="0"/>
              <a:t>Подробно на сайте - </a:t>
            </a:r>
            <a:r>
              <a:rPr lang="en-US" sz="2000" dirty="0" smtClean="0"/>
              <a:t>https://pimunn.ru/academic-mobility/npr-i-mr-v-pimu/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программы актуальны, проводятся в современных лабораториях практикующими специалистами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Морфологическая диагностика опухолей </a:t>
            </a:r>
            <a:r>
              <a:rPr lang="ru-RU" sz="3400" dirty="0" smtClean="0"/>
              <a:t>кожи</a:t>
            </a:r>
          </a:p>
          <a:p>
            <a:r>
              <a:rPr lang="ru-RU" sz="3400" dirty="0"/>
              <a:t>Морфологическая диагностика узловых образований щитовидной </a:t>
            </a:r>
            <a:r>
              <a:rPr lang="ru-RU" sz="3400" dirty="0" smtClean="0"/>
              <a:t>железы</a:t>
            </a:r>
          </a:p>
          <a:p>
            <a:r>
              <a:rPr lang="ru-RU" sz="3400" dirty="0"/>
              <a:t>Морфологическая диагностика опухолей костей и мягких тканей</a:t>
            </a:r>
            <a:endParaRPr lang="ru-RU" sz="3400" dirty="0" smtClean="0"/>
          </a:p>
          <a:p>
            <a:r>
              <a:rPr lang="ru-RU" sz="3400" dirty="0"/>
              <a:t>Цитологическая диагностика гинекологической патологии. Разбор диагностических </a:t>
            </a:r>
            <a:r>
              <a:rPr lang="ru-RU" sz="3400" dirty="0" smtClean="0"/>
              <a:t>ошибок</a:t>
            </a:r>
          </a:p>
          <a:p>
            <a:r>
              <a:rPr lang="ru-RU" sz="3400" dirty="0" err="1"/>
              <a:t>Speckle-tracking</a:t>
            </a:r>
            <a:r>
              <a:rPr lang="ru-RU" sz="3400" dirty="0"/>
              <a:t> эхокардиография в клинической практике врача кардиолога</a:t>
            </a:r>
          </a:p>
          <a:p>
            <a:r>
              <a:rPr lang="ru-RU" sz="3400" dirty="0" smtClean="0"/>
              <a:t>Диагностика </a:t>
            </a:r>
            <a:r>
              <a:rPr lang="ru-RU" sz="3400" dirty="0"/>
              <a:t>диабетической кардиоваскулярной автономной </a:t>
            </a:r>
            <a:r>
              <a:rPr lang="ru-RU" sz="3400" dirty="0" err="1" smtClean="0"/>
              <a:t>нейропатии</a:t>
            </a:r>
            <a:endParaRPr lang="ru-RU" sz="3400" dirty="0" smtClean="0"/>
          </a:p>
          <a:p>
            <a:r>
              <a:rPr lang="ru-RU" sz="3400" dirty="0"/>
              <a:t>Непрерывное </a:t>
            </a:r>
            <a:r>
              <a:rPr lang="ru-RU" sz="3400" dirty="0" err="1"/>
              <a:t>мониторирование</a:t>
            </a:r>
            <a:r>
              <a:rPr lang="ru-RU" sz="3400" dirty="0"/>
              <a:t> уровня глюкозы и помповая </a:t>
            </a:r>
            <a:r>
              <a:rPr lang="ru-RU" sz="3400" dirty="0" smtClean="0"/>
              <a:t>инсулинотерапия</a:t>
            </a:r>
          </a:p>
          <a:p>
            <a:r>
              <a:rPr lang="ru-RU" sz="3400" dirty="0"/>
              <a:t>Практические аспекты лечения диабетического </a:t>
            </a:r>
            <a:r>
              <a:rPr lang="ru-RU" sz="3400" dirty="0" err="1"/>
              <a:t>кетоацидоза</a:t>
            </a:r>
            <a:r>
              <a:rPr lang="ru-RU" sz="3400" dirty="0"/>
              <a:t> (ДКА</a:t>
            </a:r>
            <a:r>
              <a:rPr lang="ru-RU" sz="3400" dirty="0" smtClean="0"/>
              <a:t>)</a:t>
            </a:r>
          </a:p>
          <a:p>
            <a:r>
              <a:rPr lang="ru-RU" sz="3400" dirty="0"/>
              <a:t>Электрическая </a:t>
            </a:r>
            <a:r>
              <a:rPr lang="ru-RU" sz="3400" dirty="0" err="1"/>
              <a:t>кардиоверсия</a:t>
            </a:r>
            <a:r>
              <a:rPr lang="ru-RU" sz="3400" dirty="0"/>
              <a:t> при </a:t>
            </a:r>
            <a:r>
              <a:rPr lang="ru-RU" sz="3400" dirty="0" err="1" smtClean="0"/>
              <a:t>тахиаритмиях</a:t>
            </a:r>
            <a:endParaRPr lang="ru-RU" sz="3400" dirty="0" smtClean="0"/>
          </a:p>
          <a:p>
            <a:r>
              <a:rPr lang="ru-RU" sz="3400" dirty="0" err="1" smtClean="0"/>
              <a:t>Биопсийная</a:t>
            </a:r>
            <a:r>
              <a:rPr lang="ru-RU" sz="3400" dirty="0" smtClean="0"/>
              <a:t> </a:t>
            </a:r>
            <a:r>
              <a:rPr lang="ru-RU" sz="3400" dirty="0"/>
              <a:t>диагностика заболеваний органов желудочно-кишечного </a:t>
            </a:r>
            <a:r>
              <a:rPr lang="ru-RU" sz="3400" dirty="0" smtClean="0"/>
              <a:t>тракта</a:t>
            </a:r>
          </a:p>
          <a:p>
            <a:r>
              <a:rPr lang="ru-RU" sz="3400" dirty="0"/>
              <a:t>Цитологическая диагностика клеточного состава выпотных </a:t>
            </a:r>
            <a:r>
              <a:rPr lang="ru-RU" sz="3400" dirty="0" smtClean="0"/>
              <a:t>жидкостей</a:t>
            </a:r>
          </a:p>
          <a:p>
            <a:r>
              <a:rPr lang="ru-RU" sz="3400" dirty="0"/>
              <a:t>Цифровые технологии в преподавании морфологических </a:t>
            </a:r>
            <a:r>
              <a:rPr lang="ru-RU" sz="3400" dirty="0" smtClean="0"/>
              <a:t>дисциплин</a:t>
            </a:r>
          </a:p>
          <a:p>
            <a:r>
              <a:rPr lang="ru-RU" sz="3400" dirty="0"/>
              <a:t>Хирургия катаракты. </a:t>
            </a:r>
            <a:r>
              <a:rPr lang="ru-RU" sz="3400" dirty="0" err="1"/>
              <a:t>Факоэмульсификация</a:t>
            </a:r>
            <a:r>
              <a:rPr lang="ru-RU" sz="3400" dirty="0"/>
              <a:t>. Имплантация </a:t>
            </a:r>
            <a:r>
              <a:rPr lang="ru-RU" sz="3400" dirty="0" smtClean="0"/>
              <a:t>ИОЛ</a:t>
            </a:r>
          </a:p>
          <a:p>
            <a:r>
              <a:rPr lang="ru-RU" sz="3400" dirty="0"/>
              <a:t>Микрохирургия </a:t>
            </a:r>
            <a:r>
              <a:rPr lang="ru-RU" sz="3400" dirty="0" smtClean="0"/>
              <a:t>глауком</a:t>
            </a:r>
          </a:p>
          <a:p>
            <a:r>
              <a:rPr lang="ru-RU" sz="3400" dirty="0"/>
              <a:t>ПХО при открытой травме </a:t>
            </a:r>
            <a:r>
              <a:rPr lang="ru-RU" sz="3400" dirty="0" smtClean="0"/>
              <a:t>глаза</a:t>
            </a:r>
          </a:p>
          <a:p>
            <a:r>
              <a:rPr lang="ru-RU" sz="3400" dirty="0" smtClean="0"/>
              <a:t>Гастроэнтерология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438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378</Words>
  <Application>Microsoft Office PowerPoint</Application>
  <PresentationFormat>Экран (4:3)</PresentationFormat>
  <Paragraphs>67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Мобильность в форме стажировки?</vt:lpstr>
      <vt:lpstr>Программы стажировок для студентов в ПИМУ https://pimunn.ru/academic-mobility/obuchayushchikhsya-v-pimu/ Все программы актуальны, проводятся в современных лабораториях практикующими специалистами</vt:lpstr>
      <vt:lpstr>Программы стажировок для студентов в ПИМУ https://pimunn.ru/academic-mobility/obuchayushchikhsya-v-pimu/ Все программы актуальны, проводятся в современных лабораториях практикующими специалистами</vt:lpstr>
      <vt:lpstr>Программы стажировок для студентов в ПИМУ https://pimunn.ru/academic-mobility/obuchayushchikhsya-v-pimu/ для будущих стоматологов</vt:lpstr>
      <vt:lpstr>Дополнительно: Программы для ординаторов и аспирантов Подробно на сайте - https://pimunn.ru/academic-mobility/npr-i-mr-v-pimu/ Все программы актуальны, проводятся в современных лабораториях практикующими специалистами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Поздеева Татьяна Васильевна</dc:creator>
  <cp:lastModifiedBy>Поздеева Татьяна Васильевна</cp:lastModifiedBy>
  <cp:revision>7</cp:revision>
  <dcterms:created xsi:type="dcterms:W3CDTF">2024-05-16T16:24:59Z</dcterms:created>
  <dcterms:modified xsi:type="dcterms:W3CDTF">2025-02-20T18:20:04Z</dcterms:modified>
</cp:coreProperties>
</file>