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72;&#1079;&#1072;%20&#1055;&#1086;&#1079;&#1076;&#1077;&#1077;&#1074;&#1072;\&#1052;&#1086;&#1073;&#1080;&#1083;&#1100;&#1085;&#1086;&#1089;&#1090;&#1100;\&#1080;&#1085;&#1080;&#1094;&#1080;&#1072;&#1090;&#1080;&#1074;&#1072;\&#1086;&#1090;&#1095;&#1077;&#1090;&#1099;\&#1076;&#1083;&#1103;%20&#1086;&#1090;&#1095;&#1077;&#1090;&#1072;%20&#1055;&#1058;&#10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99518810148729E-2"/>
          <c:y val="7.4548702245552642E-2"/>
          <c:w val="0.77727690288713913"/>
          <c:h val="0.72334718576844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'[для отчета ПТВ.xlsx]Sheet1'!$B$64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'[для отчета ПТВ.xlsx]Sheet1'!$C$63:$N$63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'[для отчета ПТВ.xlsx]Sheet1'!$C$64:$N$64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12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'[для отчета ПТВ.xlsx]Sheet1'!$B$65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'[для отчета ПТВ.xlsx]Sheet1'!$C$63:$N$63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'[для отчета ПТВ.xlsx]Sheet1'!$C$65:$N$65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855232"/>
        <c:axId val="105877888"/>
        <c:axId val="0"/>
      </c:bar3DChart>
      <c:catAx>
        <c:axId val="10585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77888"/>
        <c:crosses val="autoZero"/>
        <c:auto val="1"/>
        <c:lblAlgn val="ctr"/>
        <c:lblOffset val="100"/>
        <c:noMultiLvlLbl val="0"/>
      </c:catAx>
      <c:valAx>
        <c:axId val="10587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55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3.2871458441867632E-2"/>
          <c:y val="0.89366784506129038"/>
          <c:w val="0.69555001176969389"/>
          <c:h val="0.1047500911676506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655B4-0922-4E11-A65F-147447DE0ED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9CAD-D69C-46F6-8937-AC03EFB3D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1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2E9779-D968-458A-B456-36C2DB05735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3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6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3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2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F2B8-DA2E-450B-8697-424AF0D7CED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C4B7-1005-43A8-8C22-A800EEA8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9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548640" y="231065"/>
            <a:ext cx="6405531" cy="893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Итоги реализации проекта</a:t>
            </a:r>
          </a:p>
          <a:p>
            <a:r>
              <a:rPr lang="ru-RU" sz="1600" b="1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Создание и апробация экспериментальной площадки по развитию академической  мобильности  обучающихся и НПР в форме стажировки (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04.2023г.–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12.2024г.)</a:t>
            </a:r>
          </a:p>
          <a:p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4902130" y="6407543"/>
            <a:ext cx="4104083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290089" y="2015639"/>
            <a:ext cx="4104083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48640" y="1473224"/>
            <a:ext cx="6687656" cy="28885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Разработка,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утверждение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и   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актуальное изменение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регламентирующих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Разработка, утверждение и реализация программ стажировок  (34 программы).</a:t>
            </a:r>
          </a:p>
          <a:p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Разработка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и ведение страницы «Академическая мобильность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»: программы, алгоритмы, документы.</a:t>
            </a:r>
          </a:p>
          <a:p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еализация программ   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стажировок в сторонних 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организациях (обучающиеся и НПР).</a:t>
            </a:r>
          </a:p>
          <a:p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Публикации  в научных изданиях и   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СМИ.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EC6871-4C96-23AB-389F-CCBA0ABC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229" y="244150"/>
            <a:ext cx="1082125" cy="3376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DB14E6-BBEE-2220-B310-BDA3B22A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55" y="244150"/>
            <a:ext cx="638663" cy="3376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261A8BB-EE63-ED22-D302-BC7B4E101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72" y="231064"/>
            <a:ext cx="882473" cy="3638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38426"/>
              </p:ext>
            </p:extLst>
          </p:nvPr>
        </p:nvGraphicFramePr>
        <p:xfrm>
          <a:off x="2068866" y="4149080"/>
          <a:ext cx="4650611" cy="242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492">
                  <a:extLst>
                    <a:ext uri="{9D8B030D-6E8A-4147-A177-3AD203B41FA5}">
                      <a16:colId xmlns:a16="http://schemas.microsoft.com/office/drawing/2014/main" xmlns="" val="1031643734"/>
                    </a:ext>
                  </a:extLst>
                </a:gridCol>
                <a:gridCol w="1088373">
                  <a:extLst>
                    <a:ext uri="{9D8B030D-6E8A-4147-A177-3AD203B41FA5}">
                      <a16:colId xmlns:a16="http://schemas.microsoft.com/office/drawing/2014/main" xmlns="" val="2815526416"/>
                    </a:ext>
                  </a:extLst>
                </a:gridCol>
                <a:gridCol w="1088373">
                  <a:extLst>
                    <a:ext uri="{9D8B030D-6E8A-4147-A177-3AD203B41FA5}">
                      <a16:colId xmlns:a16="http://schemas.microsoft.com/office/drawing/2014/main" xmlns="" val="2358385952"/>
                    </a:ext>
                  </a:extLst>
                </a:gridCol>
                <a:gridCol w="1088373">
                  <a:extLst>
                    <a:ext uri="{9D8B030D-6E8A-4147-A177-3AD203B41FA5}">
                      <a16:colId xmlns:a16="http://schemas.microsoft.com/office/drawing/2014/main" xmlns="" val="1374837136"/>
                    </a:ext>
                  </a:extLst>
                </a:gridCol>
              </a:tblGrid>
              <a:tr h="2208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мобильность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 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936086976"/>
                  </a:ext>
                </a:extLst>
              </a:tr>
              <a:tr h="776609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Исходящая (чел.)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69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45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114</a:t>
                      </a:r>
                      <a:endParaRPr lang="ru-RU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07217444"/>
                  </a:ext>
                </a:extLst>
              </a:tr>
              <a:tr h="38654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Входящая (чел.)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395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149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544</a:t>
                      </a:r>
                      <a:endParaRPr lang="ru-RU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46047405"/>
                  </a:ext>
                </a:extLst>
              </a:tr>
              <a:tr h="386545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Расходы (</a:t>
                      </a:r>
                      <a:r>
                        <a:rPr lang="ru-RU" b="0" dirty="0" err="1" smtClean="0"/>
                        <a:t>рубл</a:t>
                      </a:r>
                      <a:r>
                        <a:rPr lang="ru-RU" b="0" dirty="0" smtClean="0"/>
                        <a:t>.)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4 989 536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3 373 274 </a:t>
                      </a:r>
                      <a:endParaRPr lang="ru-RU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8 362 810</a:t>
                      </a:r>
                      <a:endParaRPr lang="ru-RU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3107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0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DA1-68D3-496C-B363-D2AA24100704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22" y="142563"/>
            <a:ext cx="73044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7585" y="215736"/>
            <a:ext cx="508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Кафедра патологической анатомии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48" y="2348880"/>
            <a:ext cx="1649873" cy="33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7586" y="585068"/>
            <a:ext cx="553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Тематические циклы для обучения ординаторов из других ВУЗов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148" y="1052736"/>
            <a:ext cx="32295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34A90">
                    <a:lumMod val="50000"/>
                  </a:srgbClr>
                </a:solidFill>
              </a:rPr>
              <a:t>Морфологическая диагностика  болезней желудка и кишечника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34A90">
                    <a:lumMod val="50000"/>
                  </a:srgbClr>
                </a:solidFill>
              </a:rPr>
              <a:t>Морфологическая </a:t>
            </a:r>
            <a:r>
              <a:rPr lang="ru-RU" sz="1400" b="1" dirty="0">
                <a:solidFill>
                  <a:srgbClr val="034A90">
                    <a:lumMod val="50000"/>
                  </a:srgbClr>
                </a:solidFill>
              </a:rPr>
              <a:t>диагностика узловых образований щитовидной железы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34A90">
                    <a:lumMod val="50000"/>
                  </a:srgbClr>
                </a:solidFill>
              </a:rPr>
              <a:t>Морфологическая </a:t>
            </a:r>
            <a:r>
              <a:rPr lang="ru-RU" sz="1400" b="1" dirty="0">
                <a:solidFill>
                  <a:srgbClr val="034A90">
                    <a:lumMod val="50000"/>
                  </a:srgbClr>
                </a:solidFill>
              </a:rPr>
              <a:t>диагностика опухолей мозга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34A90">
                    <a:lumMod val="50000"/>
                  </a:srgbClr>
                </a:solidFill>
              </a:rPr>
              <a:t>Морфологическая </a:t>
            </a:r>
            <a:r>
              <a:rPr lang="ru-RU" sz="1400" b="1" dirty="0">
                <a:solidFill>
                  <a:srgbClr val="034A90">
                    <a:lumMod val="50000"/>
                  </a:srgbClr>
                </a:solidFill>
              </a:rPr>
              <a:t>диагностика опухолей костей и мягких тканей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34A90">
                    <a:lumMod val="50000"/>
                  </a:srgbClr>
                </a:solidFill>
              </a:rPr>
              <a:t>Морфологическая </a:t>
            </a:r>
            <a:r>
              <a:rPr lang="ru-RU" sz="1400" b="1" dirty="0">
                <a:solidFill>
                  <a:srgbClr val="034A90">
                    <a:lumMod val="50000"/>
                  </a:srgbClr>
                </a:solidFill>
              </a:rPr>
              <a:t>диагностика гинекологической патологии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34A90">
                    <a:lumMod val="50000"/>
                  </a:srgbClr>
                </a:solidFill>
              </a:rPr>
              <a:t>Морфологическая </a:t>
            </a:r>
            <a:r>
              <a:rPr lang="ru-RU" sz="1400" b="1" dirty="0">
                <a:solidFill>
                  <a:srgbClr val="034A90">
                    <a:lumMod val="50000"/>
                  </a:srgbClr>
                </a:solidFill>
              </a:rPr>
              <a:t>диагностика опухолей кожи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412776"/>
            <a:ext cx="1273081" cy="2308324"/>
          </a:xfrm>
          <a:prstGeom prst="rect">
            <a:avLst/>
          </a:prstGeom>
          <a:solidFill>
            <a:srgbClr val="E6F0F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Москва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Санкт-Петербург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Ярославль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Чебоксары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Нижний Новгород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46 человек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8710" y="4202544"/>
            <a:ext cx="4418085" cy="2631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Отзывы:</a:t>
            </a:r>
          </a:p>
          <a:p>
            <a:pPr algn="just"/>
            <a:r>
              <a:rPr lang="ru-RU" sz="1100" b="1" dirty="0" smtClean="0"/>
              <a:t>Выражаю </a:t>
            </a:r>
            <a:r>
              <a:rPr lang="ru-RU" sz="1100" b="1" dirty="0"/>
              <a:t>огромную благодарность за организацию цикла, проходившего на кафедре </a:t>
            </a:r>
            <a:r>
              <a:rPr lang="ru-RU" sz="1100" b="1" dirty="0" err="1"/>
              <a:t>патанатомии</a:t>
            </a:r>
            <a:r>
              <a:rPr lang="ru-RU" sz="1100" b="1" dirty="0"/>
              <a:t> ПИМУ. Кабинет оснащён современными микроскопами, подключёнными к мониторам компьютера. </a:t>
            </a:r>
            <a:endParaRPr lang="ru-RU" sz="1100" b="1" dirty="0" smtClean="0"/>
          </a:p>
          <a:p>
            <a:pPr algn="just"/>
            <a:r>
              <a:rPr lang="ru-RU" sz="1100" b="1" dirty="0" smtClean="0"/>
              <a:t>Очень </a:t>
            </a:r>
            <a:r>
              <a:rPr lang="ru-RU" sz="1100" b="1" dirty="0"/>
              <a:t>насыщенно проходило обучение в течении 3-х дней. Интересная лекционная часть с </a:t>
            </a:r>
            <a:r>
              <a:rPr lang="ru-RU" sz="1100" b="1" dirty="0" err="1"/>
              <a:t>отцифрованными</a:t>
            </a:r>
            <a:r>
              <a:rPr lang="ru-RU" sz="1100" b="1" dirty="0"/>
              <a:t> препаратами, огромный багаж знаний по ИЦХ, по написанию заключения в соответствии с классификацией ТIS RFCS. </a:t>
            </a:r>
            <a:endParaRPr lang="ru-RU" sz="1100" b="1" dirty="0" smtClean="0"/>
          </a:p>
          <a:p>
            <a:pPr algn="just"/>
            <a:r>
              <a:rPr lang="ru-RU" sz="1100" b="1" dirty="0" smtClean="0"/>
              <a:t>На </a:t>
            </a:r>
            <a:r>
              <a:rPr lang="ru-RU" sz="1100" b="1" dirty="0"/>
              <a:t>практике был показан архив </a:t>
            </a:r>
            <a:r>
              <a:rPr lang="ru-RU" sz="1100" b="1" dirty="0" err="1"/>
              <a:t>цитол</a:t>
            </a:r>
            <a:r>
              <a:rPr lang="ru-RU" sz="1100" b="1" dirty="0"/>
              <a:t>. стёкол «НОКОД», каждый случай покрашен традиционным методом, ИЦХ, "клеточный блок" и сопоставлено с гистологией пациента (ЭТО просто высший пилотаж!!!). Обсуждались препараты коллег из других медучреждений. Было много полезной и новой информации, доступно показано и рассказано. Спасибо за стажировку!</a:t>
            </a:r>
          </a:p>
        </p:txBody>
      </p:sp>
    </p:spTree>
    <p:extLst>
      <p:ext uri="{BB962C8B-B14F-4D97-AF65-F5344CB8AC3E}">
        <p14:creationId xmlns:p14="http://schemas.microsoft.com/office/powerpoint/2010/main" val="175451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DA1-68D3-496C-B363-D2AA24100704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086" y="298844"/>
            <a:ext cx="5789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ПОВЫШЕНИЕ КВАЛИФИКАЦИИ ПРЕПОДАВАТЕЛЕЙ В ОБЛАСТИ ЦИФРОВИЗАЦИИ ОБРАЗОВАНИЯ.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53" y="2514666"/>
            <a:ext cx="995639" cy="236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6" y="2178890"/>
            <a:ext cx="1132835" cy="253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9" y="129700"/>
            <a:ext cx="73044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6564" y="3083160"/>
            <a:ext cx="3393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Цикл повышения квалификации для педагогов, совместно </a:t>
            </a:r>
          </a:p>
          <a:p>
            <a:r>
              <a:rPr lang="ru-RU" b="1" dirty="0">
                <a:solidFill>
                  <a:srgbClr val="C00000"/>
                </a:solidFill>
              </a:rPr>
              <a:t>с Ярославским ГМУ  «Использование цифровых технологий </a:t>
            </a:r>
          </a:p>
          <a:p>
            <a:r>
              <a:rPr lang="ru-RU" b="1" dirty="0">
                <a:solidFill>
                  <a:srgbClr val="C00000"/>
                </a:solidFill>
              </a:rPr>
              <a:t>в преподавании морфологических дисциплин».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9884" y="1162387"/>
            <a:ext cx="190500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C00000"/>
                </a:solidFill>
              </a:rPr>
              <a:t>Москва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C00000"/>
                </a:solidFill>
              </a:rPr>
              <a:t>Санкт-Петербург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C00000"/>
                </a:solidFill>
              </a:rPr>
              <a:t>Ярославль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C00000"/>
                </a:solidFill>
              </a:rPr>
              <a:t>Чебоксары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C00000"/>
                </a:solidFill>
              </a:rPr>
              <a:t>Нижний Новгород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     50 </a:t>
            </a:r>
            <a:r>
              <a:rPr lang="ru-RU" sz="1400" b="1" dirty="0">
                <a:solidFill>
                  <a:srgbClr val="C00000"/>
                </a:solidFill>
              </a:rPr>
              <a:t>человек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5" y="5292395"/>
            <a:ext cx="788612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u="sng" dirty="0" smtClean="0"/>
              <a:t>Отзывы:</a:t>
            </a:r>
          </a:p>
          <a:p>
            <a:pPr lvl="0"/>
            <a:r>
              <a:rPr lang="ru-RU" sz="1200" b="1" dirty="0" smtClean="0"/>
              <a:t>Понравилась </a:t>
            </a:r>
            <a:r>
              <a:rPr lang="ru-RU" sz="1200" b="1" dirty="0"/>
              <a:t>добрая и теплая обстановка на данной стажировке. Положительное впечатление произвели методика преподавания патологической анатомии и патологоанатомический музей. </a:t>
            </a:r>
            <a:endParaRPr lang="ru-RU" sz="1200" b="1" dirty="0" smtClean="0"/>
          </a:p>
          <a:p>
            <a:pPr lvl="0"/>
            <a:r>
              <a:rPr lang="ru-RU" sz="1200" b="1" dirty="0" smtClean="0"/>
              <a:t>Метод </a:t>
            </a:r>
            <a:r>
              <a:rPr lang="ru-RU" sz="1200" b="1" dirty="0"/>
              <a:t>цифровой микроскопии добавила в преподавательскую деятельность. Информировала студентов о чудесном электронном курсе по дисциплинам "Гистология" и "Патологическая анатомия" Ярославского ГМУ.</a:t>
            </a:r>
          </a:p>
          <a:p>
            <a:pPr lvl="0"/>
            <a:r>
              <a:rPr lang="ru-RU" sz="1200" b="1" dirty="0"/>
              <a:t>Стажировка была очень познавательна, все очень понравилось, особенно ознакомление с различными форматами цифрового обучения.</a:t>
            </a:r>
          </a:p>
          <a:p>
            <a:r>
              <a:rPr lang="ru-RU" sz="1200" b="1" dirty="0"/>
              <a:t>Хорошая наглядность, интересная подача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47631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655" y="6049819"/>
            <a:ext cx="5680364" cy="691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29" y="365126"/>
            <a:ext cx="8428737" cy="1050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кафедра кинической лабораторной диагностики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ЦИФРОВАЯ </a:t>
            </a:r>
            <a:r>
              <a:rPr lang="ru-RU" sz="2700" dirty="0"/>
              <a:t>УЧЕБНАЯ ЛАБОРАТОРИЯ  МИКРОСКОПИИ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3" y="1593479"/>
            <a:ext cx="5988627" cy="39705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Цифровая </a:t>
            </a:r>
            <a:r>
              <a:rPr lang="ru-RU" sz="1400" dirty="0"/>
              <a:t>лаборатория представляет собой учебный класс оптической, цифровой и виртуальной микроскопии и состоит из:</a:t>
            </a:r>
            <a:endParaRPr lang="ru-RU" sz="1400" dirty="0" smtClean="0">
              <a:effectLst/>
            </a:endParaRPr>
          </a:p>
          <a:p>
            <a:pPr lvl="0" algn="just"/>
            <a:r>
              <a:rPr lang="ru-RU" sz="1400" dirty="0"/>
              <a:t>1 места преподавателя, 8 мест для </a:t>
            </a:r>
            <a:r>
              <a:rPr lang="ru-RU" sz="1400" dirty="0" smtClean="0"/>
              <a:t>обучающихся;</a:t>
            </a:r>
            <a:endParaRPr lang="ru-RU" sz="1400" dirty="0"/>
          </a:p>
          <a:p>
            <a:pPr lvl="0" algn="just"/>
            <a:r>
              <a:rPr lang="ru-RU" sz="1400" dirty="0"/>
              <a:t>микроскопа с интегрированной видеокамерой и монитора, на который выводится информация с </a:t>
            </a:r>
            <a:r>
              <a:rPr lang="ru-RU" sz="1400" dirty="0" smtClean="0"/>
              <a:t>микроскопа </a:t>
            </a:r>
            <a:r>
              <a:rPr lang="ru-RU" sz="1400" dirty="0"/>
              <a:t>на каждом рабочем </a:t>
            </a:r>
            <a:r>
              <a:rPr lang="ru-RU" sz="1400" dirty="0" smtClean="0"/>
              <a:t>месте;</a:t>
            </a:r>
            <a:endParaRPr lang="ru-RU" sz="1400" dirty="0"/>
          </a:p>
          <a:p>
            <a:pPr lvl="0" algn="just"/>
            <a:r>
              <a:rPr lang="ru-RU" sz="1400" dirty="0" err="1"/>
              <a:t>видеопанели</a:t>
            </a:r>
            <a:r>
              <a:rPr lang="ru-RU" sz="1400" dirty="0"/>
              <a:t> коллективного </a:t>
            </a:r>
            <a:r>
              <a:rPr lang="ru-RU" sz="1400" dirty="0" smtClean="0"/>
              <a:t>пользования;</a:t>
            </a:r>
            <a:endParaRPr lang="ru-RU" sz="1400" dirty="0"/>
          </a:p>
          <a:p>
            <a:pPr lvl="0" algn="just"/>
            <a:r>
              <a:rPr lang="ru-RU" sz="1400" dirty="0"/>
              <a:t>программного обеспечения и системы </a:t>
            </a:r>
            <a:r>
              <a:rPr lang="ru-RU" sz="1400" dirty="0" smtClean="0"/>
              <a:t>управления;</a:t>
            </a:r>
          </a:p>
          <a:p>
            <a:pPr lvl="0" algn="just"/>
            <a:r>
              <a:rPr lang="ru-RU" sz="1400" dirty="0" smtClean="0"/>
              <a:t>все микроскопы </a:t>
            </a:r>
            <a:r>
              <a:rPr lang="ru-RU" sz="1400" dirty="0"/>
              <a:t>соединены между собой в единую цифровую исследовательскую среду, позволяющую активно обмениваться данными.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рамках академической мобильности прошли обучение в цифровой лаборатории </a:t>
            </a:r>
            <a:r>
              <a:rPr lang="ru-RU" sz="1400" u="sng" dirty="0"/>
              <a:t>студенты из  Москвы и Белгорода. </a:t>
            </a:r>
            <a:r>
              <a:rPr lang="ru-RU" sz="1400" dirty="0"/>
              <a:t>Студенты приобрели ценные навыки микроскопии, которые пригодятся им в дальнейшей успешной учебе и в практическом здравоохранении.</a:t>
            </a:r>
          </a:p>
          <a:p>
            <a:pPr marL="0" indent="0" algn="just">
              <a:buNone/>
            </a:pPr>
            <a:r>
              <a:rPr lang="ru-RU" sz="1400" dirty="0" smtClean="0"/>
              <a:t>Цифровая </a:t>
            </a:r>
            <a:r>
              <a:rPr lang="ru-RU" sz="1400" dirty="0"/>
              <a:t>учебная лаборатория микроскопии позволила реализовать одновременно персонифицированный подход в обучении и коллективную работу преподавателя и обучающихся, а также сформировать цифровые компетенции выпускников</a:t>
            </a:r>
            <a:endParaRPr lang="ru-RU" sz="1400" dirty="0" smtClean="0"/>
          </a:p>
          <a:p>
            <a:pPr marL="0" indent="0" algn="just">
              <a:buNone/>
            </a:pPr>
            <a:endParaRPr lang="ru-RU" sz="1200" dirty="0" smtClean="0">
              <a:effectLst/>
            </a:endParaRPr>
          </a:p>
          <a:p>
            <a:pPr marL="0" indent="0" algn="just">
              <a:buNone/>
            </a:pPr>
            <a:r>
              <a:rPr lang="ru-RU" sz="1200" dirty="0" smtClean="0"/>
              <a:t>Отзывы:</a:t>
            </a:r>
            <a:r>
              <a:rPr lang="ru-RU" sz="1200" dirty="0"/>
              <a:t> </a:t>
            </a:r>
            <a:endParaRPr lang="ru-RU" sz="1400" b="1" dirty="0" smtClean="0"/>
          </a:p>
          <a:p>
            <a:pPr marL="0" indent="0" algn="just">
              <a:buNone/>
            </a:pPr>
            <a:r>
              <a:rPr lang="ru-RU" sz="1400" dirty="0" smtClean="0"/>
              <a:t>Информация </a:t>
            </a:r>
            <a:r>
              <a:rPr lang="ru-RU" sz="1400" dirty="0"/>
              <a:t>была очень полезна. Работа на новых устройствах – уникальный опыт.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98" y="2741044"/>
            <a:ext cx="1742915" cy="28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5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523509" y="1191492"/>
            <a:ext cx="4253346" cy="4310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00090" y="365126"/>
            <a:ext cx="7816451" cy="660111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Кафедра хирургической стоматологии и челюстно-лицевой хирургии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09600" y="1339273"/>
            <a:ext cx="3888581" cy="93287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err="1"/>
              <a:t>Десневые</a:t>
            </a:r>
            <a:r>
              <a:rPr lang="ru-RU" sz="2000" b="0" dirty="0"/>
              <a:t> </a:t>
            </a:r>
            <a:r>
              <a:rPr lang="ru-RU" sz="2000" b="0" dirty="0" err="1"/>
              <a:t>аутотрансплантаты</a:t>
            </a:r>
            <a:r>
              <a:rPr lang="ru-RU" sz="2000" b="0" dirty="0"/>
              <a:t>. Хирургия. Методика забора и работы с </a:t>
            </a:r>
            <a:r>
              <a:rPr lang="ru-RU" sz="2000" b="0" dirty="0" err="1"/>
              <a:t>аутотрансплантатами</a:t>
            </a:r>
            <a:r>
              <a:rPr lang="ru-RU" sz="2000" b="0" dirty="0"/>
              <a:t> от «А» до «Я»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Искусство удаления зубов в аспекте современной стоматологии: от простых протоколов к сложным</a:t>
            </a:r>
            <a:endParaRPr lang="ru-RU" sz="2000" b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91766" y="794473"/>
            <a:ext cx="3861414" cy="3416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Отзывы:</a:t>
            </a:r>
            <a:endParaRPr lang="ru-RU" sz="2000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34346" y="1200728"/>
            <a:ext cx="3967325" cy="4301065"/>
          </a:xfrm>
        </p:spPr>
        <p:txBody>
          <a:bodyPr>
            <a:normAutofit/>
          </a:bodyPr>
          <a:lstStyle/>
          <a:p>
            <a:r>
              <a:rPr lang="ru-RU" sz="1200" dirty="0"/>
              <a:t>Мы с командой из Пермского Государственного Медицинского Университета им. Е.А. Вагнера принимали участие в стажировке по хирургической стоматологии и челюстно-лицевой хирургии в ПИМУ. Все было невероятно интересно, </a:t>
            </a:r>
            <a:r>
              <a:rPr lang="ru-RU" sz="1200" dirty="0" smtClean="0"/>
              <a:t>доступно </a:t>
            </a:r>
            <a:r>
              <a:rPr lang="ru-RU" sz="1200" dirty="0"/>
              <a:t>для понимания и очень тщательно организовано! </a:t>
            </a:r>
            <a:endParaRPr lang="ru-RU" sz="1200" dirty="0" smtClean="0"/>
          </a:p>
          <a:p>
            <a:r>
              <a:rPr lang="ru-RU" sz="1200" dirty="0"/>
              <a:t>Очень интересна и важная информация, замечательно структурированная. </a:t>
            </a:r>
            <a:endParaRPr lang="ru-RU" sz="1200" dirty="0" smtClean="0"/>
          </a:p>
          <a:p>
            <a:r>
              <a:rPr lang="ru-RU" sz="1200" dirty="0"/>
              <a:t>Отдельную благодарность хочется выразить за предоставление практического блока, где можно было сразу же закрепить теоретические знания. Все очень понравилось! Надеюсь, побывать у вас в гостях еще раз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Очень понравилась практическая часть</a:t>
            </a:r>
            <a:r>
              <a:rPr lang="ru-RU" sz="1200" dirty="0" smtClean="0"/>
              <a:t>.</a:t>
            </a:r>
          </a:p>
          <a:p>
            <a:pPr lvl="0"/>
            <a:r>
              <a:rPr lang="ru-RU" sz="1200" dirty="0"/>
              <a:t>Очень полезный и интересный курс, преподаватели выкладывались на максимум, стараясь уделить время каждому студенту.</a:t>
            </a:r>
          </a:p>
          <a:p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83664"/>
            <a:ext cx="2639500" cy="23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91124"/>
            <a:ext cx="5724636" cy="1745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2636" y="45496"/>
            <a:ext cx="8229600" cy="4660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кафедра фармацевтической химии и фармакогнозии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637" y="688586"/>
            <a:ext cx="8568952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стажировки «Оценка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эквивалентности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дженериков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Биовейвер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 часов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417" y="1604798"/>
            <a:ext cx="5505736" cy="51090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</a:t>
            </a:r>
          </a:p>
          <a:p>
            <a:pPr lvl="0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методикой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биовейвера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проведение теста сравнительной кинетики растворения.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работы на тестере растворения твердых лекарственных форм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 не входит в рабочие программы фармацевтического факультета, но процедура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Биовейвер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актуальная методика оценки биоэквивалентности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ЕЭК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Доброжелательный коллектив, хорошо оборудованная лаборатория, интерес появился абсолютно к каждой методике и оборудованию, интересный и красивый город.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316767"/>
            <a:ext cx="2715545" cy="27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7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1" y="4341092"/>
            <a:ext cx="6156261" cy="2400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2636" y="45496"/>
            <a:ext cx="8229600" cy="4660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кафедра фармацевтической химии и фармакогнозии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637" y="688585"/>
            <a:ext cx="8568952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стажировки «Технологические процессы ТЛФ»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 часов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1" y="1316767"/>
            <a:ext cx="6213764" cy="56630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</a:t>
            </a:r>
          </a:p>
          <a:p>
            <a:pPr lvl="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производства качественных твердых лекарственных форм на технологическом оборудовании (получение твердых лекарственных форм с разными вспомогательными веществами и оценка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-технологических свойств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7 стажировок (всего 17 человек).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Контингент:</a:t>
            </a:r>
            <a:endParaRPr lang="ru-RU" sz="1400" b="1" dirty="0" smtClean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4-5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ФГБОУ ВО ЯГМУ Минздрава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Смоленского ГМУ МЗ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Магистранты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ИГХТУ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Отзывы: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Хочется </a:t>
            </a:r>
            <a:r>
              <a:rPr lang="ru-RU" sz="1200" dirty="0"/>
              <a:t>выразить благодарность преподавательскому составу кафедры фармацевтической химии и фармакогнозии за приятную атмосферу на стажировке, внимательность и заинтересованность к нашему делу. </a:t>
            </a:r>
            <a:endParaRPr lang="ru-RU" sz="12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Благодаря </a:t>
            </a:r>
            <a:r>
              <a:rPr lang="ru-RU" sz="1200" dirty="0"/>
              <a:t>современному оборудованию и профессионализму сотрудников мы освоили и закрепили теоретический материал, получили колоссальный опыт производства и анализа твёрдых лекарственных форм.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dirty="0"/>
              <a:t>Больше всего заинтересовало оборудование, последовательность и технология процессов. Пожелание -продлить время программы, увеличить количество дней стажировки.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Больше всего запомнился классный коллектив, доступность объяснения материала, экскурсия в ПИМУ. Все супер, все классно. Можно улучшить только одно, если стажировку сделать не 3 дня, а побольше😍!!!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22" y="2996952"/>
            <a:ext cx="2400267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62248"/>
            <a:ext cx="7773353" cy="9705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787501"/>
            <a:ext cx="212725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35" y="2658913"/>
            <a:ext cx="23050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46163" y="404814"/>
            <a:ext cx="85501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>
                <a:solidFill>
                  <a:srgbClr val="FFFFFF"/>
                </a:solidFill>
              </a:rPr>
              <a:t>2023 г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2438487"/>
            <a:ext cx="2879725" cy="7408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>
                <a:solidFill>
                  <a:srgbClr val="3333CC"/>
                </a:solidFill>
              </a:rPr>
              <a:t>М</a:t>
            </a:r>
            <a:r>
              <a:rPr lang="ru-RU" altLang="ru-RU" sz="1400" b="1">
                <a:solidFill>
                  <a:srgbClr val="3333CC"/>
                </a:solidFill>
                <a:latin typeface="Times New Roman" pitchFamily="18" charset="0"/>
              </a:rPr>
              <a:t>олекулярно-генетическая лаборатория в Институте фундаментальной медицины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75014" y="2328536"/>
            <a:ext cx="2484437" cy="7408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 dirty="0">
                <a:solidFill>
                  <a:srgbClr val="3333CC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1400" b="1" dirty="0">
                <a:solidFill>
                  <a:srgbClr val="3333CC"/>
                </a:solidFill>
                <a:latin typeface="Times New Roman" pitchFamily="18" charset="0"/>
              </a:rPr>
              <a:t>Университетская клиника ПИМУ 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01613"/>
            <a:ext cx="6858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267692" y="115888"/>
            <a:ext cx="7512772" cy="6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 smtClean="0">
                <a:latin typeface="Times New Roman" pitchFamily="18" charset="0"/>
                <a:ea typeface="Microsoft YaHei" pitchFamily="32" charset="-122"/>
              </a:rPr>
              <a:t>Кафедра биологии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Microsoft YaHei" pitchFamily="32" charset="-122"/>
              </a:rPr>
              <a:t>Программа </a:t>
            </a:r>
            <a:r>
              <a:rPr lang="ru-RU" altLang="ru-RU" sz="2000" b="1" dirty="0">
                <a:latin typeface="Times New Roman" pitchFamily="18" charset="0"/>
                <a:ea typeface="Microsoft YaHei" pitchFamily="32" charset="-122"/>
              </a:rPr>
              <a:t>профессиональной переподготовки «Молекулярная биология. Генетика»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187623" y="776327"/>
            <a:ext cx="7730373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УЗы-партнеры: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Слушатели Кировского государственного медицинского университета,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Тверского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государственного медицинского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университета.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dirty="0" smtClean="0"/>
              <a:t>Отзывы:</a:t>
            </a:r>
          </a:p>
          <a:p>
            <a:pPr lvl="0"/>
            <a:r>
              <a:rPr lang="ru-RU" sz="1200" dirty="0" smtClean="0"/>
              <a:t>Очень </a:t>
            </a:r>
            <a:r>
              <a:rPr lang="ru-RU" sz="1200" dirty="0"/>
              <a:t>полезна была практика, увидеть пациентов вживую, поприсутствовать на приеме у </a:t>
            </a:r>
            <a:r>
              <a:rPr lang="ru-RU" sz="1200" dirty="0" err="1"/>
              <a:t>Черневского</a:t>
            </a:r>
            <a:r>
              <a:rPr lang="ru-RU" sz="1200" dirty="0"/>
              <a:t> </a:t>
            </a:r>
            <a:r>
              <a:rPr lang="ru-RU" sz="1200" dirty="0" smtClean="0"/>
              <a:t>(</a:t>
            </a:r>
            <a:r>
              <a:rPr lang="ru-RU" sz="1200" dirty="0"/>
              <a:t>безумно понравились его занятия). </a:t>
            </a:r>
            <a:endParaRPr lang="ru-RU" sz="1200" dirty="0" smtClean="0"/>
          </a:p>
          <a:p>
            <a:pPr lvl="0"/>
            <a:r>
              <a:rPr lang="ru-RU" sz="1200" dirty="0" smtClean="0"/>
              <a:t>Увидеть </a:t>
            </a:r>
            <a:r>
              <a:rPr lang="ru-RU" sz="1200" dirty="0"/>
              <a:t>на практике выделение ДНК, постановку ПЦР</a:t>
            </a:r>
            <a:r>
              <a:rPr lang="ru-RU" sz="1200" dirty="0" smtClean="0"/>
              <a:t>.</a:t>
            </a:r>
          </a:p>
          <a:p>
            <a:pPr lvl="0"/>
            <a:r>
              <a:rPr lang="ru-RU" sz="1200" dirty="0" smtClean="0"/>
              <a:t>Огромное </a:t>
            </a:r>
            <a:r>
              <a:rPr lang="ru-RU" sz="1200" dirty="0"/>
              <a:t>спасибо ПИМУ за предоставленную возможность стажировки.</a:t>
            </a:r>
          </a:p>
          <a:p>
            <a:r>
              <a:rPr lang="ru-RU" sz="1200" dirty="0"/>
              <a:t>Хорошая организация, приветливые преподаватели, </a:t>
            </a:r>
            <a:r>
              <a:rPr lang="ru-RU" sz="1200" i="1" dirty="0"/>
              <a:t>грамотный</a:t>
            </a:r>
            <a:r>
              <a:rPr lang="ru-RU" sz="1200" dirty="0"/>
              <a:t> подход к обучению и практике.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759450" y="4474491"/>
            <a:ext cx="3384550" cy="8639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200" dirty="0">
                <a:solidFill>
                  <a:srgbClr val="3333CC"/>
                </a:solidFill>
                <a:latin typeface="Times New Roman" pitchFamily="18" charset="0"/>
              </a:rPr>
              <a:t>осмотр пациентов в отделениях патологии новорожденных, отделении старшего и раннего возраста, оценка состояния пациентов, обсуждение предполагаемого диагноз</a:t>
            </a: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</a:rPr>
              <a:t>а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22" y="2758406"/>
            <a:ext cx="2232025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426" y="2324628"/>
            <a:ext cx="3203575" cy="7408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b="1" dirty="0">
                <a:solidFill>
                  <a:srgbClr val="3333CC"/>
                </a:solidFill>
                <a:latin typeface="Times New Roman" pitchFamily="18" charset="0"/>
              </a:rPr>
              <a:t>Кафедра госпитальной педиатрии на базе детской городской больницы №1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9388" y="4211768"/>
            <a:ext cx="2843212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200">
                <a:solidFill>
                  <a:srgbClr val="3333CC"/>
                </a:solidFill>
                <a:latin typeface="Times New Roman" pitchFamily="18" charset="0"/>
              </a:rPr>
              <a:t>ознакомление с методиками выделения ДНК из клеточных культур, постановки реакции ПЦР, интерпретация данных генетических исследований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59113" y="4340242"/>
            <a:ext cx="2881312" cy="8639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</a:rPr>
              <a:t>с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овместн</a:t>
            </a:r>
            <a:r>
              <a:rPr lang="ru-RU" altLang="ru-RU" sz="1200" dirty="0" err="1">
                <a:solidFill>
                  <a:srgbClr val="3333CC"/>
                </a:solidFill>
                <a:latin typeface="Times New Roman" pitchFamily="18" charset="0"/>
              </a:rPr>
              <a:t>ые</a:t>
            </a:r>
            <a:r>
              <a:rPr lang="ru-RU" altLang="ru-RU" sz="1200" dirty="0">
                <a:solidFill>
                  <a:srgbClr val="3333CC"/>
                </a:solidFill>
                <a:latin typeface="Times New Roman" pitchFamily="18" charset="0"/>
              </a:rPr>
              <a:t> с генетиком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очн</a:t>
            </a:r>
            <a:r>
              <a:rPr lang="ru-RU" altLang="ru-RU" sz="1200" dirty="0" err="1">
                <a:solidFill>
                  <a:srgbClr val="3333CC"/>
                </a:solidFill>
                <a:latin typeface="Times New Roman" pitchFamily="18" charset="0"/>
              </a:rPr>
              <a:t>ые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консультаци</a:t>
            </a:r>
            <a:r>
              <a:rPr lang="ru-RU" altLang="ru-RU" sz="1200" dirty="0">
                <a:solidFill>
                  <a:srgbClr val="3333CC"/>
                </a:solidFill>
                <a:latin typeface="Times New Roman" pitchFamily="18" charset="0"/>
              </a:rPr>
              <a:t>и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пациент</a:t>
            </a:r>
            <a:r>
              <a:rPr lang="ru-RU" altLang="ru-RU" sz="1200" dirty="0" err="1">
                <a:solidFill>
                  <a:srgbClr val="3333CC"/>
                </a:solidFill>
                <a:latin typeface="Times New Roman" pitchFamily="18" charset="0"/>
              </a:rPr>
              <a:t>ов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неврологического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отделения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Университетской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altLang="ru-RU" sz="1200" dirty="0" err="1">
                <a:solidFill>
                  <a:srgbClr val="3333CC"/>
                </a:solidFill>
                <a:latin typeface="Times New Roman" pitchFamily="18" charset="0"/>
              </a:rPr>
              <a:t>клиники</a:t>
            </a:r>
            <a:r>
              <a:rPr lang="en-GB" altLang="ru-RU" sz="1200" dirty="0">
                <a:solidFill>
                  <a:srgbClr val="3333CC"/>
                </a:solidFill>
                <a:latin typeface="Times New Roman" pitchFamily="18" charset="0"/>
              </a:rPr>
              <a:t> ПИМУ</a:t>
            </a:r>
            <a:r>
              <a:rPr lang="en-GB" altLang="ru-RU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031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4824536" cy="5184576"/>
          </a:xfrm>
        </p:spPr>
        <p:txBody>
          <a:bodyPr>
            <a:noAutofit/>
          </a:bodyPr>
          <a:lstStyle/>
          <a:p>
            <a:r>
              <a:rPr lang="ru-RU" sz="1600" dirty="0" smtClean="0"/>
              <a:t>Эксклюзивно для клинических ординаторов разработаны новые программы в виде циклов 18ч. (</a:t>
            </a:r>
            <a:r>
              <a:rPr lang="ru-RU" sz="1600" dirty="0" err="1" smtClean="0"/>
              <a:t>ВетЛаб</a:t>
            </a:r>
            <a:r>
              <a:rPr lang="ru-RU" sz="1600" dirty="0" smtClean="0"/>
              <a:t>) </a:t>
            </a:r>
          </a:p>
          <a:p>
            <a:pPr marL="0" indent="0">
              <a:buNone/>
            </a:pPr>
            <a:r>
              <a:rPr lang="ru-RU" sz="1600" dirty="0" smtClean="0"/>
              <a:t>по темам: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400" dirty="0" smtClean="0"/>
              <a:t>«Базовые навыки микрохирургии глаза»,</a:t>
            </a:r>
          </a:p>
          <a:p>
            <a:pPr marL="0" indent="0">
              <a:buNone/>
            </a:pPr>
            <a:r>
              <a:rPr lang="ru-RU" sz="1400" dirty="0" smtClean="0"/>
              <a:t> «ПХО при открытой травме глаза», «Микрохирургия глауком»</a:t>
            </a:r>
          </a:p>
          <a:p>
            <a:r>
              <a:rPr lang="ru-RU" sz="1400" dirty="0" smtClean="0"/>
              <a:t>Начинающие (ординаторы 1 года обучения) овладевают навыками работы с микрохирургическими инструментами, формирования разрезов и наложения швов</a:t>
            </a:r>
          </a:p>
          <a:p>
            <a:r>
              <a:rPr lang="ru-RU" sz="1400" dirty="0" smtClean="0"/>
              <a:t>Имеющие базовые навыки (ординаторы 2 года обучения)имеют возможность овладеть техниками первичной хирургической обработки при травме глаза и выполнения базовых </a:t>
            </a:r>
            <a:r>
              <a:rPr lang="ru-RU" sz="1400" dirty="0" err="1" smtClean="0"/>
              <a:t>антиглаукоматозных</a:t>
            </a:r>
            <a:r>
              <a:rPr lang="ru-RU" sz="1400" dirty="0" smtClean="0"/>
              <a:t> операций: </a:t>
            </a:r>
            <a:r>
              <a:rPr lang="ru-RU" sz="1400" dirty="0" err="1" smtClean="0"/>
              <a:t>синустрабекулэктомии</a:t>
            </a:r>
            <a:r>
              <a:rPr lang="ru-RU" sz="1400" dirty="0" smtClean="0"/>
              <a:t> и глубокой </a:t>
            </a:r>
            <a:r>
              <a:rPr lang="ru-RU" sz="1400" dirty="0" err="1" smtClean="0"/>
              <a:t>склерэктомии</a:t>
            </a:r>
            <a:endParaRPr lang="ru-RU" sz="1400" dirty="0" smtClean="0"/>
          </a:p>
          <a:p>
            <a:r>
              <a:rPr lang="ru-RU" sz="1400" dirty="0" smtClean="0"/>
              <a:t>Обучение проходит только с использованием свежих изолированных глаз животных, современных микрохирургических инструментов и операционных микроскопов, в условиях, максимально приближенных к реальной работе офтальмологической микрохирургической операционной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6147" name="Picture 3" descr="C:\Users\Игорь\Desktop\доклад витрео\IMG-104d4a016ba55cc68d94dd8aff7e69ec-V.jpg"/>
          <p:cNvPicPr>
            <a:picLocks noChangeAspect="1" noChangeArrowheads="1"/>
          </p:cNvPicPr>
          <p:nvPr/>
        </p:nvPicPr>
        <p:blipFill>
          <a:blip r:embed="rId2" cstate="print"/>
          <a:srcRect t="12992" b="5610"/>
          <a:stretch>
            <a:fillRect/>
          </a:stretch>
        </p:blipFill>
        <p:spPr bwMode="auto">
          <a:xfrm>
            <a:off x="5724129" y="908722"/>
            <a:ext cx="3064894" cy="3326363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403650"/>
            <a:ext cx="1616224" cy="21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61109" y="175490"/>
            <a:ext cx="7992019" cy="63730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Кафедра глазных болезней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891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82" y="2013527"/>
            <a:ext cx="5368637" cy="4331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5809"/>
            <a:ext cx="7886700" cy="1325563"/>
          </a:xfrm>
        </p:spPr>
        <p:txBody>
          <a:bodyPr>
            <a:normAutofit/>
          </a:bodyPr>
          <a:lstStyle/>
          <a:p>
            <a:r>
              <a:rPr lang="ru-RU" sz="2000" b="1" dirty="0"/>
              <a:t>Кафедра госпитальной хирургии им. Б.А. </a:t>
            </a:r>
            <a:r>
              <a:rPr lang="ru-RU" sz="2000" b="1" dirty="0" smtClean="0"/>
              <a:t>Королева</a:t>
            </a:r>
            <a:br>
              <a:rPr lang="ru-RU" sz="2000" b="1" dirty="0" smtClean="0"/>
            </a:br>
            <a:r>
              <a:rPr lang="ru-RU" sz="2000" dirty="0" err="1" smtClean="0"/>
              <a:t>Лапароскопическая</a:t>
            </a:r>
            <a:r>
              <a:rPr lang="ru-RU" sz="2000" dirty="0" smtClean="0"/>
              <a:t> </a:t>
            </a:r>
            <a:r>
              <a:rPr lang="ru-RU" sz="2000" dirty="0"/>
              <a:t>хирургия: базовый </a:t>
            </a:r>
            <a:r>
              <a:rPr lang="ru-RU" sz="2000" dirty="0" smtClean="0"/>
              <a:t>курс</a:t>
            </a:r>
            <a:br>
              <a:rPr lang="ru-RU" sz="2000" dirty="0" smtClean="0"/>
            </a:br>
            <a:r>
              <a:rPr lang="ru-RU" sz="2000" dirty="0" err="1" smtClean="0"/>
              <a:t>Лапароскопическая</a:t>
            </a:r>
            <a:r>
              <a:rPr lang="ru-RU" sz="2000" dirty="0" smtClean="0"/>
              <a:t> хирургия: продвинутый курс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795" y="1631372"/>
            <a:ext cx="38862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Отзывы:</a:t>
            </a:r>
          </a:p>
          <a:p>
            <a:pPr marL="0" lvl="0" indent="0">
              <a:buNone/>
            </a:pPr>
            <a:endParaRPr lang="ru-RU" dirty="0" smtClean="0"/>
          </a:p>
          <a:p>
            <a:pPr lvl="0"/>
            <a:r>
              <a:rPr lang="ru-RU" dirty="0" smtClean="0"/>
              <a:t>Было </a:t>
            </a:r>
            <a:r>
              <a:rPr lang="ru-RU" dirty="0"/>
              <a:t>очень полезным научится базовым навыкам работы с </a:t>
            </a:r>
            <a:r>
              <a:rPr lang="ru-RU" dirty="0" err="1"/>
              <a:t>лапароскопическими</a:t>
            </a:r>
            <a:r>
              <a:rPr lang="ru-RU" dirty="0"/>
              <a:t> инструментами. </a:t>
            </a:r>
            <a:endParaRPr lang="ru-RU" dirty="0" smtClean="0"/>
          </a:p>
          <a:p>
            <a:pPr lvl="0"/>
            <a:r>
              <a:rPr lang="ru-RU" dirty="0" smtClean="0"/>
              <a:t>Последний </a:t>
            </a:r>
            <a:r>
              <a:rPr lang="ru-RU" dirty="0"/>
              <a:t>этап был самым впечатляющим, настоящие органы, кровотечения при неаккуратной работе с инструментами, коагуляция и продолжение операции. </a:t>
            </a:r>
            <a:endParaRPr lang="ru-RU" dirty="0" smtClean="0"/>
          </a:p>
          <a:p>
            <a:pPr lvl="0"/>
            <a:r>
              <a:rPr lang="ru-RU" dirty="0" smtClean="0"/>
              <a:t>Отношение </a:t>
            </a:r>
            <a:r>
              <a:rPr lang="ru-RU" dirty="0"/>
              <a:t>наставников заслуживают большого уважения! Спасибо огромное за тёплый приём и за продуктивно проведённое время!</a:t>
            </a:r>
          </a:p>
          <a:p>
            <a:r>
              <a:rPr lang="ru-RU" dirty="0"/>
              <a:t>Преподаватель подробно разбирал технику с каждым, указывал на ошибки, предлагал пути улучшения навыков. </a:t>
            </a:r>
            <a:endParaRPr lang="ru-RU" dirty="0" smtClean="0"/>
          </a:p>
          <a:p>
            <a:r>
              <a:rPr lang="ru-RU" dirty="0" smtClean="0"/>
              <a:t>Понравилось </a:t>
            </a:r>
            <a:r>
              <a:rPr lang="ru-RU" dirty="0"/>
              <a:t>техническое оснащение </a:t>
            </a:r>
            <a:r>
              <a:rPr lang="ru-RU" dirty="0" err="1"/>
              <a:t>симуляционного</a:t>
            </a:r>
            <a:r>
              <a:rPr lang="ru-RU" dirty="0"/>
              <a:t> центра университета.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1906731" cy="19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9454"/>
            <a:ext cx="1840345" cy="184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13527"/>
            <a:ext cx="2029691" cy="202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0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771618" y="1189871"/>
            <a:ext cx="2035064" cy="2798660"/>
            <a:chOff x="295901" y="3030076"/>
            <a:chExt cx="2809831" cy="308354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  <p:sp>
        <p:nvSpPr>
          <p:cNvPr id="7" name="Объект 7"/>
          <p:cNvSpPr txBox="1">
            <a:spLocks/>
          </p:cNvSpPr>
          <p:nvPr/>
        </p:nvSpPr>
        <p:spPr>
          <a:xfrm>
            <a:off x="3430136" y="785677"/>
            <a:ext cx="4544291" cy="3202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 smtClean="0"/>
              <a:t>Все только начинается 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Точки роста для развития: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1.     Положительный опыт входящей мобильности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ru-RU" sz="2000" b="1" dirty="0" smtClean="0"/>
              <a:t>Положительный опыт исходящей мобильности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ru-RU" sz="2000" b="1" dirty="0" smtClean="0"/>
              <a:t> Запросы от внешних организаций:</a:t>
            </a:r>
          </a:p>
          <a:p>
            <a:pPr lvl="1"/>
            <a:r>
              <a:rPr lang="ru-RU" sz="1600" dirty="0" smtClean="0"/>
              <a:t>Конкретные программы.</a:t>
            </a:r>
          </a:p>
          <a:p>
            <a:pPr lvl="1"/>
            <a:r>
              <a:rPr lang="ru-RU" sz="1600" dirty="0" smtClean="0"/>
              <a:t> Увеличение длительности стажировок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4.    Продление проекта на 2025 год </a:t>
            </a:r>
          </a:p>
          <a:p>
            <a:pPr lvl="1"/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4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8514" y="95795"/>
            <a:ext cx="5107577" cy="24471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200" b="1" dirty="0" smtClean="0"/>
              <a:t> </a:t>
            </a:r>
            <a:r>
              <a:rPr lang="ru-RU" sz="4000" b="1" dirty="0" smtClean="0"/>
              <a:t>Основные результаты  2023 год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Проект «</a:t>
            </a:r>
            <a:r>
              <a:rPr lang="ru-RU" sz="1200" b="1" dirty="0"/>
              <a:t>Создание </a:t>
            </a:r>
            <a:r>
              <a:rPr lang="ru-RU" sz="1200" b="1" dirty="0" smtClean="0"/>
              <a:t> </a:t>
            </a:r>
            <a:r>
              <a:rPr lang="ru-RU" sz="1200" b="1" dirty="0"/>
              <a:t>апробация экспериментальной площадки по развитию академической  мобильности  обучающихся и НПР в форме стажировки</a:t>
            </a:r>
            <a:r>
              <a:rPr lang="ru-RU" sz="1200" b="1" dirty="0" smtClean="0"/>
              <a:t>»</a:t>
            </a:r>
            <a:br>
              <a:rPr lang="ru-RU" sz="1200" b="1" dirty="0" smtClean="0"/>
            </a:br>
            <a:r>
              <a:rPr lang="ru-RU" sz="1200" b="1" dirty="0" smtClean="0"/>
              <a:t> </a:t>
            </a:r>
            <a:r>
              <a:rPr lang="ru-RU" sz="1200" b="1" dirty="0"/>
              <a:t>в рамках программы «Приоритет-2030»</a:t>
            </a:r>
            <a:r>
              <a:rPr lang="ru-RU" sz="1200" b="1" dirty="0" smtClean="0"/>
              <a:t> 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Утвержден </a:t>
            </a:r>
            <a:r>
              <a:rPr lang="ru-RU" sz="1200" b="1" dirty="0"/>
              <a:t>приказом от </a:t>
            </a:r>
            <a:r>
              <a:rPr lang="ru-RU" sz="1200" b="1" u="sng" dirty="0"/>
              <a:t>6 апреля 2023г. № 223/</a:t>
            </a:r>
            <a:r>
              <a:rPr lang="ru-RU" sz="1200" b="1" u="sng" dirty="0" err="1"/>
              <a:t>Осн</a:t>
            </a:r>
            <a:r>
              <a:rPr lang="ru-RU" sz="1200" b="1" u="sng" dirty="0"/>
              <a:t>/пр. </a:t>
            </a:r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200" b="1" dirty="0" smtClean="0"/>
              <a:t>Продолжительность </a:t>
            </a:r>
            <a:r>
              <a:rPr lang="ru-RU" sz="1200" b="1" dirty="0"/>
              <a:t>инициативы – 1 год 9 месяцев (01.04.2023-31.12.2024)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798" y="2725784"/>
            <a:ext cx="6622505" cy="39885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ru-RU" sz="1300" b="1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ru-RU" sz="1300" b="1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Партнеры – 18 организаций РФ и </a:t>
            </a:r>
            <a:r>
              <a:rPr lang="ru-RU" sz="1300" b="1" dirty="0"/>
              <a:t>6 </a:t>
            </a:r>
            <a:r>
              <a:rPr lang="ru-RU" sz="1300" b="1" dirty="0" smtClean="0"/>
              <a:t>зарубежных вузов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Прошли стажировку - 69 человек, в </a:t>
            </a:r>
            <a:r>
              <a:rPr lang="ru-RU" sz="1300" b="1" dirty="0" err="1" smtClean="0"/>
              <a:t>т.ч</a:t>
            </a:r>
            <a:r>
              <a:rPr lang="ru-RU" sz="1300" b="1" dirty="0" smtClean="0"/>
              <a:t>.: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Ординаторы - 22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Студенты - 14</a:t>
            </a:r>
            <a:endParaRPr lang="ru-RU" sz="1300" b="1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Преподаватели – 31 (17 Узбекистан)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300" b="1" dirty="0" smtClean="0"/>
          </a:p>
          <a:p>
            <a:pPr lvl="2" algn="l"/>
            <a:endParaRPr lang="ru-RU" sz="1300" dirty="0" smtClean="0"/>
          </a:p>
          <a:p>
            <a:endParaRPr lang="ru-RU" dirty="0" smtClean="0"/>
          </a:p>
          <a:p>
            <a:pPr lvl="2" algn="l"/>
            <a:r>
              <a:rPr lang="ru-RU" sz="1300" b="1" dirty="0"/>
              <a:t> - Партнеры – 21 </a:t>
            </a:r>
            <a:r>
              <a:rPr lang="ru-RU" sz="1300" b="1" dirty="0" smtClean="0"/>
              <a:t>образовательная организация</a:t>
            </a:r>
            <a:endParaRPr lang="ru-RU" sz="1300" b="1" dirty="0"/>
          </a:p>
          <a:p>
            <a:pPr lvl="2" algn="l"/>
            <a:r>
              <a:rPr lang="ru-RU" sz="1300" b="1" dirty="0"/>
              <a:t>– </a:t>
            </a:r>
            <a:r>
              <a:rPr lang="ru-RU" sz="1300" b="1" dirty="0" smtClean="0"/>
              <a:t>395 </a:t>
            </a:r>
            <a:r>
              <a:rPr lang="ru-RU" sz="1300" b="1" dirty="0"/>
              <a:t>человек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8477" y="14214"/>
            <a:ext cx="2035064" cy="2798660"/>
            <a:chOff x="295901" y="3030076"/>
            <a:chExt cx="2809831" cy="308354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71351" y="2858294"/>
            <a:ext cx="18810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Исходящая мобильность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7463" y="4720045"/>
            <a:ext cx="18810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Входящая мобильность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11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2403" y="248998"/>
            <a:ext cx="5063689" cy="19071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200" b="1" dirty="0" smtClean="0"/>
              <a:t> </a:t>
            </a:r>
            <a:r>
              <a:rPr lang="ru-RU" sz="4000" b="1" dirty="0" smtClean="0"/>
              <a:t>Основные результаты  2024 год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Проект «</a:t>
            </a:r>
            <a:r>
              <a:rPr lang="ru-RU" sz="1200" b="1" dirty="0"/>
              <a:t>Создание </a:t>
            </a:r>
            <a:r>
              <a:rPr lang="ru-RU" sz="1200" b="1" dirty="0" smtClean="0"/>
              <a:t> </a:t>
            </a:r>
            <a:r>
              <a:rPr lang="ru-RU" sz="1200" b="1" dirty="0"/>
              <a:t>апробация экспериментальной площадки по развитию академической  мобильности  обучающихся и НПР в форме стажировки</a:t>
            </a:r>
            <a:r>
              <a:rPr lang="ru-RU" sz="1200" b="1" dirty="0" smtClean="0"/>
              <a:t>»</a:t>
            </a:r>
            <a:br>
              <a:rPr lang="ru-RU" sz="1200" b="1" dirty="0" smtClean="0"/>
            </a:br>
            <a:r>
              <a:rPr lang="ru-RU" sz="1200" b="1" dirty="0" smtClean="0"/>
              <a:t> </a:t>
            </a:r>
            <a:r>
              <a:rPr lang="ru-RU" sz="1200" b="1" dirty="0"/>
              <a:t>в рамках программы «Приоритет-2030»</a:t>
            </a:r>
            <a:r>
              <a:rPr lang="ru-RU" sz="1200" b="1" dirty="0" smtClean="0"/>
              <a:t> 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Утвержден </a:t>
            </a:r>
            <a:r>
              <a:rPr lang="ru-RU" sz="1200" b="1" dirty="0"/>
              <a:t>приказом от </a:t>
            </a:r>
            <a:r>
              <a:rPr lang="ru-RU" sz="1200" b="1" u="sng" dirty="0"/>
              <a:t>6 апреля 2023г. № 223/</a:t>
            </a:r>
            <a:r>
              <a:rPr lang="ru-RU" sz="1200" b="1" u="sng" dirty="0" err="1"/>
              <a:t>Осн</a:t>
            </a:r>
            <a:r>
              <a:rPr lang="ru-RU" sz="1200" b="1" u="sng" dirty="0"/>
              <a:t>/пр. </a:t>
            </a:r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200" b="1" dirty="0" smtClean="0"/>
              <a:t>Продолжительность </a:t>
            </a:r>
            <a:r>
              <a:rPr lang="ru-RU" sz="1200" b="1" dirty="0"/>
              <a:t>инициативы – 1 год 9 месяцев (01.04.2023-31.12.2024)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798" y="2725784"/>
            <a:ext cx="6694513" cy="39885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ru-RU" sz="1300" b="1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ru-RU" sz="1300" b="1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Партнеры – 8 организаций РФ и 2 зарубежных вуза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/>
              <a:t>Прошли стажировку - 45 человек, в </a:t>
            </a:r>
            <a:r>
              <a:rPr lang="ru-RU" sz="1300" b="1" dirty="0" err="1" smtClean="0"/>
              <a:t>т.ч</a:t>
            </a:r>
            <a:r>
              <a:rPr lang="ru-RU" sz="1300" b="1" dirty="0" smtClean="0"/>
              <a:t>.: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Ординаторы – 21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Магистры – 2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Аспиранты - 1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Студенты - -</a:t>
            </a:r>
            <a:endParaRPr lang="ru-RU" sz="1300" b="1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300" b="1" dirty="0" smtClean="0"/>
              <a:t>Преподаватели – 21 (8 Узбекистан)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300" b="1" dirty="0" smtClean="0"/>
          </a:p>
          <a:p>
            <a:pPr lvl="2" algn="l"/>
            <a:endParaRPr lang="ru-RU" sz="1300" dirty="0" smtClean="0"/>
          </a:p>
          <a:p>
            <a:endParaRPr lang="ru-RU" dirty="0" smtClean="0"/>
          </a:p>
          <a:p>
            <a:pPr lvl="2" algn="l"/>
            <a:r>
              <a:rPr lang="ru-RU" sz="1300" b="1" dirty="0"/>
              <a:t> - Партнеры – </a:t>
            </a:r>
            <a:r>
              <a:rPr lang="ru-RU" sz="1300" b="1" dirty="0" smtClean="0"/>
              <a:t>16 образовательная организация</a:t>
            </a:r>
            <a:endParaRPr lang="ru-RU" sz="1300" b="1" dirty="0"/>
          </a:p>
          <a:p>
            <a:pPr lvl="2" algn="l"/>
            <a:r>
              <a:rPr lang="ru-RU" sz="1300" b="1" dirty="0"/>
              <a:t>– </a:t>
            </a:r>
            <a:r>
              <a:rPr lang="ru-RU" sz="1300" b="1" dirty="0" smtClean="0"/>
              <a:t>149 </a:t>
            </a:r>
            <a:r>
              <a:rPr lang="ru-RU" sz="1300" b="1" dirty="0"/>
              <a:t>человек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8477" y="14214"/>
            <a:ext cx="2035064" cy="2798660"/>
            <a:chOff x="295901" y="3030076"/>
            <a:chExt cx="2809831" cy="308354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14"/>
            <a:stretch/>
          </p:blipFill>
          <p:spPr>
            <a:xfrm>
              <a:off x="295901" y="3030076"/>
              <a:ext cx="1781175" cy="189403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40"/>
            <a:stretch/>
          </p:blipFill>
          <p:spPr>
            <a:xfrm>
              <a:off x="609599" y="4219595"/>
              <a:ext cx="2496133" cy="189402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71351" y="2858294"/>
            <a:ext cx="18810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Исходящая мобильность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351" y="5242560"/>
            <a:ext cx="18810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Входящая мобильность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814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Некоторые результаты исходящей мобильности: опыт кафедральных коллективов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sz="1800" dirty="0" smtClean="0"/>
              <a:t>кафедра </a:t>
            </a:r>
            <a:r>
              <a:rPr lang="ru-RU" sz="1800" dirty="0"/>
              <a:t>эндокринологии и внутренних болезней – </a:t>
            </a:r>
            <a:r>
              <a:rPr lang="ru-RU" sz="1800" u="sng" dirty="0"/>
              <a:t>на постоянной основе </a:t>
            </a:r>
            <a:r>
              <a:rPr lang="ru-RU" sz="1800" dirty="0"/>
              <a:t>каждый квартал 1 преподаватель и </a:t>
            </a:r>
            <a:r>
              <a:rPr lang="ru-RU" sz="1800" dirty="0" smtClean="0"/>
              <a:t>3 </a:t>
            </a:r>
            <a:r>
              <a:rPr lang="ru-RU" sz="1800" dirty="0"/>
              <a:t>ординатора проходят стажировку в ведущих НИИ.</a:t>
            </a:r>
          </a:p>
          <a:p>
            <a:pPr lvl="1"/>
            <a:r>
              <a:rPr lang="ru-RU" sz="1800" dirty="0" smtClean="0"/>
              <a:t>кафедра </a:t>
            </a:r>
            <a:r>
              <a:rPr lang="ru-RU" sz="1800" dirty="0"/>
              <a:t>онкологии, лучевой терапии и лучевой диагностики им. </a:t>
            </a:r>
            <a:r>
              <a:rPr lang="ru-RU" sz="1800" dirty="0" err="1"/>
              <a:t>Яхонтова</a:t>
            </a:r>
            <a:r>
              <a:rPr lang="ru-RU" sz="1800" dirty="0"/>
              <a:t> – стажировки преподавателей и ординаторов в </a:t>
            </a:r>
            <a:r>
              <a:rPr lang="ru-RU" sz="1800" u="sng" dirty="0"/>
              <a:t>ведущих НИИ </a:t>
            </a:r>
            <a:r>
              <a:rPr lang="ru-RU" sz="1800" dirty="0"/>
              <a:t>по онкологии</a:t>
            </a:r>
            <a:r>
              <a:rPr lang="ru-RU" sz="1800" dirty="0" smtClean="0"/>
              <a:t>.</a:t>
            </a:r>
          </a:p>
          <a:p>
            <a:pPr lvl="1"/>
            <a:r>
              <a:rPr lang="ru-RU" sz="1800" spc="-1" dirty="0">
                <a:ea typeface="Times New Roman"/>
              </a:rPr>
              <a:t>к</a:t>
            </a:r>
            <a:r>
              <a:rPr lang="ru-RU" sz="1800" spc="-1" dirty="0" smtClean="0">
                <a:ea typeface="Times New Roman"/>
              </a:rPr>
              <a:t>афедра </a:t>
            </a:r>
            <a:r>
              <a:rPr lang="ru-RU" sz="1800" spc="-1" dirty="0">
                <a:ea typeface="Times New Roman"/>
              </a:rPr>
              <a:t>пропедевтики внутренних болезней и гериатрии</a:t>
            </a:r>
            <a:r>
              <a:rPr lang="ru-RU" sz="1800" spc="-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1800" spc="-1" dirty="0">
                <a:solidFill>
                  <a:srgbClr val="000000"/>
                </a:solidFill>
                <a:ea typeface="Times New Roman"/>
              </a:rPr>
              <a:t>им. К.Г. Никулина</a:t>
            </a:r>
            <a:r>
              <a:rPr lang="ru-RU" sz="1800" spc="-1" dirty="0" smtClean="0">
                <a:solidFill>
                  <a:srgbClr val="000000"/>
                </a:solidFill>
                <a:ea typeface="Times New Roman"/>
              </a:rPr>
              <a:t>. – стажировка ординатора </a:t>
            </a:r>
            <a:r>
              <a:rPr lang="ru-RU" sz="1800" u="sng" spc="-1" dirty="0" smtClean="0">
                <a:solidFill>
                  <a:srgbClr val="000000"/>
                </a:solidFill>
                <a:ea typeface="Times New Roman"/>
              </a:rPr>
              <a:t>для трудоустройства на кафедре.</a:t>
            </a:r>
          </a:p>
          <a:p>
            <a:pPr lvl="1"/>
            <a:r>
              <a:rPr lang="ru-RU" sz="1800" spc="-1" dirty="0" smtClean="0">
                <a:solidFill>
                  <a:srgbClr val="000000"/>
                </a:solidFill>
              </a:rPr>
              <a:t>институт стоматологии – </a:t>
            </a:r>
            <a:r>
              <a:rPr lang="ru-RU" sz="1800" u="sng" spc="-1" dirty="0" smtClean="0">
                <a:solidFill>
                  <a:srgbClr val="000000"/>
                </a:solidFill>
              </a:rPr>
              <a:t>применение опыта исходящей  мобильности </a:t>
            </a:r>
            <a:r>
              <a:rPr lang="ru-RU" sz="1800" spc="-1" dirty="0" smtClean="0">
                <a:solidFill>
                  <a:srgbClr val="000000"/>
                </a:solidFill>
              </a:rPr>
              <a:t>для наращивания собственных программ.</a:t>
            </a:r>
          </a:p>
          <a:p>
            <a:pPr lvl="1"/>
            <a:r>
              <a:rPr lang="ru-RU" sz="1800" dirty="0"/>
              <a:t>к</a:t>
            </a:r>
            <a:r>
              <a:rPr lang="ru-RU" sz="1800" dirty="0" smtClean="0"/>
              <a:t>афедра  </a:t>
            </a:r>
            <a:r>
              <a:rPr lang="ru-RU" sz="1800" dirty="0"/>
              <a:t>патологической </a:t>
            </a:r>
            <a:r>
              <a:rPr lang="ru-RU" sz="1800" dirty="0" smtClean="0"/>
              <a:t>физиологии – </a:t>
            </a:r>
            <a:r>
              <a:rPr lang="ru-RU" sz="1800" u="sng" dirty="0" smtClean="0"/>
              <a:t>совершенствование методологии преподавания </a:t>
            </a:r>
            <a:r>
              <a:rPr lang="ru-RU" sz="1800" spc="-1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хирургии и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онкологии – </a:t>
            </a:r>
            <a:r>
              <a:rPr lang="ru-RU" sz="18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 методики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трансплантации печени.</a:t>
            </a:r>
          </a:p>
          <a:p>
            <a:pPr lvl="1"/>
            <a:r>
              <a:rPr lang="ru-RU" sz="1800" dirty="0"/>
              <a:t>к</a:t>
            </a:r>
            <a:r>
              <a:rPr lang="ru-RU" sz="1800" dirty="0" smtClean="0"/>
              <a:t>афедра госпитальной педиатрии – </a:t>
            </a:r>
            <a:r>
              <a:rPr lang="ru-RU" sz="1800" u="sng" dirty="0" smtClean="0"/>
              <a:t>стажировки командой</a:t>
            </a:r>
            <a:r>
              <a:rPr lang="ru-RU" sz="1800" dirty="0" smtClean="0"/>
              <a:t> с разным уровнем подготовки –ассистент,  ординатор, студент.</a:t>
            </a:r>
          </a:p>
          <a:p>
            <a:pPr lvl="1"/>
            <a:r>
              <a:rPr lang="en-US" sz="1800" dirty="0" err="1"/>
              <a:t>кафедр</a:t>
            </a:r>
            <a:r>
              <a:rPr lang="ru-RU" sz="1800" dirty="0"/>
              <a:t>а</a:t>
            </a:r>
            <a:r>
              <a:rPr lang="en-US" sz="1800" dirty="0"/>
              <a:t> </a:t>
            </a:r>
            <a:r>
              <a:rPr lang="en-US" sz="1800" dirty="0" err="1"/>
              <a:t>анестезиологии</a:t>
            </a:r>
            <a:r>
              <a:rPr lang="en-US" sz="1800" dirty="0"/>
              <a:t>, </a:t>
            </a:r>
            <a:r>
              <a:rPr lang="en-US" sz="1800" dirty="0" err="1"/>
              <a:t>реаниматологии</a:t>
            </a:r>
            <a:r>
              <a:rPr lang="en-US" sz="1800" dirty="0"/>
              <a:t> и </a:t>
            </a:r>
            <a:r>
              <a:rPr lang="en-US" sz="1800" dirty="0" err="1" smtClean="0"/>
              <a:t>трансфузиологии</a:t>
            </a:r>
            <a:r>
              <a:rPr lang="ru-RU" sz="1800" dirty="0" smtClean="0"/>
              <a:t> – стажировка ординаторов по </a:t>
            </a:r>
            <a:r>
              <a:rPr lang="ru-RU" sz="1800" u="sng" dirty="0" smtClean="0"/>
              <a:t>профилю дальнейшего трудоустройства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61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24740" y="1179080"/>
            <a:ext cx="58474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u="sng" dirty="0" smtClean="0"/>
              <a:t>1. </a:t>
            </a:r>
            <a:r>
              <a:rPr lang="ru-RU" sz="1600" dirty="0"/>
              <a:t>«</a:t>
            </a:r>
            <a:r>
              <a:rPr lang="ru-RU" sz="1600" u="sng" dirty="0"/>
              <a:t>Национальный медицинский исследовательский центр эндокринологии» </a:t>
            </a:r>
            <a:endParaRPr lang="ru-RU" sz="1600" u="sng" dirty="0" smtClean="0"/>
          </a:p>
          <a:p>
            <a:pPr marL="0" indent="0">
              <a:buNone/>
            </a:pPr>
            <a:r>
              <a:rPr lang="ru-RU" sz="1600" dirty="0" smtClean="0"/>
              <a:t> курс «Редкие </a:t>
            </a:r>
            <a:r>
              <a:rPr lang="ru-RU" sz="1600" dirty="0"/>
              <a:t>заболевания и современные технологии в эндокринологии</a:t>
            </a:r>
            <a:r>
              <a:rPr lang="ru-RU" sz="1600" dirty="0" smtClean="0"/>
              <a:t>», </a:t>
            </a:r>
            <a:r>
              <a:rPr lang="ru-RU" sz="1800" dirty="0" smtClean="0"/>
              <a:t> </a:t>
            </a:r>
            <a:r>
              <a:rPr lang="ru-RU" sz="1600" dirty="0"/>
              <a:t>108 академических часов</a:t>
            </a:r>
          </a:p>
          <a:p>
            <a:pPr lvl="2"/>
            <a:r>
              <a:rPr lang="ru-RU" sz="1400" dirty="0"/>
              <a:t>очная часть – 72 часа (2 недели работы в НМИЦ)</a:t>
            </a:r>
          </a:p>
          <a:p>
            <a:pPr lvl="2"/>
            <a:r>
              <a:rPr lang="ru-RU" sz="1400" dirty="0"/>
              <a:t>доступ к электронному обучающему </a:t>
            </a:r>
            <a:r>
              <a:rPr lang="ru-RU" sz="1400" dirty="0" smtClean="0"/>
              <a:t>модулю</a:t>
            </a:r>
          </a:p>
          <a:p>
            <a:pPr lvl="3"/>
            <a:r>
              <a:rPr lang="ru-RU" dirty="0" smtClean="0"/>
              <a:t>4 преподавателя</a:t>
            </a:r>
          </a:p>
          <a:p>
            <a:pPr lvl="3"/>
            <a:r>
              <a:rPr lang="ru-RU" dirty="0" smtClean="0"/>
              <a:t>12 ординаторов</a:t>
            </a:r>
          </a:p>
          <a:p>
            <a:pPr marL="0" indent="0">
              <a:buNone/>
            </a:pPr>
            <a:r>
              <a:rPr lang="ru-RU" sz="1800" u="sng" dirty="0" smtClean="0"/>
              <a:t>2. </a:t>
            </a:r>
            <a:r>
              <a:rPr lang="ru-RU" sz="1800" u="sng" dirty="0"/>
              <a:t>НМИЦ </a:t>
            </a:r>
            <a:r>
              <a:rPr lang="ru-RU" sz="1800" u="sng" dirty="0" smtClean="0"/>
              <a:t>ТПМ</a:t>
            </a:r>
          </a:p>
          <a:p>
            <a:r>
              <a:rPr lang="ru-RU" sz="1600" dirty="0"/>
              <a:t>Курс «Фокусное УЗИ в рамках оказания первичной медико-санитарной помощи», 36 </a:t>
            </a:r>
            <a:r>
              <a:rPr lang="ru-RU" sz="1600" dirty="0" smtClean="0"/>
              <a:t>часов</a:t>
            </a:r>
          </a:p>
          <a:p>
            <a:r>
              <a:rPr lang="ru-RU" sz="1600" dirty="0" smtClean="0"/>
              <a:t>2 преподавателя</a:t>
            </a:r>
          </a:p>
          <a:p>
            <a:r>
              <a:rPr lang="ru-RU" sz="1600" dirty="0" smtClean="0"/>
              <a:t>1 аспирант</a:t>
            </a:r>
            <a:endParaRPr lang="ru-RU" sz="1600" dirty="0"/>
          </a:p>
          <a:p>
            <a:pPr marL="0" indent="0">
              <a:buNone/>
            </a:pPr>
            <a:endParaRPr lang="ru-RU" dirty="0" smtClean="0"/>
          </a:p>
          <a:p>
            <a:pPr lvl="2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7255" y="365126"/>
            <a:ext cx="7968095" cy="7894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кафедра </a:t>
            </a:r>
            <a:r>
              <a:rPr lang="ru-RU" sz="2400" b="1" dirty="0"/>
              <a:t>эндокринологии и внутренних болезней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>
                <a:solidFill>
                  <a:srgbClr val="002060"/>
                </a:solidFill>
              </a:rPr>
              <a:t>Развитие кадрового потенциала 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5262236"/>
            <a:ext cx="1427703" cy="14110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38" y="5262237"/>
            <a:ext cx="1446553" cy="142300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869161"/>
            <a:ext cx="1048241" cy="1804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9942" t="2460" r="16000" b="21968"/>
          <a:stretch/>
        </p:blipFill>
        <p:spPr>
          <a:xfrm>
            <a:off x="3902990" y="5262236"/>
            <a:ext cx="852388" cy="14378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236" y="5262237"/>
            <a:ext cx="1170440" cy="14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5" y="365126"/>
            <a:ext cx="8047806" cy="3995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Кафедра терапевтической стоматологии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80509" y="769595"/>
            <a:ext cx="5106810" cy="546792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/>
              <a:t>Очное </a:t>
            </a:r>
            <a:r>
              <a:rPr lang="ru-RU" sz="5600" dirty="0"/>
              <a:t>обучение </a:t>
            </a:r>
            <a:r>
              <a:rPr lang="ru-RU" sz="5600" dirty="0" smtClean="0"/>
              <a:t>по программе «Инновационные </a:t>
            </a:r>
            <a:r>
              <a:rPr lang="ru-RU" sz="5600" dirty="0"/>
              <a:t>методы лечения </a:t>
            </a:r>
            <a:r>
              <a:rPr lang="ru-RU" sz="5600" dirty="0" smtClean="0"/>
              <a:t>заболеваний </a:t>
            </a:r>
            <a:r>
              <a:rPr lang="ru-RU" sz="5600" dirty="0"/>
              <a:t>полости рта и особенности стоматологической практики» в Государственном медицинском центре «</a:t>
            </a:r>
            <a:r>
              <a:rPr lang="ru-RU" sz="5600" dirty="0" err="1"/>
              <a:t>Рамбам</a:t>
            </a:r>
            <a:r>
              <a:rPr lang="ru-RU" sz="5600" dirty="0"/>
              <a:t>», являющемся клинической и академической базой ведущего медико-технологического университета Израиля «</a:t>
            </a:r>
            <a:r>
              <a:rPr lang="ru-RU" sz="5600" dirty="0" err="1"/>
              <a:t>Технион</a:t>
            </a:r>
            <a:r>
              <a:rPr lang="ru-RU" sz="5600" dirty="0" smtClean="0"/>
              <a:t>».</a:t>
            </a:r>
          </a:p>
          <a:p>
            <a:pPr algn="just"/>
            <a:endParaRPr lang="ru-RU" sz="5600" dirty="0"/>
          </a:p>
          <a:p>
            <a:pPr algn="just"/>
            <a:endParaRPr lang="ru-RU" sz="5600" dirty="0"/>
          </a:p>
          <a:p>
            <a:pPr lvl="0" algn="just"/>
            <a:r>
              <a:rPr lang="ru-RU" sz="6400" dirty="0"/>
              <a:t>проведено 8 циклов по Академической мобильности (161 человек)</a:t>
            </a:r>
          </a:p>
          <a:p>
            <a:pPr lvl="0" algn="just"/>
            <a:r>
              <a:rPr lang="ru-RU" sz="6400" dirty="0"/>
              <a:t>материалы включены в лекции, семинары, практические занятия для студентов и ординаторов, используются в учебно-лечебном процессе </a:t>
            </a:r>
          </a:p>
          <a:p>
            <a:pPr lvl="0" algn="just"/>
            <a:r>
              <a:rPr lang="ru-RU" sz="6400" dirty="0"/>
              <a:t>создано 3 авторских курса для студентов, ординаторов, врачей, которые размещены на СДО, включающие интерактивные </a:t>
            </a:r>
            <a:r>
              <a:rPr lang="ru-RU" sz="6400" dirty="0" err="1"/>
              <a:t>видеолекции</a:t>
            </a:r>
            <a:r>
              <a:rPr lang="ru-RU" sz="6400" dirty="0"/>
              <a:t> (</a:t>
            </a:r>
            <a:r>
              <a:rPr lang="ru-RU" sz="6400" dirty="0" err="1"/>
              <a:t>Джалинга</a:t>
            </a:r>
            <a:r>
              <a:rPr lang="ru-RU" sz="6400" dirty="0"/>
              <a:t>):</a:t>
            </a:r>
          </a:p>
          <a:p>
            <a:pPr lvl="0" algn="just"/>
            <a:r>
              <a:rPr lang="ru-RU" sz="6400" dirty="0" smtClean="0"/>
              <a:t>Проведено </a:t>
            </a:r>
            <a:r>
              <a:rPr lang="ru-RU" sz="6400" dirty="0"/>
              <a:t>более 46 мастер-классов для студентов и ординаторов. </a:t>
            </a:r>
            <a:r>
              <a:rPr lang="ru-RU" sz="6400" i="1" dirty="0"/>
              <a:t>Использование технологии </a:t>
            </a:r>
            <a:r>
              <a:rPr lang="en-US" sz="6400" i="1" dirty="0" err="1"/>
              <a:t>Vetlab</a:t>
            </a:r>
            <a:r>
              <a:rPr lang="en-US" sz="6400" dirty="0"/>
              <a:t> </a:t>
            </a:r>
            <a:endParaRPr lang="ru-RU" sz="6400" dirty="0"/>
          </a:p>
          <a:p>
            <a:pPr lvl="0" algn="just"/>
            <a:r>
              <a:rPr lang="ru-RU" sz="6400" dirty="0"/>
              <a:t>Создан и размещен на СДО  </a:t>
            </a:r>
            <a:r>
              <a:rPr lang="ru-RU" sz="6400" dirty="0" err="1"/>
              <a:t>межкафедральный</a:t>
            </a:r>
            <a:r>
              <a:rPr lang="ru-RU" sz="6400" dirty="0"/>
              <a:t> модуль для студентов, ординаторов, врачей: «Профилактика стоматологических заболеваний в различном возрасте» </a:t>
            </a:r>
          </a:p>
          <a:p>
            <a:pPr lvl="0" algn="just"/>
            <a:r>
              <a:rPr lang="ru-RU" sz="6400" dirty="0" smtClean="0"/>
              <a:t>Подготовлено </a:t>
            </a:r>
            <a:r>
              <a:rPr lang="ru-RU" sz="6400" dirty="0"/>
              <a:t>к изданию учебное пособие "Алгоритмы лечения заболеваний пародонта" для студентов, ординаторов, </a:t>
            </a:r>
          </a:p>
          <a:p>
            <a:pPr lvl="0" algn="just"/>
            <a:r>
              <a:rPr lang="ru-RU" sz="6400" dirty="0"/>
              <a:t>Подготовлено к изданию учебное пособие "</a:t>
            </a:r>
            <a:r>
              <a:rPr lang="en-US" sz="6400" dirty="0"/>
              <a:t>Dental caries</a:t>
            </a:r>
            <a:r>
              <a:rPr lang="ru-RU" sz="6400" dirty="0"/>
              <a:t>" </a:t>
            </a:r>
            <a:r>
              <a:rPr lang="ru-RU" sz="6400" dirty="0" smtClean="0"/>
              <a:t>для </a:t>
            </a:r>
            <a:r>
              <a:rPr lang="ru-RU" sz="6400" dirty="0"/>
              <a:t>студентов, ординаторов, врачей на английском языке.</a:t>
            </a:r>
          </a:p>
          <a:p>
            <a:pPr algn="just"/>
            <a:endParaRPr lang="ru-RU" sz="4500" dirty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299855" y="1802082"/>
            <a:ext cx="360218" cy="49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69" y="3859399"/>
            <a:ext cx="1337694" cy="23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17232"/>
            <a:ext cx="1003481" cy="10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005323" cy="20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2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aciğer Nakli Enstitüsü">
            <a:extLst>
              <a:ext uri="{FF2B5EF4-FFF2-40B4-BE49-F238E27FC236}">
                <a16:creationId xmlns:a16="http://schemas.microsoft.com/office/drawing/2014/main" xmlns="" id="{95B3D5AF-CF39-4A93-B738-CA50F3CF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B6C003-40E7-4417-8705-B74E36A9240A}"/>
              </a:ext>
            </a:extLst>
          </p:cNvPr>
          <p:cNvSpPr txBox="1"/>
          <p:nvPr/>
        </p:nvSpPr>
        <p:spPr>
          <a:xfrm>
            <a:off x="461438" y="1543050"/>
            <a:ext cx="58617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Даты командировки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 17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.02.- 09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.03.2024г.</a:t>
            </a:r>
          </a:p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трансплантации печени, Университета имени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Инёню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г. Малатья, Турция.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Заявленные цели перед стажировкой: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усовершенствованных навыков в области трансплантации печени и ее фрагментов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 с преподавательским составом института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связей в научно-практическом и экспериментальном направлении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стажировки: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Освоены усовершенствованных навыков в области трансплантации печени и ее фрагментов, методика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перекрёстной родственной трансплантации печени, методика сосудистой реконструкции при сложной анатомии фрагментированной донорской печени.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 к реализации полученных навыков и компетенций в самостоятельной практике после запуска трансплантационной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Реализованы, впервые в условиях ГАУЗ НО НИИКО НОКОД, три экстракорпоральной резекции печени в условиях холодовой ишемии (аутотрансплантации печени) под руководством директора института хирургии и онкологии д.м.н., профессора Загайнова В.Е.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2C97FB-B16A-4F16-8F84-47F96EC9E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916" r="15741" b="17778"/>
          <a:stretch/>
        </p:blipFill>
        <p:spPr>
          <a:xfrm>
            <a:off x="7226619" y="645953"/>
            <a:ext cx="1674656" cy="2865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9B157A-2D9B-48D2-BE7E-A2D6CA01E1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4" t="42454" r="25037" b="22454"/>
          <a:stretch/>
        </p:blipFill>
        <p:spPr>
          <a:xfrm rot="5400000">
            <a:off x="6716801" y="4107970"/>
            <a:ext cx="2269198" cy="2351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9314" y="278868"/>
            <a:ext cx="3691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Институт хирургии </a:t>
            </a:r>
            <a:r>
              <a:rPr lang="ru-RU" sz="2000" b="1" dirty="0"/>
              <a:t>и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8797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365126"/>
            <a:ext cx="7746423" cy="872548"/>
          </a:xfrm>
        </p:spPr>
        <p:txBody>
          <a:bodyPr>
            <a:normAutofit fontScale="90000"/>
          </a:bodyPr>
          <a:lstStyle/>
          <a:p>
            <a:r>
              <a:rPr lang="en-US" sz="2200" b="1" dirty="0" err="1" smtClean="0"/>
              <a:t>кафедр</a:t>
            </a:r>
            <a:r>
              <a:rPr lang="ru-RU" sz="2200" b="1" dirty="0" smtClean="0"/>
              <a:t>а</a:t>
            </a:r>
            <a:r>
              <a:rPr lang="en-US" sz="2200" b="1" dirty="0" smtClean="0"/>
              <a:t> </a:t>
            </a:r>
            <a:r>
              <a:rPr lang="en-US" sz="2200" b="1" dirty="0" err="1"/>
              <a:t>анестезиологии</a:t>
            </a:r>
            <a:r>
              <a:rPr lang="en-US" sz="2200" b="1" dirty="0"/>
              <a:t>, </a:t>
            </a:r>
            <a:r>
              <a:rPr lang="en-US" sz="2200" b="1" dirty="0" err="1"/>
              <a:t>реаниматологии</a:t>
            </a:r>
            <a:r>
              <a:rPr lang="en-US" sz="2200" b="1" dirty="0"/>
              <a:t> и </a:t>
            </a:r>
            <a:r>
              <a:rPr lang="en-US" sz="2200" b="1" dirty="0" err="1"/>
              <a:t>трансфузиологии</a:t>
            </a:r>
            <a:r>
              <a:rPr lang="en-US" sz="3100" dirty="0"/>
              <a:t> </a:t>
            </a:r>
            <a:r>
              <a:rPr lang="ru-RU" sz="2000" dirty="0" smtClean="0"/>
              <a:t>(ординаторы)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2" y="1339273"/>
            <a:ext cx="8009659" cy="5283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 smtClean="0"/>
              <a:t>П</a:t>
            </a:r>
            <a:r>
              <a:rPr lang="en-US" sz="3800" dirty="0" err="1" smtClean="0"/>
              <a:t>рограмм</a:t>
            </a:r>
            <a:r>
              <a:rPr lang="ru-RU" sz="3800" dirty="0"/>
              <a:t>а</a:t>
            </a:r>
            <a:r>
              <a:rPr lang="en-US" sz="3800" dirty="0"/>
              <a:t> «</a:t>
            </a:r>
            <a:r>
              <a:rPr lang="en-US" sz="3800" dirty="0" err="1"/>
              <a:t>Анестезиология-реаниматология</a:t>
            </a:r>
            <a:r>
              <a:rPr lang="en-US" sz="3800" dirty="0"/>
              <a:t>» в </a:t>
            </a:r>
            <a:r>
              <a:rPr lang="en-US" sz="3800" dirty="0" err="1"/>
              <a:t>Перинатальном</a:t>
            </a:r>
            <a:r>
              <a:rPr lang="en-US" sz="3800" dirty="0"/>
              <a:t> </a:t>
            </a:r>
            <a:r>
              <a:rPr lang="en-US" sz="3800" dirty="0" err="1"/>
              <a:t>центре</a:t>
            </a:r>
            <a:r>
              <a:rPr lang="en-US" sz="3800" dirty="0"/>
              <a:t> ФГБОУ ВО «</a:t>
            </a:r>
            <a:r>
              <a:rPr lang="en-US" sz="3800" dirty="0" err="1"/>
              <a:t>СПбГПМУ</a:t>
            </a:r>
            <a:r>
              <a:rPr lang="en-US" sz="3800" dirty="0"/>
              <a:t>» МЗ РФ </a:t>
            </a:r>
            <a:endParaRPr lang="ru-RU" sz="3800" dirty="0"/>
          </a:p>
          <a:p>
            <a:pPr marL="0" indent="0">
              <a:buNone/>
            </a:pPr>
            <a:r>
              <a:rPr lang="en-US" sz="3400" dirty="0" err="1"/>
              <a:t>Во</a:t>
            </a:r>
            <a:r>
              <a:rPr lang="en-US" sz="3400" dirty="0"/>
              <a:t> </a:t>
            </a:r>
            <a:r>
              <a:rPr lang="en-US" sz="3400" dirty="0" err="1"/>
              <a:t>время</a:t>
            </a:r>
            <a:r>
              <a:rPr lang="en-US" sz="3400" dirty="0"/>
              <a:t> </a:t>
            </a:r>
            <a:r>
              <a:rPr lang="en-US" sz="3400" dirty="0" err="1"/>
              <a:t>стажировки</a:t>
            </a:r>
            <a:r>
              <a:rPr lang="en-US" sz="3400" dirty="0"/>
              <a:t> </a:t>
            </a:r>
            <a:r>
              <a:rPr lang="en-US" sz="3400" dirty="0" err="1"/>
              <a:t>ординаторы</a:t>
            </a:r>
            <a:r>
              <a:rPr lang="en-US" sz="3400" dirty="0"/>
              <a:t> </a:t>
            </a:r>
            <a:r>
              <a:rPr lang="en-US" sz="3400" dirty="0" err="1"/>
              <a:t>активно</a:t>
            </a:r>
            <a:r>
              <a:rPr lang="en-US" sz="3400" dirty="0"/>
              <a:t> </a:t>
            </a:r>
            <a:r>
              <a:rPr lang="en-US" sz="3400" dirty="0" err="1"/>
              <a:t>участвовали</a:t>
            </a:r>
            <a:r>
              <a:rPr lang="en-US" sz="3400" dirty="0"/>
              <a:t> в </a:t>
            </a:r>
            <a:r>
              <a:rPr lang="en-US" sz="3400" dirty="0" err="1"/>
              <a:t>лечебной</a:t>
            </a:r>
            <a:r>
              <a:rPr lang="en-US" sz="3400" dirty="0"/>
              <a:t> </a:t>
            </a:r>
            <a:r>
              <a:rPr lang="en-US" sz="3400" dirty="0" err="1"/>
              <a:t>работе</a:t>
            </a:r>
            <a:r>
              <a:rPr lang="en-US" sz="3400" dirty="0"/>
              <a:t> с </a:t>
            </a:r>
            <a:r>
              <a:rPr lang="en-US" sz="3400" dirty="0" err="1"/>
              <a:t>врачами</a:t>
            </a:r>
            <a:r>
              <a:rPr lang="en-US" sz="3400" dirty="0"/>
              <a:t> </a:t>
            </a:r>
            <a:r>
              <a:rPr lang="en-US" sz="3400" dirty="0" err="1"/>
              <a:t>анестезиологами-реаниматологами</a:t>
            </a:r>
            <a:r>
              <a:rPr lang="en-US" sz="3400" dirty="0"/>
              <a:t> </a:t>
            </a:r>
            <a:r>
              <a:rPr lang="en-US" sz="3400" dirty="0" err="1"/>
              <a:t>отделения</a:t>
            </a:r>
            <a:r>
              <a:rPr lang="en-US" sz="3400" dirty="0"/>
              <a:t> </a:t>
            </a:r>
            <a:r>
              <a:rPr lang="en-US" sz="3400" dirty="0" err="1"/>
              <a:t>реанимации</a:t>
            </a:r>
            <a:r>
              <a:rPr lang="en-US" sz="3400" dirty="0"/>
              <a:t> и </a:t>
            </a:r>
            <a:r>
              <a:rPr lang="en-US" sz="3400" dirty="0" err="1"/>
              <a:t>интенсивной</a:t>
            </a:r>
            <a:r>
              <a:rPr lang="en-US" sz="3400" dirty="0"/>
              <a:t> </a:t>
            </a:r>
            <a:r>
              <a:rPr lang="en-US" sz="3400" dirty="0" err="1"/>
              <a:t>терапии</a:t>
            </a:r>
            <a:r>
              <a:rPr lang="en-US" sz="3400" dirty="0"/>
              <a:t> </a:t>
            </a:r>
            <a:r>
              <a:rPr lang="en-US" sz="3400" dirty="0" err="1"/>
              <a:t>для</a:t>
            </a:r>
            <a:r>
              <a:rPr lang="en-US" sz="3400" dirty="0"/>
              <a:t> новорождённых.</a:t>
            </a:r>
            <a:endParaRPr lang="ru-RU" sz="3400" dirty="0"/>
          </a:p>
          <a:p>
            <a:r>
              <a:rPr lang="en-US" sz="3400" dirty="0" err="1"/>
              <a:t>Прошли</a:t>
            </a:r>
            <a:r>
              <a:rPr lang="en-US" sz="3400" dirty="0"/>
              <a:t> </a:t>
            </a:r>
            <a:r>
              <a:rPr lang="en-US" sz="3400" dirty="0" err="1"/>
              <a:t>практику</a:t>
            </a:r>
            <a:r>
              <a:rPr lang="en-US" sz="3400" dirty="0"/>
              <a:t> и </a:t>
            </a:r>
            <a:r>
              <a:rPr lang="en-US" sz="3400" dirty="0" err="1"/>
              <a:t>освоили</a:t>
            </a:r>
            <a:r>
              <a:rPr lang="en-US" sz="3400" dirty="0"/>
              <a:t> </a:t>
            </a:r>
            <a:r>
              <a:rPr lang="en-US" sz="3400" dirty="0" err="1"/>
              <a:t>компетенции</a:t>
            </a:r>
            <a:r>
              <a:rPr lang="en-US" sz="3400" dirty="0"/>
              <a:t> в </a:t>
            </a:r>
            <a:r>
              <a:rPr lang="en-US" sz="3400" dirty="0" err="1"/>
              <a:t>следующих</a:t>
            </a:r>
            <a:r>
              <a:rPr lang="en-US" sz="3400" dirty="0"/>
              <a:t> </a:t>
            </a:r>
            <a:r>
              <a:rPr lang="en-US" sz="3400" dirty="0" err="1"/>
              <a:t>направлениях</a:t>
            </a:r>
            <a:r>
              <a:rPr lang="en-US" sz="3400" dirty="0"/>
              <a:t>:</a:t>
            </a:r>
            <a:endParaRPr lang="ru-RU" sz="3400" dirty="0"/>
          </a:p>
          <a:p>
            <a:pPr lvl="0"/>
            <a:r>
              <a:rPr lang="en-US" sz="3400" dirty="0" err="1"/>
              <a:t>Обеспечение</a:t>
            </a:r>
            <a:r>
              <a:rPr lang="en-US" sz="3400" dirty="0"/>
              <a:t> </a:t>
            </a:r>
            <a:r>
              <a:rPr lang="en-US" sz="3400" dirty="0" err="1"/>
              <a:t>анестезиологического</a:t>
            </a:r>
            <a:r>
              <a:rPr lang="en-US" sz="3400" dirty="0"/>
              <a:t> </a:t>
            </a:r>
            <a:r>
              <a:rPr lang="en-US" sz="3400" dirty="0" err="1"/>
              <a:t>пособия</a:t>
            </a:r>
            <a:r>
              <a:rPr lang="en-US" sz="3400" dirty="0"/>
              <a:t> у новорождённых</a:t>
            </a:r>
            <a:r>
              <a:rPr lang="en-US" sz="3400" dirty="0" smtClean="0"/>
              <a:t>:</a:t>
            </a:r>
            <a:r>
              <a:rPr lang="ru-RU" sz="3400" dirty="0" smtClean="0"/>
              <a:t>.</a:t>
            </a:r>
          </a:p>
          <a:p>
            <a:pPr lvl="0"/>
            <a:r>
              <a:rPr lang="en-US" sz="3400" dirty="0" err="1" smtClean="0"/>
              <a:t>Респираторная</a:t>
            </a:r>
            <a:r>
              <a:rPr lang="en-US" sz="3400" dirty="0" smtClean="0"/>
              <a:t> </a:t>
            </a:r>
            <a:r>
              <a:rPr lang="en-US" sz="3400" dirty="0"/>
              <a:t>поддержка у </a:t>
            </a:r>
            <a:r>
              <a:rPr lang="en-US" sz="3400" dirty="0" smtClean="0"/>
              <a:t>новорождённых</a:t>
            </a:r>
            <a:r>
              <a:rPr lang="ru-RU" sz="3400" dirty="0"/>
              <a:t>.</a:t>
            </a:r>
          </a:p>
          <a:p>
            <a:pPr lvl="0"/>
            <a:r>
              <a:rPr lang="en-US" sz="3400" dirty="0"/>
              <a:t>Поддержка гемодинамики у </a:t>
            </a:r>
            <a:r>
              <a:rPr lang="en-US" sz="3400" dirty="0" smtClean="0"/>
              <a:t>новорождённых</a:t>
            </a:r>
            <a:r>
              <a:rPr lang="ru-RU" sz="3400" dirty="0"/>
              <a:t>.</a:t>
            </a:r>
            <a:endParaRPr lang="ru-RU" sz="3400" dirty="0" smtClean="0"/>
          </a:p>
          <a:p>
            <a:pPr lvl="0"/>
            <a:r>
              <a:rPr lang="en-US" sz="3400" dirty="0" smtClean="0"/>
              <a:t>Антибактериальная </a:t>
            </a:r>
            <a:r>
              <a:rPr lang="en-US" sz="3400" dirty="0"/>
              <a:t>терапия у </a:t>
            </a:r>
            <a:r>
              <a:rPr lang="en-US" sz="3400" dirty="0" smtClean="0"/>
              <a:t>новорождённых:</a:t>
            </a:r>
            <a:r>
              <a:rPr lang="ru-RU" sz="3400" dirty="0" smtClean="0"/>
              <a:t>.</a:t>
            </a:r>
          </a:p>
          <a:p>
            <a:pPr lvl="0"/>
            <a:r>
              <a:rPr lang="en-US" sz="3400" dirty="0" smtClean="0"/>
              <a:t>Ведение </a:t>
            </a:r>
            <a:r>
              <a:rPr lang="en-US" sz="3400" dirty="0"/>
              <a:t>медицинской </a:t>
            </a:r>
            <a:r>
              <a:rPr lang="en-US" sz="3400" dirty="0" smtClean="0"/>
              <a:t>документации:</a:t>
            </a:r>
            <a:r>
              <a:rPr lang="ru-RU" sz="3400" dirty="0" smtClean="0"/>
              <a:t>.</a:t>
            </a:r>
          </a:p>
          <a:p>
            <a:pPr lvl="0"/>
            <a:r>
              <a:rPr lang="en-US" sz="3400" dirty="0" err="1" smtClean="0"/>
              <a:t>Тактика</a:t>
            </a:r>
            <a:r>
              <a:rPr lang="en-US" sz="3400" dirty="0" smtClean="0"/>
              <a:t> </a:t>
            </a:r>
            <a:r>
              <a:rPr lang="en-US" sz="3400" dirty="0" err="1"/>
              <a:t>ведения</a:t>
            </a:r>
            <a:r>
              <a:rPr lang="en-US" sz="3400" dirty="0"/>
              <a:t> </a:t>
            </a:r>
            <a:r>
              <a:rPr lang="en-US" sz="3400" dirty="0" err="1" smtClean="0"/>
              <a:t>пациентов</a:t>
            </a:r>
            <a:r>
              <a:rPr lang="ru-RU" sz="3400" dirty="0" smtClean="0"/>
              <a:t>.</a:t>
            </a:r>
          </a:p>
          <a:p>
            <a:pPr lvl="0"/>
            <a:r>
              <a:rPr lang="en-US" sz="3400" dirty="0" smtClean="0"/>
              <a:t>Ведение </a:t>
            </a:r>
            <a:r>
              <a:rPr lang="en-US" sz="3400" dirty="0" err="1"/>
              <a:t>пациентов</a:t>
            </a:r>
            <a:r>
              <a:rPr lang="en-US" sz="3400" dirty="0"/>
              <a:t> с </a:t>
            </a:r>
            <a:r>
              <a:rPr lang="en-US" sz="3400" dirty="0" err="1"/>
              <a:t>хирургической</a:t>
            </a:r>
            <a:r>
              <a:rPr lang="en-US" sz="3400" dirty="0"/>
              <a:t> </a:t>
            </a:r>
            <a:r>
              <a:rPr lang="en-US" sz="3400" dirty="0" err="1" smtClean="0"/>
              <a:t>патологией</a:t>
            </a:r>
            <a:r>
              <a:rPr lang="en-US" sz="3400" dirty="0" smtClean="0"/>
              <a:t>.</a:t>
            </a:r>
            <a:endParaRPr lang="ru-RU" sz="3400" dirty="0"/>
          </a:p>
          <a:p>
            <a:pPr marL="0" indent="0">
              <a:buNone/>
            </a:pPr>
            <a:r>
              <a:rPr lang="en-US" sz="3400" dirty="0"/>
              <a:t>В </a:t>
            </a:r>
            <a:r>
              <a:rPr lang="en-US" sz="3400" dirty="0" err="1"/>
              <a:t>настоящий</a:t>
            </a:r>
            <a:r>
              <a:rPr lang="en-US" sz="3400" dirty="0"/>
              <a:t> </a:t>
            </a:r>
            <a:r>
              <a:rPr lang="en-US" sz="3400" dirty="0" err="1"/>
              <a:t>момент</a:t>
            </a:r>
            <a:r>
              <a:rPr lang="en-US" sz="3400" dirty="0"/>
              <a:t> </a:t>
            </a:r>
            <a:r>
              <a:rPr lang="en-US" sz="3400" dirty="0" err="1"/>
              <a:t>ординаторы</a:t>
            </a:r>
            <a:r>
              <a:rPr lang="en-US" sz="3400" dirty="0"/>
              <a:t> </a:t>
            </a:r>
            <a:r>
              <a:rPr lang="en-US" sz="3400" u="sng" dirty="0" err="1"/>
              <a:t>трудоустроены</a:t>
            </a:r>
            <a:r>
              <a:rPr lang="en-US" sz="3400" u="sng" dirty="0"/>
              <a:t> </a:t>
            </a:r>
            <a:r>
              <a:rPr lang="en-US" sz="3400" u="sng" dirty="0" err="1"/>
              <a:t>врачами-стажерами</a:t>
            </a:r>
            <a:r>
              <a:rPr lang="en-US" sz="3400" u="sng" dirty="0"/>
              <a:t> в </a:t>
            </a:r>
            <a:r>
              <a:rPr lang="en-US" sz="3400" u="sng" dirty="0" err="1"/>
              <a:t>отделении</a:t>
            </a:r>
            <a:r>
              <a:rPr lang="en-US" sz="3400" u="sng" dirty="0"/>
              <a:t> </a:t>
            </a:r>
            <a:r>
              <a:rPr lang="en-US" sz="3400" u="sng" dirty="0" err="1"/>
              <a:t>реанимации</a:t>
            </a:r>
            <a:r>
              <a:rPr lang="en-US" sz="3400" u="sng" dirty="0"/>
              <a:t> и </a:t>
            </a:r>
            <a:r>
              <a:rPr lang="en-US" sz="3400" u="sng" dirty="0" err="1"/>
              <a:t>интенсивной</a:t>
            </a:r>
            <a:r>
              <a:rPr lang="en-US" sz="3400" u="sng" dirty="0"/>
              <a:t> </a:t>
            </a:r>
            <a:r>
              <a:rPr lang="en-US" sz="3400" u="sng" dirty="0" err="1"/>
              <a:t>терапии</a:t>
            </a:r>
            <a:r>
              <a:rPr lang="en-US" sz="3400" u="sng" dirty="0"/>
              <a:t> </a:t>
            </a:r>
            <a:r>
              <a:rPr lang="en-US" sz="3400" u="sng" dirty="0" err="1"/>
              <a:t>для</a:t>
            </a:r>
            <a:r>
              <a:rPr lang="en-US" sz="3400" u="sng" dirty="0"/>
              <a:t> новорождённых </a:t>
            </a:r>
            <a:r>
              <a:rPr lang="en-US" sz="3400" dirty="0"/>
              <a:t>ГБУЗ НО «НОДКБ», </a:t>
            </a:r>
            <a:r>
              <a:rPr lang="en-US" sz="3400" dirty="0" err="1"/>
              <a:t>где</a:t>
            </a:r>
            <a:r>
              <a:rPr lang="en-US" sz="3400" dirty="0"/>
              <a:t> </a:t>
            </a:r>
            <a:r>
              <a:rPr lang="en-US" sz="3400" dirty="0" err="1"/>
              <a:t>активно</a:t>
            </a:r>
            <a:r>
              <a:rPr lang="en-US" sz="3400" dirty="0"/>
              <a:t> </a:t>
            </a:r>
            <a:r>
              <a:rPr lang="en-US" sz="3400" dirty="0" err="1"/>
              <a:t>используют</a:t>
            </a:r>
            <a:r>
              <a:rPr lang="en-US" sz="3400" dirty="0"/>
              <a:t> </a:t>
            </a:r>
            <a:r>
              <a:rPr lang="en-US" sz="3400" dirty="0" err="1"/>
              <a:t>освоенные</a:t>
            </a:r>
            <a:r>
              <a:rPr lang="en-US" sz="3400" dirty="0"/>
              <a:t> в </a:t>
            </a:r>
            <a:r>
              <a:rPr lang="en-US" sz="3400" dirty="0" err="1"/>
              <a:t>процессе</a:t>
            </a:r>
            <a:r>
              <a:rPr lang="en-US" sz="3400" dirty="0"/>
              <a:t> </a:t>
            </a:r>
            <a:r>
              <a:rPr lang="en-US" sz="3400" dirty="0" err="1"/>
              <a:t>стажировки</a:t>
            </a:r>
            <a:r>
              <a:rPr lang="en-US" sz="3400" dirty="0"/>
              <a:t> </a:t>
            </a:r>
            <a:r>
              <a:rPr lang="en-US" sz="3400" dirty="0" err="1"/>
              <a:t>навыки</a:t>
            </a:r>
            <a:r>
              <a:rPr lang="en-US" sz="3400" dirty="0"/>
              <a:t> и </a:t>
            </a:r>
            <a:r>
              <a:rPr lang="en-US" sz="3400" dirty="0" err="1"/>
              <a:t>приобретенный</a:t>
            </a:r>
            <a:r>
              <a:rPr lang="en-US" sz="3400" dirty="0"/>
              <a:t> </a:t>
            </a:r>
            <a:r>
              <a:rPr lang="en-US" sz="3400" dirty="0" err="1"/>
              <a:t>опыт</a:t>
            </a:r>
            <a:r>
              <a:rPr lang="en-US" sz="3400" dirty="0"/>
              <a:t>.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03934" y="244151"/>
            <a:ext cx="4090238" cy="14268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входящая мобильность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Динамика 2023-2024 гг.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4902130" y="6407543"/>
            <a:ext cx="4104083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48671"/>
              </p:ext>
            </p:extLst>
          </p:nvPr>
        </p:nvGraphicFramePr>
        <p:xfrm>
          <a:off x="381000" y="2022763"/>
          <a:ext cx="7215336" cy="421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25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2042</Words>
  <Application>Microsoft Office PowerPoint</Application>
  <PresentationFormat>Экран (4:3)</PresentationFormat>
  <Paragraphs>255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Основные результаты  2023 год     Проект «Создание  апробация экспериментальной площадки по развитию академической  мобильности  обучающихся и НПР в форме стажировки»  в рамках программы «Приоритет-2030»   Утвержден приказом от 6 апреля 2023г. № 223/Осн/пр.  Продолжительность инициативы – 1 год 9 месяцев (01.04.2023-31.12.2024) </vt:lpstr>
      <vt:lpstr> Основные результаты  2024 год    Проект «Создание  апробация экспериментальной площадки по развитию академической  мобильности  обучающихся и НПР в форме стажировки»  в рамках программы «Приоритет-2030»   Утвержден приказом от 6 апреля 2023г. № 223/Осн/пр.  Продолжительность инициативы – 1 год 9 месяцев (01.04.2023-31.12.2024) </vt:lpstr>
      <vt:lpstr>Некоторые результаты исходящей мобильности: опыт кафедральных коллективов</vt:lpstr>
      <vt:lpstr>кафедра эндокринологии и внутренних болезней  Развитие кадрового потенциала   </vt:lpstr>
      <vt:lpstr>Кафедра терапевтической стоматологии</vt:lpstr>
      <vt:lpstr>Презентация PowerPoint</vt:lpstr>
      <vt:lpstr>кафедра анестезиологии, реаниматологии и трансфузиологии (ординаторы)</vt:lpstr>
      <vt:lpstr>Презентация PowerPoint</vt:lpstr>
      <vt:lpstr>Презентация PowerPoint</vt:lpstr>
      <vt:lpstr>Презентация PowerPoint</vt:lpstr>
      <vt:lpstr>  кафедра кинической лабораторной диагностики ЦИФРОВАЯ УЧЕБНАЯ ЛАБОРАТОРИЯ  МИКРОСКОПИИ </vt:lpstr>
      <vt:lpstr>Кафедра хирургической стоматологии и челюстно-лицевой хирургии </vt:lpstr>
      <vt:lpstr>кафедра фармацевтической химии и фармакогнозии</vt:lpstr>
      <vt:lpstr>кафедра фармацевтической химии и фармакогнозии</vt:lpstr>
      <vt:lpstr>Презентация PowerPoint</vt:lpstr>
      <vt:lpstr>Кафедра глазных болезней</vt:lpstr>
      <vt:lpstr>Кафедра госпитальной хирургии им. Б.А. Королева Лапароскопическая хирургия: базовый курс Лапароскопическая хирургия: продвинутый курс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Поздеева Татьяна Васильевна</dc:creator>
  <cp:lastModifiedBy>Поздеева Татьяна Васильевна</cp:lastModifiedBy>
  <cp:revision>16</cp:revision>
  <dcterms:created xsi:type="dcterms:W3CDTF">2025-02-20T17:57:10Z</dcterms:created>
  <dcterms:modified xsi:type="dcterms:W3CDTF">2025-02-20T19:27:40Z</dcterms:modified>
</cp:coreProperties>
</file>