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" initials="П" lastIdx="1" clrIdx="0">
    <p:extLst>
      <p:ext uri="{19B8F6BF-5375-455C-9EA6-DF929625EA0E}">
        <p15:presenceInfo xmlns:p15="http://schemas.microsoft.com/office/powerpoint/2012/main" userId="Пользователь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387" autoAdjust="0"/>
  </p:normalViewPr>
  <p:slideViewPr>
    <p:cSldViewPr>
      <p:cViewPr varScale="1">
        <p:scale>
          <a:sx n="112" d="100"/>
          <a:sy n="112" d="100"/>
        </p:scale>
        <p:origin x="158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A26680-5347-4903-9FBE-4685F2F69489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93CFE8-7A15-4003-8E6C-6673074904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1847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6888" tIns="33444" rIns="66888" bIns="33444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6888" tIns="33444" rIns="66888" bIns="33444"/>
          <a:lstStyle/>
          <a:p>
            <a:fld id="{F7021451-1387-4CA6-816F-3879F97B5CBC}" type="slidenum">
              <a:rPr lang="en-US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6888" tIns="33444" rIns="66888" bIns="33444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6888" tIns="33444" rIns="66888" bIns="33444"/>
          <a:lstStyle/>
          <a:p>
            <a:fld id="{F7021451-1387-4CA6-816F-3879F97B5CBC}" type="slidenum">
              <a:rPr lang="en-US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6888" tIns="33444" rIns="66888" bIns="33444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6888" tIns="33444" rIns="66888" bIns="33444"/>
          <a:lstStyle/>
          <a:p>
            <a:fld id="{F7021451-1387-4CA6-816F-3879F97B5CBC}" type="slidenum">
              <a:rPr lang="en-US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6497A-AD4C-4E2B-B112-16F4B0EA8408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66425-5EB4-4802-A92C-E5BA6A3BF8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6497A-AD4C-4E2B-B112-16F4B0EA8408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66425-5EB4-4802-A92C-E5BA6A3BF8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6497A-AD4C-4E2B-B112-16F4B0EA8408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66425-5EB4-4802-A92C-E5BA6A3BF8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BF4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4510" y="6457950"/>
            <a:ext cx="1076628" cy="3429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BF4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4510" y="6457950"/>
            <a:ext cx="1076628" cy="3429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BF4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4510" y="6457950"/>
            <a:ext cx="1076628" cy="3429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6497A-AD4C-4E2B-B112-16F4B0EA8408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66425-5EB4-4802-A92C-E5BA6A3BF8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6497A-AD4C-4E2B-B112-16F4B0EA8408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66425-5EB4-4802-A92C-E5BA6A3BF8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6497A-AD4C-4E2B-B112-16F4B0EA8408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66425-5EB4-4802-A92C-E5BA6A3BF8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6497A-AD4C-4E2B-B112-16F4B0EA8408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66425-5EB4-4802-A92C-E5BA6A3BF8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6497A-AD4C-4E2B-B112-16F4B0EA8408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66425-5EB4-4802-A92C-E5BA6A3BF8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6497A-AD4C-4E2B-B112-16F4B0EA8408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66425-5EB4-4802-A92C-E5BA6A3BF8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6497A-AD4C-4E2B-B112-16F4B0EA8408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66425-5EB4-4802-A92C-E5BA6A3BF8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6497A-AD4C-4E2B-B112-16F4B0EA8408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66425-5EB4-4802-A92C-E5BA6A3BF8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D6497A-AD4C-4E2B-B112-16F4B0EA8408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C66425-5EB4-4802-A92C-E5BA6A3BF83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package" Target="../embeddings/_________Microsoft_Word1.docx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jpeg"/><Relationship Id="rId4" Type="http://schemas.openxmlformats.org/officeDocument/2006/relationships/image" Target="../media/image17.png"/><Relationship Id="rId9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4C1FA7B-86DE-085A-CA6B-695DC9C83E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51" t="17664" r="21650" b="17663"/>
          <a:stretch/>
        </p:blipFill>
        <p:spPr>
          <a:xfrm>
            <a:off x="107504" y="5517232"/>
            <a:ext cx="1534570" cy="124227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1540" y="2420888"/>
            <a:ext cx="8280920" cy="1656184"/>
          </a:xfrm>
        </p:spPr>
        <p:txBody>
          <a:bodyPr>
            <a:normAutofit fontScale="9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Инновационный подход: от операции до реабилитации</a:t>
            </a:r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3861048"/>
            <a:ext cx="8352928" cy="2137792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</a:pPr>
            <a:r>
              <a:rPr lang="ru-RU" dirty="0"/>
              <a:t>Изменения в организации комплексного оказания  медицинской помощи пациентам с черепно-мозговой травмой и пациентам с цереброваскулярной недостаточностью в многопрофильном стационаре областной больницы, с применением  трехэтапной медицинской реабилитации, позволили увеличить качество и доступность медицинской помощи, добиться снижения показателей общей и послеоперационной летальности.</a:t>
            </a:r>
            <a:r>
              <a:rPr lang="en-US" dirty="0" smtClean="0">
                <a:solidFill>
                  <a:schemeClr val="tx1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.</a:t>
            </a:r>
            <a:endParaRPr lang="en-US" dirty="0">
              <a:solidFill>
                <a:schemeClr val="tx1"/>
              </a:solidFill>
            </a:endParaRPr>
          </a:p>
          <a:p>
            <a:endParaRPr lang="ru-RU" dirty="0"/>
          </a:p>
        </p:txBody>
      </p:sp>
      <p:pic>
        <p:nvPicPr>
          <p:cNvPr id="5" name="Рисунок 4" descr="Приёмный покой ОКБ №3 (расширенная версия_rend 1080) (29).jpg"/>
          <p:cNvPicPr>
            <a:picLocks noChangeAspect="1"/>
          </p:cNvPicPr>
          <p:nvPr/>
        </p:nvPicPr>
        <p:blipFill>
          <a:blip r:embed="rId3" cstate="print"/>
          <a:srcRect r="1562" b="21875"/>
          <a:stretch>
            <a:fillRect/>
          </a:stretch>
        </p:blipFill>
        <p:spPr>
          <a:xfrm>
            <a:off x="1979712" y="260648"/>
            <a:ext cx="5256584" cy="18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E9F054E-AC9C-9DA7-E793-29AF63B7A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Перевод в профильное отделение и продолжение реабилитации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4192A19E-0BC5-F6EC-17E7-9DDFE80873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179" y="1218800"/>
            <a:ext cx="3333006" cy="3333006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E29CE26-5FD5-BD82-13D6-1500A36194B8}"/>
              </a:ext>
            </a:extLst>
          </p:cNvPr>
          <p:cNvSpPr txBox="1"/>
          <p:nvPr/>
        </p:nvSpPr>
        <p:spPr>
          <a:xfrm>
            <a:off x="323528" y="1700808"/>
            <a:ext cx="2592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Стабилизация состояния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2E7940A-B4C1-8679-C5DE-F92A0AE8B721}"/>
              </a:ext>
            </a:extLst>
          </p:cNvPr>
          <p:cNvSpPr txBox="1"/>
          <p:nvPr/>
        </p:nvSpPr>
        <p:spPr>
          <a:xfrm>
            <a:off x="251520" y="2060918"/>
            <a:ext cx="23042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При стабилизации состояния пациент переводится в профильное отделение.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78892E8-C947-76A3-4BCF-036DFDC38F7D}"/>
              </a:ext>
            </a:extLst>
          </p:cNvPr>
          <p:cNvSpPr txBox="1"/>
          <p:nvPr/>
        </p:nvSpPr>
        <p:spPr>
          <a:xfrm>
            <a:off x="5652120" y="1330556"/>
            <a:ext cx="28906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Продолжение реабилитации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03D0C91-A1A1-B057-0C91-AEC4015D5EBE}"/>
              </a:ext>
            </a:extLst>
          </p:cNvPr>
          <p:cNvSpPr txBox="1"/>
          <p:nvPr/>
        </p:nvSpPr>
        <p:spPr>
          <a:xfrm>
            <a:off x="5878488" y="1603095"/>
            <a:ext cx="22322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В профильном отделении продолжается реабилитация, начатая в реанимации.</a:t>
            </a:r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55A09E1-0F22-FD39-8149-CEA41372C396}"/>
              </a:ext>
            </a:extLst>
          </p:cNvPr>
          <p:cNvSpPr txBox="1"/>
          <p:nvPr/>
        </p:nvSpPr>
        <p:spPr>
          <a:xfrm>
            <a:off x="5976156" y="3090446"/>
            <a:ext cx="22425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Этапы реабилитации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0B1BE38-0C2D-F41D-D699-D47C17AB6D0B}"/>
              </a:ext>
            </a:extLst>
          </p:cNvPr>
          <p:cNvSpPr txBox="1"/>
          <p:nvPr/>
        </p:nvSpPr>
        <p:spPr>
          <a:xfrm>
            <a:off x="5955536" y="3407715"/>
            <a:ext cx="24586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30% пациентов переводятся на II этап реабилитации, 50% – на III этап.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0AEA1544-70D6-2892-C314-816A2F4523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872" y="4352967"/>
            <a:ext cx="3363674" cy="189206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3825CBEC-DFD1-0726-DA87-AA7C54885A7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1" b="3786"/>
          <a:stretch/>
        </p:blipFill>
        <p:spPr>
          <a:xfrm>
            <a:off x="270002" y="5345790"/>
            <a:ext cx="2453514" cy="14062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F6222680-78A2-E78D-CF32-2D83D75B22C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771" y="3914370"/>
            <a:ext cx="2465490" cy="1386838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BD1DA7CF-A2D9-03D9-0A83-2CD47CA1442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89" t="19424" r="21070" b="18056"/>
          <a:stretch/>
        </p:blipFill>
        <p:spPr>
          <a:xfrm>
            <a:off x="3766927" y="2503249"/>
            <a:ext cx="999510" cy="764108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2BAF96E7-539B-9810-8B68-910532FEC0E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2" r="19675" b="795"/>
          <a:stretch/>
        </p:blipFill>
        <p:spPr>
          <a:xfrm>
            <a:off x="2837869" y="4533466"/>
            <a:ext cx="2815626" cy="2207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2070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88257E8-2D7D-CAC2-B5AE-C40D78B25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Выводы:</a:t>
            </a:r>
          </a:p>
        </p:txBody>
      </p:sp>
      <p:sp>
        <p:nvSpPr>
          <p:cNvPr id="6" name="Shape 1">
            <a:extLst>
              <a:ext uri="{FF2B5EF4-FFF2-40B4-BE49-F238E27FC236}">
                <a16:creationId xmlns:a16="http://schemas.microsoft.com/office/drawing/2014/main" xmlns="" id="{301AC4CB-835C-0B28-6CAD-659F97D07A0C}"/>
              </a:ext>
            </a:extLst>
          </p:cNvPr>
          <p:cNvSpPr/>
          <p:nvPr/>
        </p:nvSpPr>
        <p:spPr>
          <a:xfrm>
            <a:off x="1023745" y="1799737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FECE9"/>
          </a:solidFill>
          <a:ln w="7620">
            <a:solidFill>
              <a:srgbClr val="C5D2CF"/>
            </a:solidFill>
            <a:prstDash val="solid"/>
          </a:ln>
        </p:spPr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733753B-44C1-3698-66BF-A32E2EA560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787" y="1787570"/>
            <a:ext cx="479118" cy="57200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7B87799-B15A-A07A-9E24-0DB2389B3804}"/>
              </a:ext>
            </a:extLst>
          </p:cNvPr>
          <p:cNvSpPr txBox="1"/>
          <p:nvPr/>
        </p:nvSpPr>
        <p:spPr>
          <a:xfrm>
            <a:off x="1619672" y="3888718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Трехэтапная реабилитация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67ACEF9-4DC7-D1AD-E35B-625725468532}"/>
              </a:ext>
            </a:extLst>
          </p:cNvPr>
          <p:cNvSpPr txBox="1"/>
          <p:nvPr/>
        </p:nvSpPr>
        <p:spPr>
          <a:xfrm>
            <a:off x="716449" y="4681524"/>
            <a:ext cx="3528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Многопрофильные организации должны иметь возможность проводить трехэтапную реабилитацию.</a:t>
            </a:r>
          </a:p>
        </p:txBody>
      </p:sp>
      <p:sp>
        <p:nvSpPr>
          <p:cNvPr id="10" name="Shape 5">
            <a:extLst>
              <a:ext uri="{FF2B5EF4-FFF2-40B4-BE49-F238E27FC236}">
                <a16:creationId xmlns:a16="http://schemas.microsoft.com/office/drawing/2014/main" xmlns="" id="{8ABDA707-65AA-AACF-6567-DF40EE6502B7}"/>
              </a:ext>
            </a:extLst>
          </p:cNvPr>
          <p:cNvSpPr/>
          <p:nvPr/>
        </p:nvSpPr>
        <p:spPr>
          <a:xfrm>
            <a:off x="5453745" y="1826178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FECE9"/>
          </a:solidFill>
          <a:ln w="7620">
            <a:solidFill>
              <a:srgbClr val="C5D2CF"/>
            </a:solidFill>
            <a:prstDash val="solid"/>
          </a:ln>
        </p:spPr>
      </p:sp>
      <p:sp>
        <p:nvSpPr>
          <p:cNvPr id="11" name="Text 6">
            <a:extLst>
              <a:ext uri="{FF2B5EF4-FFF2-40B4-BE49-F238E27FC236}">
                <a16:creationId xmlns:a16="http://schemas.microsoft.com/office/drawing/2014/main" xmlns="" id="{38BE7F38-F9C5-D28F-1922-E636A2CD3F5D}"/>
              </a:ext>
            </a:extLst>
          </p:cNvPr>
          <p:cNvSpPr/>
          <p:nvPr/>
        </p:nvSpPr>
        <p:spPr>
          <a:xfrm>
            <a:off x="5622814" y="1956739"/>
            <a:ext cx="172164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ctr" defTabSz="914400" eaLnBrk="1" fontAlgn="auto" latinLnBrk="0" hangingPunct="1">
              <a:lnSpc>
                <a:spcPts val="2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50" b="0" i="0" u="none" strike="noStrike" kern="0" cap="none" spc="0" normalizeH="0" baseline="0" noProof="0" dirty="0">
                <a:ln>
                  <a:noFill/>
                </a:ln>
                <a:solidFill>
                  <a:srgbClr val="2C3249"/>
                </a:solidFill>
                <a:effectLst/>
                <a:uLnTx/>
                <a:uFillTx/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2</a:t>
            </a:r>
            <a:endParaRPr kumimoji="0" lang="en-US" sz="26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73EFA99-22BF-2965-A355-86B372B69448}"/>
              </a:ext>
            </a:extLst>
          </p:cNvPr>
          <p:cNvSpPr txBox="1"/>
          <p:nvPr/>
        </p:nvSpPr>
        <p:spPr>
          <a:xfrm>
            <a:off x="6282301" y="1713246"/>
            <a:ext cx="22387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Первые 24 часа в реанимации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2420E81-23E6-6AFE-9522-5CA511B4D728}"/>
              </a:ext>
            </a:extLst>
          </p:cNvPr>
          <p:cNvSpPr txBox="1"/>
          <p:nvPr/>
        </p:nvSpPr>
        <p:spPr>
          <a:xfrm>
            <a:off x="5630715" y="2463480"/>
            <a:ext cx="33648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Первые 24 часа в реанимации снижают </a:t>
            </a:r>
            <a:r>
              <a:rPr lang="ru-RU" dirty="0" err="1"/>
              <a:t>досуточную</a:t>
            </a:r>
            <a:r>
              <a:rPr lang="ru-RU" dirty="0"/>
              <a:t> летальность и избегают осложнений.</a:t>
            </a:r>
          </a:p>
        </p:txBody>
      </p:sp>
      <p:sp>
        <p:nvSpPr>
          <p:cNvPr id="14" name="Shape 9">
            <a:extLst>
              <a:ext uri="{FF2B5EF4-FFF2-40B4-BE49-F238E27FC236}">
                <a16:creationId xmlns:a16="http://schemas.microsoft.com/office/drawing/2014/main" xmlns="" id="{24E9983E-709E-64F0-7B81-CA0044F13160}"/>
              </a:ext>
            </a:extLst>
          </p:cNvPr>
          <p:cNvSpPr/>
          <p:nvPr/>
        </p:nvSpPr>
        <p:spPr>
          <a:xfrm>
            <a:off x="716449" y="4045458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FECE9"/>
          </a:solidFill>
          <a:ln w="7620">
            <a:solidFill>
              <a:srgbClr val="C5D2CF"/>
            </a:solidFill>
            <a:prstDash val="solid"/>
          </a:ln>
        </p:spPr>
      </p:sp>
      <p:sp>
        <p:nvSpPr>
          <p:cNvPr id="15" name="Text 10">
            <a:extLst>
              <a:ext uri="{FF2B5EF4-FFF2-40B4-BE49-F238E27FC236}">
                <a16:creationId xmlns:a16="http://schemas.microsoft.com/office/drawing/2014/main" xmlns="" id="{7BBB3D00-BECF-9830-F558-67F365F270C0}"/>
              </a:ext>
            </a:extLst>
          </p:cNvPr>
          <p:cNvSpPr/>
          <p:nvPr/>
        </p:nvSpPr>
        <p:spPr>
          <a:xfrm>
            <a:off x="839631" y="4165939"/>
            <a:ext cx="263938" cy="1701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ctr" defTabSz="914400" eaLnBrk="1" fontAlgn="auto" latinLnBrk="0" hangingPunct="1">
              <a:lnSpc>
                <a:spcPts val="2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50" b="0" i="0" u="none" strike="noStrike" kern="0" cap="none" spc="0" normalizeH="0" baseline="0" noProof="0" dirty="0">
                <a:ln>
                  <a:noFill/>
                </a:ln>
                <a:solidFill>
                  <a:srgbClr val="2C3249"/>
                </a:solidFill>
                <a:effectLst/>
                <a:uLnTx/>
                <a:uFillTx/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3</a:t>
            </a:r>
            <a:endParaRPr kumimoji="0" lang="en-US" sz="26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9F260B5-51FB-7017-9AB5-33F3F1E641EB}"/>
              </a:ext>
            </a:extLst>
          </p:cNvPr>
          <p:cNvSpPr txBox="1"/>
          <p:nvPr/>
        </p:nvSpPr>
        <p:spPr>
          <a:xfrm>
            <a:off x="1638610" y="1748539"/>
            <a:ext cx="33409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Сокращение времени в приемном отделении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5419B149-40EA-A037-841E-8DE062A65F51}"/>
              </a:ext>
            </a:extLst>
          </p:cNvPr>
          <p:cNvSpPr txBox="1"/>
          <p:nvPr/>
        </p:nvSpPr>
        <p:spPr>
          <a:xfrm>
            <a:off x="964895" y="2537258"/>
            <a:ext cx="41111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Своевременное начало терапии повышает шансы на выздоровление.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2F5B8AF8-8675-631F-56F5-8E7C2704A5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432" y="4073442"/>
            <a:ext cx="3312368" cy="1863208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CD9D94ED-30B4-C0CF-9C4F-95DAFF9BA3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36" t="18126" r="20941" b="19916"/>
          <a:stretch/>
        </p:blipFill>
        <p:spPr>
          <a:xfrm>
            <a:off x="329862" y="87613"/>
            <a:ext cx="1505006" cy="1168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398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11314"/>
            <a:ext cx="8229600" cy="1179980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Проблема: Неэффективное использование "золотого часа"</a:t>
            </a:r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60032" y="1484784"/>
            <a:ext cx="4104456" cy="4641379"/>
          </a:xfrm>
        </p:spPr>
        <p:txBody>
          <a:bodyPr/>
          <a:lstStyle/>
          <a:p>
            <a:pPr>
              <a:buNone/>
            </a:pPr>
            <a:r>
              <a:rPr lang="ru-RU" b="1" dirty="0"/>
              <a:t>Решение: </a:t>
            </a:r>
          </a:p>
          <a:p>
            <a:pPr>
              <a:buNone/>
            </a:pPr>
            <a:r>
              <a:rPr lang="ru-RU" sz="1600" dirty="0"/>
              <a:t>Организация оказания реанимационной </a:t>
            </a:r>
          </a:p>
          <a:p>
            <a:pPr>
              <a:buNone/>
            </a:pPr>
            <a:r>
              <a:rPr lang="ru-RU" sz="1600" dirty="0"/>
              <a:t>помощи и проведение хирургических </a:t>
            </a:r>
          </a:p>
          <a:p>
            <a:pPr>
              <a:buNone/>
            </a:pPr>
            <a:r>
              <a:rPr lang="ru-RU" sz="1600" dirty="0"/>
              <a:t>вмешательств  непосредственно в </a:t>
            </a:r>
          </a:p>
          <a:p>
            <a:pPr>
              <a:buNone/>
            </a:pPr>
            <a:r>
              <a:rPr lang="ru-RU" sz="1600" dirty="0"/>
              <a:t>приемном отделении  для сокращения </a:t>
            </a:r>
          </a:p>
          <a:p>
            <a:pPr>
              <a:buNone/>
            </a:pPr>
            <a:r>
              <a:rPr lang="ru-RU" sz="1600" dirty="0"/>
              <a:t>времени до начала лечения. </a:t>
            </a:r>
          </a:p>
          <a:p>
            <a:pPr>
              <a:buNone/>
            </a:pPr>
            <a:endParaRPr lang="ru-RU" sz="1600" b="1" dirty="0"/>
          </a:p>
        </p:txBody>
      </p:sp>
      <p:sp>
        <p:nvSpPr>
          <p:cNvPr id="5" name="Text 1"/>
          <p:cNvSpPr>
            <a:spLocks noGrp="1"/>
          </p:cNvSpPr>
          <p:nvPr>
            <p:ph sz="half" idx="1"/>
          </p:nvPr>
        </p:nvSpPr>
        <p:spPr>
          <a:xfrm>
            <a:off x="179512" y="1600200"/>
            <a:ext cx="4392488" cy="45259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b="1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Недостатки</a:t>
            </a:r>
            <a:r>
              <a:rPr lang="ru-RU" b="1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:</a:t>
            </a:r>
          </a:p>
          <a:p>
            <a:pPr marL="0" indent="0">
              <a:buNone/>
            </a:pPr>
            <a:r>
              <a:rPr lang="ru-RU" sz="1600" dirty="0"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Неэффективное использование</a:t>
            </a:r>
          </a:p>
          <a:p>
            <a:pPr marL="0" indent="0">
              <a:buNone/>
            </a:pPr>
            <a:r>
              <a:rPr lang="ru-RU" sz="1600" dirty="0"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«золотого часа» </a:t>
            </a:r>
            <a:r>
              <a:rPr lang="ru-RU" sz="1600" dirty="0"/>
              <a:t>пациентов с ОНМК и </a:t>
            </a:r>
          </a:p>
          <a:p>
            <a:pPr marL="0" indent="0">
              <a:buNone/>
            </a:pPr>
            <a:r>
              <a:rPr lang="ru-RU" sz="1600" dirty="0"/>
              <a:t>нейротравмой приводило к тяжелому</a:t>
            </a:r>
          </a:p>
          <a:p>
            <a:pPr marL="0" indent="0">
              <a:buNone/>
            </a:pPr>
            <a:r>
              <a:rPr lang="ru-RU" sz="1600" dirty="0"/>
              <a:t> восстановительному лечению и неблагоприятным </a:t>
            </a:r>
          </a:p>
          <a:p>
            <a:pPr>
              <a:buNone/>
            </a:pPr>
            <a:r>
              <a:rPr lang="ru-RU" sz="1600" dirty="0"/>
              <a:t>реабилитационным прогнозам.</a:t>
            </a:r>
          </a:p>
          <a:p>
            <a:pPr marL="0" indent="0">
              <a:lnSpc>
                <a:spcPts val="2750"/>
              </a:lnSpc>
              <a:buNone/>
            </a:pPr>
            <a:endParaRPr lang="en-US" sz="2200" dirty="0"/>
          </a:p>
        </p:txBody>
      </p:sp>
      <p:pic>
        <p:nvPicPr>
          <p:cNvPr id="6" name="Рисунок 5" descr="Доклад Реабилитация   вк (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53150" y="3863181"/>
            <a:ext cx="4208464" cy="236726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3602F91-D168-3FC6-8CBE-FB19CD261A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03" r="3350" b="10671"/>
          <a:stretch/>
        </p:blipFill>
        <p:spPr>
          <a:xfrm>
            <a:off x="848032" y="3573016"/>
            <a:ext cx="2578656" cy="28736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444102" y="245169"/>
            <a:ext cx="8304361" cy="14126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3465"/>
              </a:lnSpc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Этапы реализации инновационного подхода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hape 1"/>
          <p:cNvSpPr/>
          <p:nvPr/>
        </p:nvSpPr>
        <p:spPr>
          <a:xfrm>
            <a:off x="627236" y="1911548"/>
            <a:ext cx="14288" cy="4345782"/>
          </a:xfrm>
          <a:prstGeom prst="roundRect">
            <a:avLst>
              <a:gd name="adj" fmla="val 373013"/>
            </a:avLst>
          </a:prstGeom>
          <a:solidFill>
            <a:srgbClr val="C5D2CF"/>
          </a:solidFill>
          <a:ln/>
        </p:spPr>
      </p:sp>
      <p:sp>
        <p:nvSpPr>
          <p:cNvPr id="5" name="Shape 2"/>
          <p:cNvSpPr/>
          <p:nvPr/>
        </p:nvSpPr>
        <p:spPr>
          <a:xfrm>
            <a:off x="762819" y="2282627"/>
            <a:ext cx="444103" cy="19050"/>
          </a:xfrm>
          <a:prstGeom prst="roundRect">
            <a:avLst>
              <a:gd name="adj" fmla="val 373013"/>
            </a:avLst>
          </a:prstGeom>
          <a:solidFill>
            <a:srgbClr val="C5D2CF"/>
          </a:solidFill>
          <a:ln/>
        </p:spPr>
      </p:sp>
      <p:sp>
        <p:nvSpPr>
          <p:cNvPr id="6" name="Shape 3"/>
          <p:cNvSpPr/>
          <p:nvPr/>
        </p:nvSpPr>
        <p:spPr>
          <a:xfrm>
            <a:off x="491654" y="2101850"/>
            <a:ext cx="285453" cy="380603"/>
          </a:xfrm>
          <a:prstGeom prst="roundRect">
            <a:avLst>
              <a:gd name="adj" fmla="val 18670"/>
            </a:avLst>
          </a:prstGeom>
          <a:solidFill>
            <a:srgbClr val="DFECE9"/>
          </a:solidFill>
          <a:ln w="7620">
            <a:solidFill>
              <a:srgbClr val="C5D2CF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605434" y="2165251"/>
            <a:ext cx="57894" cy="2538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1645"/>
              </a:lnSpc>
            </a:pPr>
            <a:r>
              <a:rPr lang="en-US" sz="16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1</a:t>
            </a:r>
            <a:endParaRPr lang="en-US" sz="1600" dirty="0"/>
          </a:p>
        </p:txBody>
      </p:sp>
      <p:sp>
        <p:nvSpPr>
          <p:cNvPr id="8" name="Text 5"/>
          <p:cNvSpPr/>
          <p:nvPr/>
        </p:nvSpPr>
        <p:spPr>
          <a:xfrm>
            <a:off x="1332234" y="2080717"/>
            <a:ext cx="2159645" cy="26441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715"/>
              </a:lnSpc>
            </a:pPr>
            <a:r>
              <a:rPr lang="en-US" b="1" dirty="0"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Анализ и перестройка</a:t>
            </a:r>
            <a:endParaRPr lang="en-US" b="1" dirty="0"/>
          </a:p>
        </p:txBody>
      </p:sp>
      <p:sp>
        <p:nvSpPr>
          <p:cNvPr id="9" name="Text 6"/>
          <p:cNvSpPr/>
          <p:nvPr/>
        </p:nvSpPr>
        <p:spPr>
          <a:xfrm>
            <a:off x="1332235" y="2446635"/>
            <a:ext cx="3938662" cy="8120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785"/>
              </a:lnSpc>
            </a:pPr>
            <a:r>
              <a:rPr lang="en-US" sz="1600" dirty="0"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Анализ показателей работы отделений, выработка инженерных и процессных решений по перестройке работы приемного отделения.</a:t>
            </a:r>
            <a:endParaRPr lang="en-US" sz="1600" dirty="0"/>
          </a:p>
        </p:txBody>
      </p:sp>
      <p:sp>
        <p:nvSpPr>
          <p:cNvPr id="10" name="Shape 7"/>
          <p:cNvSpPr/>
          <p:nvPr/>
        </p:nvSpPr>
        <p:spPr>
          <a:xfrm>
            <a:off x="762819" y="3968056"/>
            <a:ext cx="444103" cy="19050"/>
          </a:xfrm>
          <a:prstGeom prst="roundRect">
            <a:avLst>
              <a:gd name="adj" fmla="val 373013"/>
            </a:avLst>
          </a:prstGeom>
          <a:solidFill>
            <a:srgbClr val="C5D2CF"/>
          </a:solidFill>
          <a:ln/>
        </p:spPr>
      </p:sp>
      <p:sp>
        <p:nvSpPr>
          <p:cNvPr id="11" name="Shape 8"/>
          <p:cNvSpPr/>
          <p:nvPr/>
        </p:nvSpPr>
        <p:spPr>
          <a:xfrm>
            <a:off x="491654" y="3787279"/>
            <a:ext cx="285453" cy="380603"/>
          </a:xfrm>
          <a:prstGeom prst="roundRect">
            <a:avLst>
              <a:gd name="adj" fmla="val 18670"/>
            </a:avLst>
          </a:prstGeom>
          <a:solidFill>
            <a:srgbClr val="DFECE9"/>
          </a:solidFill>
          <a:ln w="7620">
            <a:solidFill>
              <a:srgbClr val="C5D2CF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586234" y="3850680"/>
            <a:ext cx="96292" cy="2538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1645"/>
              </a:lnSpc>
            </a:pPr>
            <a:r>
              <a:rPr lang="en-US" sz="16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2</a:t>
            </a:r>
            <a:endParaRPr lang="en-US" sz="1600" dirty="0"/>
          </a:p>
        </p:txBody>
      </p:sp>
      <p:sp>
        <p:nvSpPr>
          <p:cNvPr id="13" name="Text 10"/>
          <p:cNvSpPr/>
          <p:nvPr/>
        </p:nvSpPr>
        <p:spPr>
          <a:xfrm>
            <a:off x="1332235" y="3766145"/>
            <a:ext cx="2073348" cy="26441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715"/>
              </a:lnSpc>
            </a:pPr>
            <a:r>
              <a:rPr lang="en-US" b="1" dirty="0"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Организация помощи</a:t>
            </a:r>
            <a:endParaRPr lang="en-US" b="1" dirty="0"/>
          </a:p>
        </p:txBody>
      </p:sp>
      <p:sp>
        <p:nvSpPr>
          <p:cNvPr id="14" name="Text 11"/>
          <p:cNvSpPr/>
          <p:nvPr/>
        </p:nvSpPr>
        <p:spPr>
          <a:xfrm>
            <a:off x="1332235" y="4132064"/>
            <a:ext cx="3938662" cy="5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785"/>
              </a:lnSpc>
            </a:pPr>
            <a:r>
              <a:rPr lang="en-US" sz="1600" dirty="0"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Организация реанимационной помощи и увеличение коечного фонда реанимационных отделений.</a:t>
            </a:r>
            <a:endParaRPr lang="en-US" sz="1600" dirty="0"/>
          </a:p>
        </p:txBody>
      </p:sp>
      <p:sp>
        <p:nvSpPr>
          <p:cNvPr id="15" name="Shape 12"/>
          <p:cNvSpPr/>
          <p:nvPr/>
        </p:nvSpPr>
        <p:spPr>
          <a:xfrm>
            <a:off x="762819" y="5382816"/>
            <a:ext cx="444103" cy="19050"/>
          </a:xfrm>
          <a:prstGeom prst="roundRect">
            <a:avLst>
              <a:gd name="adj" fmla="val 373013"/>
            </a:avLst>
          </a:prstGeom>
          <a:solidFill>
            <a:srgbClr val="C5D2CF"/>
          </a:solidFill>
          <a:ln/>
        </p:spPr>
      </p:sp>
      <p:sp>
        <p:nvSpPr>
          <p:cNvPr id="16" name="Shape 13"/>
          <p:cNvSpPr/>
          <p:nvPr/>
        </p:nvSpPr>
        <p:spPr>
          <a:xfrm>
            <a:off x="491654" y="5202039"/>
            <a:ext cx="285453" cy="380603"/>
          </a:xfrm>
          <a:prstGeom prst="roundRect">
            <a:avLst>
              <a:gd name="adj" fmla="val 18670"/>
            </a:avLst>
          </a:prstGeom>
          <a:solidFill>
            <a:srgbClr val="DFECE9"/>
          </a:solidFill>
          <a:ln w="7620">
            <a:solidFill>
              <a:srgbClr val="C5D2CF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585416" y="5265440"/>
            <a:ext cx="97854" cy="2538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1645"/>
              </a:lnSpc>
            </a:pPr>
            <a:r>
              <a:rPr lang="en-US" sz="16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3</a:t>
            </a:r>
            <a:endParaRPr lang="en-US" sz="1600" dirty="0"/>
          </a:p>
        </p:txBody>
      </p:sp>
      <p:sp>
        <p:nvSpPr>
          <p:cNvPr id="18" name="Text 15"/>
          <p:cNvSpPr/>
          <p:nvPr/>
        </p:nvSpPr>
        <p:spPr>
          <a:xfrm>
            <a:off x="1332235" y="5180906"/>
            <a:ext cx="1586136" cy="26441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715"/>
              </a:lnSpc>
            </a:pPr>
            <a:r>
              <a:rPr lang="en-US" b="1" dirty="0"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Реабилитация</a:t>
            </a:r>
            <a:endParaRPr lang="en-US" b="1" dirty="0"/>
          </a:p>
        </p:txBody>
      </p:sp>
      <p:sp>
        <p:nvSpPr>
          <p:cNvPr id="19" name="Text 16"/>
          <p:cNvSpPr/>
          <p:nvPr/>
        </p:nvSpPr>
        <p:spPr>
          <a:xfrm>
            <a:off x="1332235" y="5546824"/>
            <a:ext cx="3938662" cy="7105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785"/>
              </a:lnSpc>
            </a:pPr>
            <a:r>
              <a:rPr lang="en-US" sz="1600" dirty="0"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Начало реабилитационных мероприятий с реанимационного этапа и </a:t>
            </a:r>
            <a:r>
              <a:rPr lang="en-US" sz="1600" dirty="0" err="1"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организация</a:t>
            </a:r>
            <a:r>
              <a:rPr lang="en-US" sz="1600" dirty="0"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 II и III этапов реабилитации.</a:t>
            </a:r>
            <a:endParaRPr lang="en-US" sz="1600" dirty="0"/>
          </a:p>
        </p:txBody>
      </p:sp>
      <p:pic>
        <p:nvPicPr>
          <p:cNvPr id="22" name="Рисунок 21" descr="Доклад Реабилитация   вк (6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2996952"/>
            <a:ext cx="3072338" cy="1728192"/>
          </a:xfrm>
          <a:prstGeom prst="rect">
            <a:avLst/>
          </a:prstGeom>
        </p:spPr>
      </p:pic>
      <p:pic>
        <p:nvPicPr>
          <p:cNvPr id="23" name="Рисунок 22" descr="Доклад Реабилитация   вк (12).jpg"/>
          <p:cNvPicPr>
            <a:picLocks noChangeAspect="1"/>
          </p:cNvPicPr>
          <p:nvPr/>
        </p:nvPicPr>
        <p:blipFill>
          <a:blip r:embed="rId4" cstate="print"/>
          <a:srcRect r="-977" b="18750"/>
          <a:stretch>
            <a:fillRect/>
          </a:stretch>
        </p:blipFill>
        <p:spPr>
          <a:xfrm>
            <a:off x="5508104" y="4797152"/>
            <a:ext cx="3151734" cy="1512168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6D2106F3-40E5-133E-BED8-B9E9A8531CF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142695"/>
            <a:ext cx="3051950" cy="171672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467544" y="332656"/>
            <a:ext cx="8395171" cy="8640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3885"/>
              </a:lnSpc>
            </a:pPr>
            <a:r>
              <a:rPr lang="en-US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Диагностика и принятие решений</a:t>
            </a:r>
            <a:endParaRPr lang="en-US" sz="3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hape 1"/>
          <p:cNvSpPr/>
          <p:nvPr/>
        </p:nvSpPr>
        <p:spPr>
          <a:xfrm>
            <a:off x="251520" y="1268760"/>
            <a:ext cx="5112568" cy="2952328"/>
          </a:xfrm>
          <a:prstGeom prst="roundRect">
            <a:avLst>
              <a:gd name="adj" fmla="val 3445"/>
            </a:avLst>
          </a:prstGeom>
          <a:solidFill>
            <a:srgbClr val="E2E3E9"/>
          </a:solidFill>
          <a:ln w="7620">
            <a:solidFill>
              <a:srgbClr val="C8C9CF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323528" y="1412776"/>
            <a:ext cx="1944216" cy="5760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925"/>
              </a:lnSpc>
            </a:pPr>
            <a:r>
              <a:rPr lang="en-US" sz="1500" b="1" dirty="0"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Инструментальное обследование</a:t>
            </a:r>
            <a:endParaRPr lang="en-US" sz="1500" b="1" dirty="0"/>
          </a:p>
        </p:txBody>
      </p:sp>
      <p:sp>
        <p:nvSpPr>
          <p:cNvPr id="6" name="Text 3"/>
          <p:cNvSpPr/>
          <p:nvPr/>
        </p:nvSpPr>
        <p:spPr>
          <a:xfrm>
            <a:off x="323528" y="1988841"/>
            <a:ext cx="2664296" cy="165618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995"/>
              </a:lnSpc>
            </a:pPr>
            <a:r>
              <a:rPr lang="en-US" sz="1400" dirty="0"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Проводится КТ, МРТ головного мозга, при необходимости – церебральная ангиография.</a:t>
            </a:r>
            <a:endParaRPr lang="en-US" sz="1400" dirty="0"/>
          </a:p>
        </p:txBody>
      </p:sp>
      <p:sp>
        <p:nvSpPr>
          <p:cNvPr id="7" name="Shape 4"/>
          <p:cNvSpPr/>
          <p:nvPr/>
        </p:nvSpPr>
        <p:spPr>
          <a:xfrm>
            <a:off x="5652120" y="1268760"/>
            <a:ext cx="3240360" cy="2880320"/>
          </a:xfrm>
          <a:prstGeom prst="roundRect">
            <a:avLst>
              <a:gd name="adj" fmla="val 3445"/>
            </a:avLst>
          </a:prstGeom>
          <a:solidFill>
            <a:srgbClr val="E2E3E9"/>
          </a:solidFill>
          <a:ln w="7620">
            <a:solidFill>
              <a:srgbClr val="C8C9CF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5796136" y="1412777"/>
            <a:ext cx="2160240" cy="3600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925"/>
              </a:lnSpc>
            </a:pPr>
            <a:r>
              <a:rPr lang="en-US" sz="1500" b="1" dirty="0"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Принятие решения</a:t>
            </a:r>
            <a:endParaRPr lang="en-US" sz="1500" b="1" dirty="0"/>
          </a:p>
        </p:txBody>
      </p:sp>
      <p:sp>
        <p:nvSpPr>
          <p:cNvPr id="9" name="Text 6"/>
          <p:cNvSpPr/>
          <p:nvPr/>
        </p:nvSpPr>
        <p:spPr>
          <a:xfrm>
            <a:off x="5724128" y="1700809"/>
            <a:ext cx="3024336" cy="8640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995"/>
              </a:lnSpc>
            </a:pPr>
            <a:r>
              <a:rPr lang="en-US" sz="1400" dirty="0"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По результатам обследования принимается решение о дальнейшей тактике лечения.</a:t>
            </a:r>
            <a:endParaRPr lang="en-US" sz="1400" dirty="0"/>
          </a:p>
        </p:txBody>
      </p:sp>
      <p:sp>
        <p:nvSpPr>
          <p:cNvPr id="10" name="Shape 7"/>
          <p:cNvSpPr/>
          <p:nvPr/>
        </p:nvSpPr>
        <p:spPr>
          <a:xfrm>
            <a:off x="496119" y="4365104"/>
            <a:ext cx="8468369" cy="2160239"/>
          </a:xfrm>
          <a:prstGeom prst="roundRect">
            <a:avLst>
              <a:gd name="adj" fmla="val 5654"/>
            </a:avLst>
          </a:prstGeom>
          <a:solidFill>
            <a:srgbClr val="E2E3E9"/>
          </a:solidFill>
          <a:ln w="7620">
            <a:solidFill>
              <a:srgbClr val="C8C9CF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642640" y="4437113"/>
            <a:ext cx="1913136" cy="4320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925"/>
              </a:lnSpc>
            </a:pPr>
            <a:r>
              <a:rPr lang="en-US" sz="1500" b="1" dirty="0"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Временной коридор</a:t>
            </a:r>
            <a:endParaRPr lang="en-US" sz="1500" b="1" dirty="0"/>
          </a:p>
        </p:txBody>
      </p:sp>
      <p:sp>
        <p:nvSpPr>
          <p:cNvPr id="12" name="Text 9"/>
          <p:cNvSpPr/>
          <p:nvPr/>
        </p:nvSpPr>
        <p:spPr>
          <a:xfrm>
            <a:off x="642641" y="4725145"/>
            <a:ext cx="3713336" cy="7200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995"/>
              </a:lnSpc>
            </a:pPr>
            <a:r>
              <a:rPr lang="en-US" sz="1600" dirty="0"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Время от поступления до передачи в реанимацию или операционную – не более часа.</a:t>
            </a:r>
            <a:endParaRPr lang="en-US" sz="1600" dirty="0"/>
          </a:p>
        </p:txBody>
      </p:sp>
      <p:pic>
        <p:nvPicPr>
          <p:cNvPr id="13" name="Рисунок 12" descr="Доклад Реабилитация   вк (7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5816" y="1484784"/>
            <a:ext cx="2336260" cy="1314146"/>
          </a:xfrm>
          <a:prstGeom prst="rect">
            <a:avLst/>
          </a:prstGeom>
        </p:spPr>
      </p:pic>
      <p:pic>
        <p:nvPicPr>
          <p:cNvPr id="16" name="Рисунок 15" descr="Приёмный покой ОКБ №3 (расширенная версия_rend 1080) (15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2852936"/>
            <a:ext cx="2304252" cy="1296140"/>
          </a:xfrm>
          <a:prstGeom prst="rect">
            <a:avLst/>
          </a:prstGeom>
        </p:spPr>
      </p:pic>
      <p:pic>
        <p:nvPicPr>
          <p:cNvPr id="17" name="Рисунок 16" descr="Приёмный покой ОКБ №3 (расширенная версия_rend 1080) (8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8024" y="4437112"/>
            <a:ext cx="3600400" cy="2025226"/>
          </a:xfrm>
          <a:prstGeom prst="rect">
            <a:avLst/>
          </a:prstGeom>
        </p:spPr>
      </p:pic>
      <p:pic>
        <p:nvPicPr>
          <p:cNvPr id="18" name="Рисунок 17" descr="Приёмный покой ОКБ №3 (расширенная версия_rend 1080) (3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15816" y="2852936"/>
            <a:ext cx="2299748" cy="129360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9F8564B8-D4C0-92D8-50B1-6978AE797A2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37620" y="2538129"/>
            <a:ext cx="2816018" cy="158583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496119" y="692696"/>
            <a:ext cx="7604273" cy="10084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3885"/>
              </a:lnSpc>
            </a:pPr>
            <a:r>
              <a:rPr lang="en-US" sz="3100" b="1" dirty="0">
                <a:solidFill>
                  <a:srgbClr val="272D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Результаты анализа за 2019 год</a:t>
            </a:r>
            <a:endParaRPr lang="en-US" sz="3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hape 2"/>
          <p:cNvSpPr/>
          <p:nvPr/>
        </p:nvSpPr>
        <p:spPr>
          <a:xfrm>
            <a:off x="500882" y="1484784"/>
            <a:ext cx="7815534" cy="1025684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6" name="Text 3"/>
          <p:cNvSpPr/>
          <p:nvPr/>
        </p:nvSpPr>
        <p:spPr>
          <a:xfrm>
            <a:off x="643161" y="3165773"/>
            <a:ext cx="1284833" cy="302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995"/>
              </a:lnSpc>
            </a:pPr>
            <a:endParaRPr lang="en-US" sz="1200" dirty="0"/>
          </a:p>
        </p:txBody>
      </p:sp>
      <p:sp>
        <p:nvSpPr>
          <p:cNvPr id="7" name="Text 4"/>
          <p:cNvSpPr/>
          <p:nvPr/>
        </p:nvSpPr>
        <p:spPr>
          <a:xfrm>
            <a:off x="2216274" y="3165773"/>
            <a:ext cx="1282452" cy="302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995"/>
              </a:lnSpc>
            </a:pPr>
            <a:endParaRPr lang="en-US" sz="1200" dirty="0"/>
          </a:p>
        </p:txBody>
      </p:sp>
      <p:sp>
        <p:nvSpPr>
          <p:cNvPr id="8" name="Text 5"/>
          <p:cNvSpPr/>
          <p:nvPr/>
        </p:nvSpPr>
        <p:spPr>
          <a:xfrm>
            <a:off x="3787007" y="3165773"/>
            <a:ext cx="1284833" cy="302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995"/>
              </a:lnSpc>
            </a:pPr>
            <a:endParaRPr lang="en-US" sz="1200" dirty="0"/>
          </a:p>
        </p:txBody>
      </p:sp>
      <p:sp>
        <p:nvSpPr>
          <p:cNvPr id="10" name="Text 7"/>
          <p:cNvSpPr/>
          <p:nvPr/>
        </p:nvSpPr>
        <p:spPr>
          <a:xfrm>
            <a:off x="643161" y="3707706"/>
            <a:ext cx="1284833" cy="6048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995"/>
              </a:lnSpc>
            </a:pPr>
            <a:endParaRPr lang="en-US" sz="1200" dirty="0"/>
          </a:p>
        </p:txBody>
      </p:sp>
      <p:sp>
        <p:nvSpPr>
          <p:cNvPr id="11" name="Text 8"/>
          <p:cNvSpPr/>
          <p:nvPr/>
        </p:nvSpPr>
        <p:spPr>
          <a:xfrm>
            <a:off x="2216274" y="3707706"/>
            <a:ext cx="1282452" cy="302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995"/>
              </a:lnSpc>
            </a:pPr>
            <a:endParaRPr lang="en-US" sz="1200" dirty="0"/>
          </a:p>
        </p:txBody>
      </p:sp>
      <p:sp>
        <p:nvSpPr>
          <p:cNvPr id="12" name="Text 9"/>
          <p:cNvSpPr/>
          <p:nvPr/>
        </p:nvSpPr>
        <p:spPr>
          <a:xfrm>
            <a:off x="3787007" y="3707706"/>
            <a:ext cx="1284833" cy="302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995"/>
              </a:lnSpc>
            </a:pPr>
            <a:endParaRPr lang="en-US" sz="1200" dirty="0"/>
          </a:p>
        </p:txBody>
      </p:sp>
      <p:sp>
        <p:nvSpPr>
          <p:cNvPr id="13" name="Shape 10"/>
          <p:cNvSpPr/>
          <p:nvPr/>
        </p:nvSpPr>
        <p:spPr>
          <a:xfrm>
            <a:off x="1043608" y="4630092"/>
            <a:ext cx="6895480" cy="1535211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4" name="Text 11"/>
          <p:cNvSpPr/>
          <p:nvPr/>
        </p:nvSpPr>
        <p:spPr>
          <a:xfrm>
            <a:off x="643161" y="4552057"/>
            <a:ext cx="1284833" cy="6048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995"/>
              </a:lnSpc>
            </a:pPr>
            <a:endParaRPr lang="en-US" sz="1200" dirty="0"/>
          </a:p>
        </p:txBody>
      </p:sp>
      <p:sp>
        <p:nvSpPr>
          <p:cNvPr id="15" name="Text 12"/>
          <p:cNvSpPr/>
          <p:nvPr/>
        </p:nvSpPr>
        <p:spPr>
          <a:xfrm>
            <a:off x="2216274" y="4552057"/>
            <a:ext cx="1282452" cy="302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995"/>
              </a:lnSpc>
            </a:pPr>
            <a:endParaRPr lang="en-US" sz="1200" dirty="0"/>
          </a:p>
        </p:txBody>
      </p:sp>
      <p:sp>
        <p:nvSpPr>
          <p:cNvPr id="16" name="Text 13"/>
          <p:cNvSpPr/>
          <p:nvPr/>
        </p:nvSpPr>
        <p:spPr>
          <a:xfrm>
            <a:off x="3787007" y="4552057"/>
            <a:ext cx="1284833" cy="302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995"/>
              </a:lnSpc>
            </a:pPr>
            <a:endParaRPr lang="en-US" sz="1200" dirty="0"/>
          </a:p>
        </p:txBody>
      </p:sp>
      <p:graphicFrame>
        <p:nvGraphicFramePr>
          <p:cNvPr id="20" name="Объект 19">
            <a:extLst>
              <a:ext uri="{FF2B5EF4-FFF2-40B4-BE49-F238E27FC236}">
                <a16:creationId xmlns:a16="http://schemas.microsoft.com/office/drawing/2014/main" xmlns="" id="{DA7BB3C7-73E9-7355-014B-FB60735A4DA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0683239"/>
              </p:ext>
            </p:extLst>
          </p:nvPr>
        </p:nvGraphicFramePr>
        <p:xfrm>
          <a:off x="1204913" y="2595510"/>
          <a:ext cx="6734175" cy="18456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Document" r:id="rId4" imgW="6734233" imgH="1854433" progId="Word.Document.12">
                  <p:embed/>
                </p:oleObj>
              </mc:Choice>
              <mc:Fallback>
                <p:oleObj name="Document" r:id="rId4" imgW="6734233" imgH="185443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04913" y="2595510"/>
                        <a:ext cx="6734175" cy="18456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226DE756-52E8-0A19-D827-F9FF889F1F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64312" y="4411408"/>
            <a:ext cx="6736080" cy="137007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F3792F90-B18C-9A78-AB82-ECFFBE51E64E}"/>
              </a:ext>
            </a:extLst>
          </p:cNvPr>
          <p:cNvSpPr txBox="1"/>
          <p:nvPr/>
        </p:nvSpPr>
        <p:spPr>
          <a:xfrm>
            <a:off x="1204913" y="1412776"/>
            <a:ext cx="63194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В начальном этапе подготовки были проанализированы основные показатели работы клинических отделений за 2019 год (до пандемии) при лечении ОНМК и нейротравмы. Общая летальность при ОНМК составила 16,4%, при нейротравме 4,8%. Послеоперационная летальность 7,0%.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2CC84BC3-A8C8-D236-45DB-A4D4FB8970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0" r="11114" b="13375"/>
          <a:stretch/>
        </p:blipFill>
        <p:spPr>
          <a:xfrm>
            <a:off x="4321258" y="345826"/>
            <a:ext cx="2274388" cy="1367232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40680" y="2560341"/>
            <a:ext cx="6471047" cy="5245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3465"/>
              </a:lnSpc>
            </a:pPr>
            <a:r>
              <a:rPr lang="en-US" sz="280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Организация работы приемного отделения</a:t>
            </a:r>
            <a:endParaRPr lang="en-US" sz="28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0680" y="3336727"/>
            <a:ext cx="2065660" cy="671513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566589" y="4260057"/>
            <a:ext cx="1813843" cy="524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715"/>
              </a:lnSpc>
            </a:pPr>
            <a:r>
              <a:rPr lang="en-US" sz="1400" b="1" dirty="0"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Приемно-сортировочный пост</a:t>
            </a:r>
            <a:endParaRPr lang="en-US" sz="1400" b="1" dirty="0"/>
          </a:p>
        </p:txBody>
      </p:sp>
      <p:sp>
        <p:nvSpPr>
          <p:cNvPr id="6" name="Text 2"/>
          <p:cNvSpPr/>
          <p:nvPr/>
        </p:nvSpPr>
        <p:spPr>
          <a:xfrm>
            <a:off x="566589" y="4885234"/>
            <a:ext cx="1813843" cy="1342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750"/>
              </a:lnSpc>
            </a:pPr>
            <a:r>
              <a:rPr lang="en-US" sz="1200" dirty="0"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Организован приемно-сортировочный пост с TRIAGE сортировкой и расширенным штатом специалистов.</a:t>
            </a:r>
            <a:endParaRPr lang="en-US" sz="12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06340" y="3336727"/>
            <a:ext cx="2065660" cy="671513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2632249" y="4260057"/>
            <a:ext cx="1813843" cy="524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715"/>
              </a:lnSpc>
            </a:pPr>
            <a:r>
              <a:rPr lang="en-US" sz="1400" b="1" dirty="0"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Противошоковая палата</a:t>
            </a:r>
            <a:endParaRPr lang="en-US" sz="1400" b="1" dirty="0"/>
          </a:p>
        </p:txBody>
      </p:sp>
      <p:sp>
        <p:nvSpPr>
          <p:cNvPr id="9" name="Text 4"/>
          <p:cNvSpPr/>
          <p:nvPr/>
        </p:nvSpPr>
        <p:spPr>
          <a:xfrm>
            <a:off x="2632249" y="4885234"/>
            <a:ext cx="1813843" cy="1342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750"/>
              </a:lnSpc>
            </a:pPr>
            <a:r>
              <a:rPr lang="en-US" sz="1200" dirty="0"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Пациенты с нарушением витальных функций направляются в противошоковую палату для стабилизации состояния.</a:t>
            </a:r>
            <a:endParaRPr lang="en-US" sz="12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0" y="3336727"/>
            <a:ext cx="2065660" cy="671513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4697909" y="4260057"/>
            <a:ext cx="1573858" cy="262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715"/>
              </a:lnSpc>
            </a:pPr>
            <a:r>
              <a:rPr lang="en-US" sz="1400" b="1" dirty="0"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Диагностика</a:t>
            </a:r>
            <a:endParaRPr lang="en-US" sz="1400" b="1" dirty="0"/>
          </a:p>
        </p:txBody>
      </p:sp>
      <p:sp>
        <p:nvSpPr>
          <p:cNvPr id="12" name="Text 6"/>
          <p:cNvSpPr/>
          <p:nvPr/>
        </p:nvSpPr>
        <p:spPr>
          <a:xfrm>
            <a:off x="4697909" y="4622999"/>
            <a:ext cx="1813843" cy="107434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750"/>
              </a:lnSpc>
            </a:pPr>
            <a:r>
              <a:rPr lang="en-US" sz="1200" dirty="0"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Проводится лабораторно-инструментальное обследование, включая КТ и МРТ головного мозга.</a:t>
            </a:r>
            <a:endParaRPr lang="en-US" sz="120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637660" y="3336727"/>
            <a:ext cx="2065660" cy="671513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6763569" y="4260057"/>
            <a:ext cx="1573858" cy="262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715"/>
              </a:lnSpc>
            </a:pPr>
            <a:r>
              <a:rPr lang="en-US" sz="1400" b="1" dirty="0"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Решение о лечении</a:t>
            </a:r>
            <a:endParaRPr lang="en-US" sz="1400" b="1" dirty="0"/>
          </a:p>
        </p:txBody>
      </p:sp>
      <p:sp>
        <p:nvSpPr>
          <p:cNvPr id="15" name="Text 8"/>
          <p:cNvSpPr/>
          <p:nvPr/>
        </p:nvSpPr>
        <p:spPr>
          <a:xfrm>
            <a:off x="6763569" y="4622999"/>
            <a:ext cx="1813843" cy="8057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750"/>
              </a:lnSpc>
            </a:pPr>
            <a:r>
              <a:rPr lang="en-US" sz="1200" dirty="0"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Принимается решение о дальнейшей тактике лечения больного.</a:t>
            </a:r>
            <a:endParaRPr lang="en-US" sz="1200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936EED2D-8BFA-9913-4245-95E493102DF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7081" b="5141"/>
          <a:stretch/>
        </p:blipFill>
        <p:spPr>
          <a:xfrm rot="10800000" flipH="1" flipV="1">
            <a:off x="79282" y="222025"/>
            <a:ext cx="2103692" cy="1539372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526CFEE6-EC47-8E1A-9A2B-EABFC76C7CE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24" b="6156"/>
          <a:stretch/>
        </p:blipFill>
        <p:spPr>
          <a:xfrm>
            <a:off x="2300642" y="925897"/>
            <a:ext cx="1968338" cy="1508536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3BD8AAE3-78E9-D499-8950-8736C0561D1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45" b="-1717"/>
          <a:stretch/>
        </p:blipFill>
        <p:spPr>
          <a:xfrm>
            <a:off x="6637660" y="918845"/>
            <a:ext cx="2379552" cy="154092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5CB1B20-00EB-DFC1-3EBA-5384806AD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Реабилитация в отделении реанимации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CC3D2E9-5A4F-DAE9-405B-359F516056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600200"/>
            <a:ext cx="8496944" cy="4525963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/>
              <a:t>В первые сутки пациент осматривается мультидисциплинарной реабилитационной командой. Проводится оценка реабилитационного статуса, устанавливается реабилитационный диагноз, формируются цели и задачи реабилитационных мероприятий.</a:t>
            </a:r>
          </a:p>
          <a:p>
            <a:pPr marL="0" indent="0">
              <a:buNone/>
            </a:pPr>
            <a:r>
              <a:rPr lang="ru-RU" sz="1800" dirty="0"/>
              <a:t>Медицинская реабилитация включает индивидуальные занятия ЛФК, логопедическую коррекцию и психологическую помощь пациентам и их родственникам.</a:t>
            </a:r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1CD793A-1154-087C-5B8C-6C12040601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62" y="4752995"/>
            <a:ext cx="2837162" cy="159590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4FC990B-FDC9-220B-000E-3F96D29A81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39" b="170"/>
          <a:stretch/>
        </p:blipFill>
        <p:spPr>
          <a:xfrm>
            <a:off x="3265226" y="3543288"/>
            <a:ext cx="2599334" cy="159590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A95ED2D3-21D0-F82C-5540-AF4FD35CE0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362" y="4764723"/>
            <a:ext cx="2816312" cy="158417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60A13A4-B3E2-502C-9957-2977179D28B6}"/>
              </a:ext>
            </a:extLst>
          </p:cNvPr>
          <p:cNvSpPr txBox="1"/>
          <p:nvPr/>
        </p:nvSpPr>
        <p:spPr>
          <a:xfrm>
            <a:off x="376695" y="3864642"/>
            <a:ext cx="26642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ЛФК</a:t>
            </a:r>
          </a:p>
          <a:p>
            <a:r>
              <a:rPr lang="ru-RU" sz="1400" dirty="0"/>
              <a:t>Индивидуальные занятия лечебной физкультурой.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89583CA-53E9-D5CD-580A-6FB3BD393AE5}"/>
              </a:ext>
            </a:extLst>
          </p:cNvPr>
          <p:cNvSpPr txBox="1"/>
          <p:nvPr/>
        </p:nvSpPr>
        <p:spPr>
          <a:xfrm>
            <a:off x="3322778" y="5425569"/>
            <a:ext cx="25638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Психология</a:t>
            </a:r>
          </a:p>
          <a:p>
            <a:r>
              <a:rPr lang="ru-RU" sz="1400" dirty="0"/>
              <a:t>Психологическая помощь пациентам и родственникам.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7616CA35-81DE-8791-877F-5669C9A8FFA1}"/>
              </a:ext>
            </a:extLst>
          </p:cNvPr>
          <p:cNvSpPr txBox="1"/>
          <p:nvPr/>
        </p:nvSpPr>
        <p:spPr>
          <a:xfrm>
            <a:off x="6228184" y="3842938"/>
            <a:ext cx="23762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Логопедия</a:t>
            </a:r>
          </a:p>
          <a:p>
            <a:r>
              <a:rPr lang="ru-RU" sz="1400" dirty="0"/>
              <a:t>Коррекция нарушений речи и глотания.</a:t>
            </a:r>
          </a:p>
        </p:txBody>
      </p:sp>
    </p:spTree>
    <p:extLst>
      <p:ext uri="{BB962C8B-B14F-4D97-AF65-F5344CB8AC3E}">
        <p14:creationId xmlns:p14="http://schemas.microsoft.com/office/powerpoint/2010/main" val="42697367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2909542-2762-E758-F8C4-7E14ED62C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Преимущества трехэтапной реабилитации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2774320A-3CB9-3E59-FA41-C771607A8C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844824"/>
            <a:ext cx="566977" cy="56697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3863F8D-4C10-7073-EEA6-598ADF0CC6B4}"/>
              </a:ext>
            </a:extLst>
          </p:cNvPr>
          <p:cNvSpPr txBox="1"/>
          <p:nvPr/>
        </p:nvSpPr>
        <p:spPr>
          <a:xfrm>
            <a:off x="332300" y="2411801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Доступность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8D1B105-E4DA-E56B-C552-F8C5471F2FFF}"/>
              </a:ext>
            </a:extLst>
          </p:cNvPr>
          <p:cNvSpPr txBox="1"/>
          <p:nvPr/>
        </p:nvSpPr>
        <p:spPr>
          <a:xfrm>
            <a:off x="304097" y="2771680"/>
            <a:ext cx="21602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Возможность пройти все этапы реабилитации в одном учреждении.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46EFCCDE-0C85-983E-8EEA-9EE33C0729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9851" y="1844824"/>
            <a:ext cx="566977" cy="5669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82A5EE4-18F3-F2BF-C1AD-8F66258BDEB9}"/>
              </a:ext>
            </a:extLst>
          </p:cNvPr>
          <p:cNvSpPr txBox="1"/>
          <p:nvPr/>
        </p:nvSpPr>
        <p:spPr>
          <a:xfrm>
            <a:off x="3746810" y="2411801"/>
            <a:ext cx="1660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Качество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3B5FA75-1327-56F9-F8F2-260D3B2DB4D9}"/>
              </a:ext>
            </a:extLst>
          </p:cNvPr>
          <p:cNvSpPr txBox="1"/>
          <p:nvPr/>
        </p:nvSpPr>
        <p:spPr>
          <a:xfrm>
            <a:off x="3746810" y="2747945"/>
            <a:ext cx="20882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Улучшение качества оказания медицинской помощи.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B7529E92-C312-37A8-CD6D-0BF1C7349C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6296" y="1844824"/>
            <a:ext cx="566977" cy="56697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D109B7E-D97B-4140-8BC5-5F79909F82BD}"/>
              </a:ext>
            </a:extLst>
          </p:cNvPr>
          <p:cNvSpPr txBox="1"/>
          <p:nvPr/>
        </p:nvSpPr>
        <p:spPr>
          <a:xfrm>
            <a:off x="6300192" y="2402348"/>
            <a:ext cx="2510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Снижение летальности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44434E1-4742-60A6-CA83-59286A04D3FB}"/>
              </a:ext>
            </a:extLst>
          </p:cNvPr>
          <p:cNvSpPr txBox="1"/>
          <p:nvPr/>
        </p:nvSpPr>
        <p:spPr>
          <a:xfrm>
            <a:off x="6300192" y="2747945"/>
            <a:ext cx="25105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Снижение до суточной летальности и избежание осложнений.</a:t>
            </a:r>
          </a:p>
        </p:txBody>
      </p:sp>
      <p:graphicFrame>
        <p:nvGraphicFramePr>
          <p:cNvPr id="16" name="Таблица 15">
            <a:extLst>
              <a:ext uri="{FF2B5EF4-FFF2-40B4-BE49-F238E27FC236}">
                <a16:creationId xmlns:a16="http://schemas.microsoft.com/office/drawing/2014/main" xmlns="" id="{C73262E1-9672-745F-83F1-CBE004291D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1465712"/>
              </p:ext>
            </p:extLst>
          </p:nvPr>
        </p:nvGraphicFramePr>
        <p:xfrm>
          <a:off x="1187624" y="4393832"/>
          <a:ext cx="6177136" cy="1500253"/>
        </p:xfrm>
        <a:graphic>
          <a:graphicData uri="http://schemas.openxmlformats.org/drawingml/2006/table">
            <a:tbl>
              <a:tblPr firstRow="1" firstCol="1" bandRow="1"/>
              <a:tblGrid>
                <a:gridCol w="648072">
                  <a:extLst>
                    <a:ext uri="{9D8B030D-6E8A-4147-A177-3AD203B41FA5}">
                      <a16:colId xmlns:a16="http://schemas.microsoft.com/office/drawing/2014/main" xmlns="" val="3073934174"/>
                    </a:ext>
                  </a:extLst>
                </a:gridCol>
                <a:gridCol w="920552">
                  <a:extLst>
                    <a:ext uri="{9D8B030D-6E8A-4147-A177-3AD203B41FA5}">
                      <a16:colId xmlns:a16="http://schemas.microsoft.com/office/drawing/2014/main" xmlns="" val="1141477042"/>
                    </a:ext>
                  </a:extLst>
                </a:gridCol>
                <a:gridCol w="850353">
                  <a:extLst>
                    <a:ext uri="{9D8B030D-6E8A-4147-A177-3AD203B41FA5}">
                      <a16:colId xmlns:a16="http://schemas.microsoft.com/office/drawing/2014/main" xmlns="" val="2368502135"/>
                    </a:ext>
                  </a:extLst>
                </a:gridCol>
                <a:gridCol w="1021855">
                  <a:extLst>
                    <a:ext uri="{9D8B030D-6E8A-4147-A177-3AD203B41FA5}">
                      <a16:colId xmlns:a16="http://schemas.microsoft.com/office/drawing/2014/main" xmlns="" val="2938795770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3983183405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3727493449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90652699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Общее количество пациентов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Умершие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Летальность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Умершие до суток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Досуточная</a:t>
                      </a:r>
                      <a:r>
                        <a:rPr lang="ru-RU" sz="12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летальность 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Реанимация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8253111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2024г.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2131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311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14,6%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6,7%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2001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185897484"/>
                  </a:ext>
                </a:extLst>
              </a:tr>
              <a:tr h="287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2023г.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2065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311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15,1%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5,8%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797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3098745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2022г.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1678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349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20,5%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8,2%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293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639482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1924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316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16,4%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7,6%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250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27241461"/>
                  </a:ext>
                </a:extLst>
              </a:tr>
            </a:tbl>
          </a:graphicData>
        </a:graphic>
      </p:graphicFrame>
      <p:sp>
        <p:nvSpPr>
          <p:cNvPr id="17" name="Rectangle 1">
            <a:extLst>
              <a:ext uri="{FF2B5EF4-FFF2-40B4-BE49-F238E27FC236}">
                <a16:creationId xmlns:a16="http://schemas.microsoft.com/office/drawing/2014/main" xmlns="" id="{99B128D0-B440-5FB2-6F57-DC080A882B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1236" y="3495212"/>
            <a:ext cx="570420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Неврологическое отделение </a:t>
            </a: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больных с нарушением мозгового 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кровообращения (пациенты с ОНМК)</a:t>
            </a: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33441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F2D5D98-4B14-C537-8EAD-C256C8BE7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Нейрохирургическое отделение</a:t>
            </a:r>
          </a:p>
          <a:p>
            <a:pPr marL="0" indent="0" algn="ctr">
              <a:buNone/>
            </a:pP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xmlns="" id="{569E1AA2-AF87-57A4-E3F0-84CE9106AE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8028530"/>
              </p:ext>
            </p:extLst>
          </p:nvPr>
        </p:nvGraphicFramePr>
        <p:xfrm>
          <a:off x="1331640" y="1196752"/>
          <a:ext cx="6336704" cy="1592010"/>
        </p:xfrm>
        <a:graphic>
          <a:graphicData uri="http://schemas.openxmlformats.org/drawingml/2006/table">
            <a:tbl>
              <a:tblPr firstRow="1" firstCol="1" bandRow="1"/>
              <a:tblGrid>
                <a:gridCol w="720080">
                  <a:extLst>
                    <a:ext uri="{9D8B030D-6E8A-4147-A177-3AD203B41FA5}">
                      <a16:colId xmlns:a16="http://schemas.microsoft.com/office/drawing/2014/main" xmlns="" val="4294799143"/>
                    </a:ext>
                  </a:extLst>
                </a:gridCol>
                <a:gridCol w="1110873">
                  <a:extLst>
                    <a:ext uri="{9D8B030D-6E8A-4147-A177-3AD203B41FA5}">
                      <a16:colId xmlns:a16="http://schemas.microsoft.com/office/drawing/2014/main" xmlns="" val="3559369516"/>
                    </a:ext>
                  </a:extLst>
                </a:gridCol>
                <a:gridCol w="761335">
                  <a:extLst>
                    <a:ext uri="{9D8B030D-6E8A-4147-A177-3AD203B41FA5}">
                      <a16:colId xmlns:a16="http://schemas.microsoft.com/office/drawing/2014/main" xmlns="" val="241141147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1842205853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1609676517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624108277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413433832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Общее количество пациентов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Умершие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Летальность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Умершие до суток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Досуточная</a:t>
                      </a:r>
                      <a:r>
                        <a:rPr lang="ru-RU" sz="1200" kern="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летальность 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Реанимация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200011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2024г.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3015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74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2,4%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10,8%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889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58981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2023г.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3077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2,6%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11,3%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879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73104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2022г.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3108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3,2%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15,0%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952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5266675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2590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124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4,8%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9,7%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621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18134659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7F36F83-CCB1-C7D8-27EB-BEC544B349F6}"/>
              </a:ext>
            </a:extLst>
          </p:cNvPr>
          <p:cNvSpPr txBox="1"/>
          <p:nvPr/>
        </p:nvSpPr>
        <p:spPr>
          <a:xfrm>
            <a:off x="1043608" y="3065358"/>
            <a:ext cx="720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Оперированные пациенты нейрохирургического отделения</a:t>
            </a: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xmlns="" id="{DBD9759E-BB62-10D3-8561-F2027422CF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194013"/>
              </p:ext>
            </p:extLst>
          </p:nvPr>
        </p:nvGraphicFramePr>
        <p:xfrm>
          <a:off x="1198245" y="3933056"/>
          <a:ext cx="6747510" cy="1369949"/>
        </p:xfrm>
        <a:graphic>
          <a:graphicData uri="http://schemas.openxmlformats.org/drawingml/2006/table">
            <a:tbl>
              <a:tblPr firstRow="1" firstCol="1" bandRow="1"/>
              <a:tblGrid>
                <a:gridCol w="635635">
                  <a:extLst>
                    <a:ext uri="{9D8B030D-6E8A-4147-A177-3AD203B41FA5}">
                      <a16:colId xmlns:a16="http://schemas.microsoft.com/office/drawing/2014/main" xmlns="" val="2823933875"/>
                    </a:ext>
                  </a:extLst>
                </a:gridCol>
                <a:gridCol w="782320">
                  <a:extLst>
                    <a:ext uri="{9D8B030D-6E8A-4147-A177-3AD203B41FA5}">
                      <a16:colId xmlns:a16="http://schemas.microsoft.com/office/drawing/2014/main" xmlns="" val="4134364141"/>
                    </a:ext>
                  </a:extLst>
                </a:gridCol>
                <a:gridCol w="970915">
                  <a:extLst>
                    <a:ext uri="{9D8B030D-6E8A-4147-A177-3AD203B41FA5}">
                      <a16:colId xmlns:a16="http://schemas.microsoft.com/office/drawing/2014/main" xmlns="" val="3901437369"/>
                    </a:ext>
                  </a:extLst>
                </a:gridCol>
                <a:gridCol w="833755">
                  <a:extLst>
                    <a:ext uri="{9D8B030D-6E8A-4147-A177-3AD203B41FA5}">
                      <a16:colId xmlns:a16="http://schemas.microsoft.com/office/drawing/2014/main" xmlns="" val="3778719792"/>
                    </a:ext>
                  </a:extLst>
                </a:gridCol>
                <a:gridCol w="1239520">
                  <a:extLst>
                    <a:ext uri="{9D8B030D-6E8A-4147-A177-3AD203B41FA5}">
                      <a16:colId xmlns:a16="http://schemas.microsoft.com/office/drawing/2014/main" xmlns="" val="3661793812"/>
                    </a:ext>
                  </a:extLst>
                </a:gridCol>
                <a:gridCol w="769620">
                  <a:extLst>
                    <a:ext uri="{9D8B030D-6E8A-4147-A177-3AD203B41FA5}">
                      <a16:colId xmlns:a16="http://schemas.microsoft.com/office/drawing/2014/main" xmlns="" val="1232525790"/>
                    </a:ext>
                  </a:extLst>
                </a:gridCol>
                <a:gridCol w="1515745">
                  <a:extLst>
                    <a:ext uri="{9D8B030D-6E8A-4147-A177-3AD203B41FA5}">
                      <a16:colId xmlns:a16="http://schemas.microsoft.com/office/drawing/2014/main" xmlns="" val="352759654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Число операций всего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Экстренных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Плановых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Оперированных пациентов всего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Умершие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Послеоперационная летальность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396394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2024г.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1989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853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1136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1861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3,4  %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5370031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2023г.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2084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979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1105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1916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3,7 %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6996836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2022г.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2152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907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1245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1994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103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5,2 %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295265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1617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767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850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1489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104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7,0 %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6713561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305415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</TotalTime>
  <Words>662</Words>
  <Application>Microsoft Office PowerPoint</Application>
  <PresentationFormat>Экран (4:3)</PresentationFormat>
  <Paragraphs>189</Paragraphs>
  <Slides>11</Slides>
  <Notes>4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2" baseType="lpstr">
      <vt:lpstr>Arial</vt:lpstr>
      <vt:lpstr>Calibri</vt:lpstr>
      <vt:lpstr>Fraunces Extra Bold</vt:lpstr>
      <vt:lpstr>Instrument Sans Medium</vt:lpstr>
      <vt:lpstr>Instrument Sans Semi Bold</vt:lpstr>
      <vt:lpstr>Kanit Light</vt:lpstr>
      <vt:lpstr>Martel Sans</vt:lpstr>
      <vt:lpstr>Nobile</vt:lpstr>
      <vt:lpstr>Times New Roman</vt:lpstr>
      <vt:lpstr>Тема Office</vt:lpstr>
      <vt:lpstr>Document</vt:lpstr>
      <vt:lpstr>Инновационный подход: от операции до реабилитации </vt:lpstr>
      <vt:lpstr>Проблема: Неэффективное использование "золотого часа" </vt:lpstr>
      <vt:lpstr>Презентация PowerPoint</vt:lpstr>
      <vt:lpstr>Презентация PowerPoint</vt:lpstr>
      <vt:lpstr>Презентация PowerPoint</vt:lpstr>
      <vt:lpstr>Презентация PowerPoint</vt:lpstr>
      <vt:lpstr>Реабилитация в отделении реанимации </vt:lpstr>
      <vt:lpstr>Преимущества трехэтапной реабилитации</vt:lpstr>
      <vt:lpstr>Презентация PowerPoint</vt:lpstr>
      <vt:lpstr>Перевод в профильное отделение и продолжение реабилитации </vt:lpstr>
      <vt:lpstr>Выводы: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Инновационный подход: от операции до реабилитации</dc:title>
  <dc:creator>User</dc:creator>
  <cp:lastModifiedBy>u3811</cp:lastModifiedBy>
  <cp:revision>24</cp:revision>
  <dcterms:created xsi:type="dcterms:W3CDTF">2025-02-19T16:19:16Z</dcterms:created>
  <dcterms:modified xsi:type="dcterms:W3CDTF">2025-02-20T08:27:35Z</dcterms:modified>
</cp:coreProperties>
</file>