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1D1FFB-2BB8-71B9-C297-85EEBA017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4A0B652-009B-21C4-9B07-AF446F16E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D17206-7622-76AA-0AAA-9C4C1AFA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3398-967A-44C4-84B3-902A3D1DEA6F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381718-F1FD-6E9B-4509-FA989B5F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A6C800-836D-C285-9184-123F20077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56B3-317E-4586-AC23-D2070A4AE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9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35852C-8F4D-7C2E-A5C9-654774940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8F9985B-CE63-85E5-61ED-3262EFD94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B16018-66CC-69DA-712A-C01093884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3398-967A-44C4-84B3-902A3D1DEA6F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D53D22-2B17-64AA-58B0-77F86EC6F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47CDBD-0939-D59B-0C75-AF5E0FCB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56B3-317E-4586-AC23-D2070A4AE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9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F4FD66D-CDB5-A86A-3CFF-8FE1D030D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663F010-338C-0C42-4B7C-8EC03EC23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BD05F7-6590-CF39-8261-F742BEBC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3398-967A-44C4-84B3-902A3D1DEA6F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6F89A9-77A2-A5EE-D584-10E716324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BD3041-DD07-A8C9-E84B-0344ED72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56B3-317E-4586-AC23-D2070A4AE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5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8A05C3-9EBF-EF8E-B662-AB919E883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3F35A3-C3F6-34D3-4C96-33E63F8AD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FC6563-B07B-4A92-B3EC-DC8AD085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3398-967A-44C4-84B3-902A3D1DEA6F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1209E7-4664-7057-E1E6-E65F7C8D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7912CA-DBD8-9E3C-C29C-58210F80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56B3-317E-4586-AC23-D2070A4AE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6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60DBC9-57D4-88D0-41C1-61123D3BD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387771F-0D18-AD72-3C0E-98EFA99B3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E607A0-F4E6-934D-F100-48E57D16D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3398-967A-44C4-84B3-902A3D1DEA6F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A7DE0C-1C46-33D9-BF18-CE9558E9A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D9F7FA-5A44-C85F-83D3-E989778D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56B3-317E-4586-AC23-D2070A4AE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4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ADB173-37C2-EB7F-366C-A690EFF9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19758E-BBD0-8E97-D721-4629F328B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1EEA5C-3A7E-B289-EECA-04647B32F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6B16E6C-4E4D-BFAD-6E6D-CD3D7171C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3398-967A-44C4-84B3-902A3D1DEA6F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A4CA2B7-3266-89DA-CC7C-0FF27FA4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4761EC4-9900-1946-7461-970AF967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56B3-317E-4586-AC23-D2070A4AE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82077D-A82F-F2D9-28EF-B15EBE9B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422007-ACD1-1821-2B96-C75CF6FEA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BB91A4B-C109-340A-EB1C-58067F935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2B29099-4445-907A-3D6E-566D79BB6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AE29707-1962-405D-F468-12CF5A516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B97F113-58DA-5666-D539-9749910AC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3398-967A-44C4-84B3-902A3D1DEA6F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ABA78A0-BAC3-3575-EC54-4C38EBF38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ABC42E8-747D-D8D6-71C5-BBC3B479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56B3-317E-4586-AC23-D2070A4AE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4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0B9BA1-E392-6751-63F0-653BA4E6A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55EA742-B999-D073-B835-D0360007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3398-967A-44C4-84B3-902A3D1DEA6F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F04CE4-09BD-BBA6-9846-F9140E12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313219B-924A-F401-BB37-9AD521C4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56B3-317E-4586-AC23-D2070A4AE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27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571EE7E-95A6-D07C-FDF7-2ADB32042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3398-967A-44C4-84B3-902A3D1DEA6F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5937555-F63E-AB90-46CF-53E49F42F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A0EF61C-5E5F-4C10-DDE4-086D6B26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56B3-317E-4586-AC23-D2070A4AE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3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7711A8-6162-0024-C192-8D4BEEE19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5FB39C-2C4E-0F31-B2C5-7BF34B095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BF0021C-F134-58F0-FB8F-2DA1E4797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3E86E2-EEFD-3BBE-604A-1A80730D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3398-967A-44C4-84B3-902A3D1DEA6F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BD93AA-C572-8E7B-AEA5-F401A5551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CA4D747-209D-37FB-E080-A97699EA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56B3-317E-4586-AC23-D2070A4AE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17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02C63A-4E0B-DFCA-0385-104854036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A4790B5-4792-142C-5C3C-80720B8BC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B1734F2-E97C-05AD-966D-A3C786F3B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AED3BAB-6247-D6EF-5979-92D8F0777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3398-967A-44C4-84B3-902A3D1DEA6F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40E11EE-A2BA-0289-AF6D-D819B25D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E32F919-EF68-B920-6E75-F926FE70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56B3-317E-4586-AC23-D2070A4AE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1F04C1-5422-4670-A0AC-744A8C06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8DC2F42-2D09-F9CB-611A-741549484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DDAA00-C64C-938C-75BF-4B6552FC5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E3398-967A-44C4-84B3-902A3D1DEA6F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A94D53-99B9-83DA-4CAE-4F1684461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1A403D-035A-12D8-5BAD-1959DAE7F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F56B3-317E-4586-AC23-D2070A4AE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2B796B9-7C86-8D70-C103-1D481DCDFA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2" t="18048" r="22981" b="20745"/>
          <a:stretch/>
        </p:blipFill>
        <p:spPr>
          <a:xfrm>
            <a:off x="337355" y="300593"/>
            <a:ext cx="1571344" cy="122424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599BE5-4BEB-C481-27F7-112CE2FB7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064"/>
            <a:ext cx="9144000" cy="3296899"/>
          </a:xfrm>
        </p:spPr>
        <p:txBody>
          <a:bodyPr>
            <a:normAutofit/>
          </a:bodyPr>
          <a:lstStyle/>
          <a:p>
            <a:r>
              <a:rPr lang="ru-RU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Приёмное отделение: первая скрипка многопрофильного оркестра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72ADFA2-E69D-9B66-341B-52759D673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92" y="2930880"/>
            <a:ext cx="6951211" cy="362652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/>
              <a:t>Эта презентация посвящена трансформации работы приемного отделения в ГАУЗ «Областная клиническая больница №3» г. Челябинска. Мы расскажем о том, как удалось оптимизировать процессы, повысить качество медицинской помощи и создать комфортные условия для пациентов.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979E76C-59C3-8049-B535-C6A7A063C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75" y="4375900"/>
            <a:ext cx="3420540" cy="19240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9500946-57DE-33A3-69EB-8A9C5611E2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75" y="2224647"/>
            <a:ext cx="3361678" cy="189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4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CE1408-1CE7-9554-E976-A3B330880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Медицинская логистика: от теории к практике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EA7444-0CD7-6059-6C0F-5EAF92717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029" y="1657196"/>
            <a:ext cx="426646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</a:t>
            </a:r>
          </a:p>
          <a:p>
            <a:pPr marL="0" indent="0">
              <a:buNone/>
            </a:pPr>
            <a:r>
              <a:rPr lang="ru-RU" dirty="0"/>
              <a:t>Приемное отделение типовой постройки 80-х годов имело ряд недостатков: «кабинетно-коридорную систему» планировки, отсутствие холлов для ожидания, сортировки по степени тяжести, противошоковой палаты и фильтр-смотровой для карантинных инфекций, а также обособленное расположение лабораторно-диагностических служб.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717F9C6-9CB2-4959-E093-39E02997C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8144" y="1657196"/>
            <a:ext cx="3713827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</a:t>
            </a:r>
          </a:p>
          <a:p>
            <a:pPr marL="0" indent="0" algn="just">
              <a:buNone/>
            </a:pPr>
            <a:r>
              <a:rPr lang="ru-RU" dirty="0"/>
              <a:t>Большие очереди, лишние перемещения пациентов и сотрудников, ожидания консультаций, смешение плановых и экстренных пациентов, несоблюдение стандартов «золотого часа» и многочисленные жалобы.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0B65331-9924-E804-8D70-5273C99CB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5" r="3324" b="27234"/>
          <a:stretch/>
        </p:blipFill>
        <p:spPr>
          <a:xfrm>
            <a:off x="4769968" y="2047832"/>
            <a:ext cx="3204696" cy="293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2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4056E1-FDBE-D245-5D6C-B4809AF91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Трансформация: разделение на терминалы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479E4D-C99B-E77F-0CA9-8D325F85D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208" y="1426130"/>
            <a:ext cx="552265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Плановый терминал</a:t>
            </a:r>
          </a:p>
          <a:p>
            <a:pPr marL="0" indent="0">
              <a:buNone/>
            </a:pPr>
            <a:r>
              <a:rPr lang="ru-RU" dirty="0"/>
              <a:t>Организована работа по принципу электронной очереди, пациенты ожидают приглашения на прием в комфортной зоне ожидания.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2AAA386-698A-9246-2107-165C2D001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6588" y="1426130"/>
            <a:ext cx="5700204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Экстренный терминал</a:t>
            </a:r>
          </a:p>
          <a:p>
            <a:pPr marL="0" indent="0">
              <a:buNone/>
            </a:pPr>
            <a:r>
              <a:rPr lang="ru-RU" dirty="0"/>
              <a:t>Изменен приоритет при сортировке пациентов на определение тяжести состояния, с сохранением профильности по предполагаемому заболеванию. На входе организован приёмно-сортировочный пост с </a:t>
            </a:r>
            <a:r>
              <a:rPr lang="ru-RU" dirty="0" err="1"/>
              <a:t>triage</a:t>
            </a:r>
            <a:r>
              <a:rPr lang="ru-RU" dirty="0"/>
              <a:t> сортировкой.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7B33885-FBBC-31B4-7A2A-3C0544163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792520" y="4109662"/>
            <a:ext cx="2849642" cy="16029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A51FD81-7496-C89C-3B7A-2919F8CEA2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5" y="3601799"/>
            <a:ext cx="2517312" cy="14159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2DBBF69-B9EB-91EE-3811-914B6650F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547" y="4719980"/>
            <a:ext cx="2752118" cy="15480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7A1BD49-700B-6FE4-22E2-302E31E5FD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18" y="5173241"/>
            <a:ext cx="2577262" cy="144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8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7001B8B-FA91-C6DF-47A2-B4854A2E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Противошоковая палата: ключевой элемент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D991185-7474-4618-E793-BD0A6E4C4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4426"/>
            <a:ext cx="451143" cy="4511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8BC1B4D-113D-42B9-14A9-1170C0F27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30" y="1449074"/>
            <a:ext cx="524301" cy="6218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F40E04-E70C-C4F4-28DC-9ADBC12DBF52}"/>
              </a:ext>
            </a:extLst>
          </p:cNvPr>
          <p:cNvSpPr txBox="1"/>
          <p:nvPr/>
        </p:nvSpPr>
        <p:spPr>
          <a:xfrm>
            <a:off x="1544714" y="1575331"/>
            <a:ext cx="248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Сортировка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CCE61C-CB54-03FA-77C9-2FD53F29447B}"/>
              </a:ext>
            </a:extLst>
          </p:cNvPr>
          <p:cNvSpPr txBox="1"/>
          <p:nvPr/>
        </p:nvSpPr>
        <p:spPr>
          <a:xfrm>
            <a:off x="680009" y="2054578"/>
            <a:ext cx="4408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На посту фельдшер сортирует пациентов по степени тяжести состояния и маршрутизирует в смотровые по профилю либо в противошоковую палату.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A3D3D60-98AE-B9A4-4080-7F99BA159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344" y="1534425"/>
            <a:ext cx="451143" cy="4511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A98B0C3-99D9-849A-8008-12F01D6AD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272" y="1473462"/>
            <a:ext cx="524301" cy="6218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30D09C-8A33-F513-C589-1A36756CA870}"/>
              </a:ext>
            </a:extLst>
          </p:cNvPr>
          <p:cNvSpPr txBox="1"/>
          <p:nvPr/>
        </p:nvSpPr>
        <p:spPr>
          <a:xfrm>
            <a:off x="6714290" y="1571949"/>
            <a:ext cx="281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Бригада специалистов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930B8F6-9BCA-5D5F-A922-7C05DB6020E5}"/>
              </a:ext>
            </a:extLst>
          </p:cNvPr>
          <p:cNvSpPr txBox="1"/>
          <p:nvPr/>
        </p:nvSpPr>
        <p:spPr>
          <a:xfrm>
            <a:off x="6187736" y="1995446"/>
            <a:ext cx="5344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Информация о пациентах в тяжелом состоянии, транспортируемых в больницу, поступает на пост, формируется бригада специалистов для оказания медицинской помощи в противошоковом зале.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3C18964-A1ED-298B-8D3F-015E20948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08" y="3593373"/>
            <a:ext cx="451143" cy="45114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9BC6BA8-3A76-7E34-FF16-3C621F9A3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728" y="3527519"/>
            <a:ext cx="524301" cy="6279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7FECB45-8EB6-EE73-A19C-F182B971DBC8}"/>
              </a:ext>
            </a:extLst>
          </p:cNvPr>
          <p:cNvSpPr txBox="1"/>
          <p:nvPr/>
        </p:nvSpPr>
        <p:spPr>
          <a:xfrm>
            <a:off x="1369010" y="3593373"/>
            <a:ext cx="269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Эффективность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6CE54B1-9A1D-276E-9348-DA12E36FD9AD}"/>
              </a:ext>
            </a:extLst>
          </p:cNvPr>
          <p:cNvSpPr txBox="1"/>
          <p:nvPr/>
        </p:nvSpPr>
        <p:spPr>
          <a:xfrm>
            <a:off x="680009" y="4111081"/>
            <a:ext cx="3760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 2020 года количество пациентов, проходящих через противошоковую палату, увеличилось в 5 раз: с 351 человека до 1863 человек.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43CE807-F92A-82B6-24F6-62ECDE935F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066" y="3306578"/>
            <a:ext cx="3582996" cy="20154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D5CA57A-CF98-07F2-4E9D-929CFCB17D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33" y="4466613"/>
            <a:ext cx="3602242" cy="202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9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D2B7881-D554-D52E-FFA4-9C974B77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Смотровые: оптимизация пространства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433DD5B-1AFE-5107-D4A7-F2EEBBCBC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0" y="3859337"/>
            <a:ext cx="4041059" cy="2548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62FB0D-3D8E-E215-F51B-D7D00016F810}"/>
              </a:ext>
            </a:extLst>
          </p:cNvPr>
          <p:cNvSpPr txBox="1"/>
          <p:nvPr/>
        </p:nvSpPr>
        <p:spPr>
          <a:xfrm>
            <a:off x="435006" y="4190260"/>
            <a:ext cx="35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Профильные смотровые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82553B-DA43-882E-B616-CBBA91626242}"/>
              </a:ext>
            </a:extLst>
          </p:cNvPr>
          <p:cNvSpPr txBox="1"/>
          <p:nvPr/>
        </p:nvSpPr>
        <p:spPr>
          <a:xfrm>
            <a:off x="291247" y="4559592"/>
            <a:ext cx="3684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Вместо 9 небольших кабинетов-смотровых созданы 4 профильные смотровые (3 по 8 коек в каждой) и гинекологическая (1 место).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956D8D3-5A1F-58F9-5A05-6583334EC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880" y="3859337"/>
            <a:ext cx="3861883" cy="2548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9713F4-46EB-94AF-BD87-06D670AC14FE}"/>
              </a:ext>
            </a:extLst>
          </p:cNvPr>
          <p:cNvSpPr txBox="1"/>
          <p:nvPr/>
        </p:nvSpPr>
        <p:spPr>
          <a:xfrm>
            <a:off x="4864963" y="4190260"/>
            <a:ext cx="264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Рабочие места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629156-7349-60EF-C1B8-2E715A6B29F7}"/>
              </a:ext>
            </a:extLst>
          </p:cNvPr>
          <p:cNvSpPr txBox="1"/>
          <p:nvPr/>
        </p:nvSpPr>
        <p:spPr>
          <a:xfrm>
            <a:off x="4375071" y="4552454"/>
            <a:ext cx="3462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каждой смотровой организованы рабочие места 3х медицинских сестёр, рабочие места врачей-специалистов, врачей диагностического звена.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267686B-B16E-4A6E-9384-7E9BE5650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404" y="3850801"/>
            <a:ext cx="3935863" cy="25483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CB6EDD4-5117-A719-FED4-E27EA7DE67CF}"/>
              </a:ext>
            </a:extLst>
          </p:cNvPr>
          <p:cNvSpPr txBox="1"/>
          <p:nvPr/>
        </p:nvSpPr>
        <p:spPr>
          <a:xfrm>
            <a:off x="8718065" y="4190260"/>
            <a:ext cx="302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Диагностика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7B3B3F7-D7D7-146F-8DB5-3B5C22EC9A07}"/>
              </a:ext>
            </a:extLst>
          </p:cNvPr>
          <p:cNvSpPr txBox="1"/>
          <p:nvPr/>
        </p:nvSpPr>
        <p:spPr>
          <a:xfrm>
            <a:off x="8315229" y="4559592"/>
            <a:ext cx="3567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Пациент находится на диагностической койке, а врачи и практически всё необходимое исследование «приходят» к пациенту в смотровую.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31E4E6F-BC72-AD59-AFCA-C8C601D6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24" y="1313430"/>
            <a:ext cx="3861508" cy="217209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050C0B-E06D-A98D-17A8-38C36C7529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7" y="1370108"/>
            <a:ext cx="3770240" cy="212076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7BB1738-9D65-739C-5413-2184D664C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80" y="1354825"/>
            <a:ext cx="3807850" cy="214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2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BC68C2-5CAE-7759-274A-80D219D4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Инновации: пневмопочта и приоритет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89F151-D176-5574-34EB-7755DD08F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97" y="1276173"/>
            <a:ext cx="512108" cy="506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21F4F7-830E-340B-4DCF-9880E58C58DB}"/>
              </a:ext>
            </a:extLst>
          </p:cNvPr>
          <p:cNvSpPr txBox="1"/>
          <p:nvPr/>
        </p:nvSpPr>
        <p:spPr>
          <a:xfrm>
            <a:off x="630315" y="2032986"/>
            <a:ext cx="213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Реанимация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BFDC7B-7F40-A63B-9023-63990B4610B0}"/>
              </a:ext>
            </a:extLst>
          </p:cNvPr>
          <p:cNvSpPr txBox="1"/>
          <p:nvPr/>
        </p:nvSpPr>
        <p:spPr>
          <a:xfrm>
            <a:off x="559292" y="2556769"/>
            <a:ext cx="2610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каждой смотровой имеется пост легочно-сердечной реанимации, аппарат УЗИ.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08C2481-FD24-B55B-0784-FE2237865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567" y="1276173"/>
            <a:ext cx="506012" cy="506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0E5BC5-BD4E-1A84-36D9-7EE811F75EC9}"/>
              </a:ext>
            </a:extLst>
          </p:cNvPr>
          <p:cNvSpPr txBox="1"/>
          <p:nvPr/>
        </p:nvSpPr>
        <p:spPr>
          <a:xfrm>
            <a:off x="4252404" y="2032986"/>
            <a:ext cx="161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Пневмопочта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A6C3E2A-41DC-E23A-6CDF-96A56C4539AD}"/>
              </a:ext>
            </a:extLst>
          </p:cNvPr>
          <p:cNvSpPr txBox="1"/>
          <p:nvPr/>
        </p:nvSpPr>
        <p:spPr>
          <a:xfrm>
            <a:off x="3881029" y="2556769"/>
            <a:ext cx="30879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Внедрение пневмопочты привело к значительному сокращению времени доставки биоматериала от 10 мин транспортировки медицинским персоналом до 17 секунд.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7B9BD0F-B6D4-9B11-1B92-A529E1B2A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587" y="1276173"/>
            <a:ext cx="512108" cy="5060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486BC7-BCE4-0220-CC47-D193E4FDD7F8}"/>
              </a:ext>
            </a:extLst>
          </p:cNvPr>
          <p:cNvSpPr txBox="1"/>
          <p:nvPr/>
        </p:nvSpPr>
        <p:spPr>
          <a:xfrm>
            <a:off x="7803470" y="2032986"/>
            <a:ext cx="252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Приоритет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8DD9C1C-3267-0B78-E062-4F4D8FCC281D}"/>
              </a:ext>
            </a:extLst>
          </p:cNvPr>
          <p:cNvSpPr txBox="1"/>
          <p:nvPr/>
        </p:nvSpPr>
        <p:spPr>
          <a:xfrm>
            <a:off x="7609650" y="2556769"/>
            <a:ext cx="3087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Капсулы из приемного отделения имеют приоритет по сравнению с другими отделениями больницы.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B1BD560-DEFB-D699-7CAB-617ED5D20F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68" y="4072802"/>
            <a:ext cx="4375266" cy="24610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0F9CE05-1D52-BBF6-2ADC-9BC8995AA4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b="-1051"/>
          <a:stretch/>
        </p:blipFill>
        <p:spPr>
          <a:xfrm>
            <a:off x="452966" y="3989403"/>
            <a:ext cx="3185610" cy="229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5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FDE5CF-ADF5-554F-8113-D818D664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Команда: расширение штата профильными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специалистами (вместо врачей СМП)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xmlns="" id="{2D00B0FE-FDA9-BD21-CF82-1AE4F1734718}"/>
              </a:ext>
            </a:extLst>
          </p:cNvPr>
          <p:cNvSpPr/>
          <p:nvPr/>
        </p:nvSpPr>
        <p:spPr>
          <a:xfrm>
            <a:off x="696902" y="1264722"/>
            <a:ext cx="22860" cy="5228153"/>
          </a:xfrm>
          <a:prstGeom prst="roundRect">
            <a:avLst>
              <a:gd name="adj" fmla="val 299458"/>
            </a:avLst>
          </a:prstGeom>
          <a:solidFill>
            <a:srgbClr val="BCDBD4"/>
          </a:solidFill>
          <a:ln/>
        </p:spPr>
      </p:sp>
      <p:sp>
        <p:nvSpPr>
          <p:cNvPr id="4" name="Shape 2">
            <a:extLst>
              <a:ext uri="{FF2B5EF4-FFF2-40B4-BE49-F238E27FC236}">
                <a16:creationId xmlns:a16="http://schemas.microsoft.com/office/drawing/2014/main" xmlns="" id="{2C22CFCA-4241-263F-510B-C23D0CAEEF32}"/>
              </a:ext>
            </a:extLst>
          </p:cNvPr>
          <p:cNvSpPr/>
          <p:nvPr/>
        </p:nvSpPr>
        <p:spPr>
          <a:xfrm>
            <a:off x="868828" y="1620004"/>
            <a:ext cx="570428" cy="22860"/>
          </a:xfrm>
          <a:prstGeom prst="roundRect">
            <a:avLst>
              <a:gd name="adj" fmla="val 299458"/>
            </a:avLst>
          </a:prstGeom>
          <a:solidFill>
            <a:srgbClr val="BCDBD4"/>
          </a:solidFill>
          <a:ln/>
        </p:spPr>
      </p:sp>
      <p:sp>
        <p:nvSpPr>
          <p:cNvPr id="5" name="Shape 3">
            <a:extLst>
              <a:ext uri="{FF2B5EF4-FFF2-40B4-BE49-F238E27FC236}">
                <a16:creationId xmlns:a16="http://schemas.microsoft.com/office/drawing/2014/main" xmlns="" id="{DC8EA89D-41AF-AF7E-9A27-799FDABE2389}"/>
              </a:ext>
            </a:extLst>
          </p:cNvPr>
          <p:cNvSpPr/>
          <p:nvPr/>
        </p:nvSpPr>
        <p:spPr>
          <a:xfrm>
            <a:off x="524976" y="1448078"/>
            <a:ext cx="366712" cy="366713"/>
          </a:xfrm>
          <a:prstGeom prst="roundRect">
            <a:avLst>
              <a:gd name="adj" fmla="val 1866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6" name="Text 4">
            <a:extLst>
              <a:ext uri="{FF2B5EF4-FFF2-40B4-BE49-F238E27FC236}">
                <a16:creationId xmlns:a16="http://schemas.microsoft.com/office/drawing/2014/main" xmlns="" id="{467F687F-8CA7-AEBE-F76E-7AC02ED068BD}"/>
              </a:ext>
            </a:extLst>
          </p:cNvPr>
          <p:cNvSpPr/>
          <p:nvPr/>
        </p:nvSpPr>
        <p:spPr>
          <a:xfrm>
            <a:off x="644752" y="1509157"/>
            <a:ext cx="127159" cy="2444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Shape 7">
            <a:extLst>
              <a:ext uri="{FF2B5EF4-FFF2-40B4-BE49-F238E27FC236}">
                <a16:creationId xmlns:a16="http://schemas.microsoft.com/office/drawing/2014/main" xmlns="" id="{2A1179A1-74A8-EC8C-B264-3EDAF7F94A58}"/>
              </a:ext>
            </a:extLst>
          </p:cNvPr>
          <p:cNvSpPr/>
          <p:nvPr/>
        </p:nvSpPr>
        <p:spPr>
          <a:xfrm>
            <a:off x="868828" y="3503930"/>
            <a:ext cx="570428" cy="22860"/>
          </a:xfrm>
          <a:prstGeom prst="roundRect">
            <a:avLst>
              <a:gd name="adj" fmla="val 299458"/>
            </a:avLst>
          </a:prstGeom>
          <a:solidFill>
            <a:srgbClr val="BCDBD4"/>
          </a:solidFill>
          <a:ln/>
        </p:spPr>
      </p:sp>
      <p:sp>
        <p:nvSpPr>
          <p:cNvPr id="8" name="Shape 8">
            <a:extLst>
              <a:ext uri="{FF2B5EF4-FFF2-40B4-BE49-F238E27FC236}">
                <a16:creationId xmlns:a16="http://schemas.microsoft.com/office/drawing/2014/main" xmlns="" id="{A36BE37A-BB69-C256-518B-EE122D3D15C3}"/>
              </a:ext>
            </a:extLst>
          </p:cNvPr>
          <p:cNvSpPr/>
          <p:nvPr/>
        </p:nvSpPr>
        <p:spPr>
          <a:xfrm>
            <a:off x="524976" y="3332004"/>
            <a:ext cx="366712" cy="366713"/>
          </a:xfrm>
          <a:prstGeom prst="roundRect">
            <a:avLst>
              <a:gd name="adj" fmla="val 1866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9">
            <a:extLst>
              <a:ext uri="{FF2B5EF4-FFF2-40B4-BE49-F238E27FC236}">
                <a16:creationId xmlns:a16="http://schemas.microsoft.com/office/drawing/2014/main" xmlns="" id="{DBBFF83C-D2EE-7320-33B5-1BDF0673A3B0}"/>
              </a:ext>
            </a:extLst>
          </p:cNvPr>
          <p:cNvSpPr/>
          <p:nvPr/>
        </p:nvSpPr>
        <p:spPr>
          <a:xfrm>
            <a:off x="606176" y="3393083"/>
            <a:ext cx="204192" cy="2444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Shape 12">
            <a:extLst>
              <a:ext uri="{FF2B5EF4-FFF2-40B4-BE49-F238E27FC236}">
                <a16:creationId xmlns:a16="http://schemas.microsoft.com/office/drawing/2014/main" xmlns="" id="{1814E868-A231-54A5-C1F3-4ACAE5BFC299}"/>
              </a:ext>
            </a:extLst>
          </p:cNvPr>
          <p:cNvSpPr/>
          <p:nvPr/>
        </p:nvSpPr>
        <p:spPr>
          <a:xfrm>
            <a:off x="868828" y="4866363"/>
            <a:ext cx="570428" cy="22860"/>
          </a:xfrm>
          <a:prstGeom prst="roundRect">
            <a:avLst>
              <a:gd name="adj" fmla="val 299458"/>
            </a:avLst>
          </a:prstGeom>
          <a:solidFill>
            <a:srgbClr val="BCDBD4"/>
          </a:solidFill>
          <a:ln/>
        </p:spPr>
      </p:sp>
      <p:sp>
        <p:nvSpPr>
          <p:cNvPr id="11" name="Shape 13">
            <a:extLst>
              <a:ext uri="{FF2B5EF4-FFF2-40B4-BE49-F238E27FC236}">
                <a16:creationId xmlns:a16="http://schemas.microsoft.com/office/drawing/2014/main" xmlns="" id="{8C33D970-E9D1-7F33-9262-2A47C63B35D0}"/>
              </a:ext>
            </a:extLst>
          </p:cNvPr>
          <p:cNvSpPr/>
          <p:nvPr/>
        </p:nvSpPr>
        <p:spPr>
          <a:xfrm>
            <a:off x="524976" y="4694436"/>
            <a:ext cx="366712" cy="366713"/>
          </a:xfrm>
          <a:prstGeom prst="roundRect">
            <a:avLst>
              <a:gd name="adj" fmla="val 1866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2" name="Text 14">
            <a:extLst>
              <a:ext uri="{FF2B5EF4-FFF2-40B4-BE49-F238E27FC236}">
                <a16:creationId xmlns:a16="http://schemas.microsoft.com/office/drawing/2014/main" xmlns="" id="{3692CED2-4BBF-B551-F77C-893518E680CA}"/>
              </a:ext>
            </a:extLst>
          </p:cNvPr>
          <p:cNvSpPr/>
          <p:nvPr/>
        </p:nvSpPr>
        <p:spPr>
          <a:xfrm>
            <a:off x="605700" y="4755515"/>
            <a:ext cx="205145" cy="2444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333F70"/>
                </a:solidFill>
                <a:effectLst/>
                <a:uLnTx/>
                <a:uFillTx/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89D2DDF-E1D9-E9B3-BE0C-DA87269E4FE3}"/>
              </a:ext>
            </a:extLst>
          </p:cNvPr>
          <p:cNvSpPr txBox="1"/>
          <p:nvPr/>
        </p:nvSpPr>
        <p:spPr>
          <a:xfrm>
            <a:off x="1624614" y="1324491"/>
            <a:ext cx="176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Опыт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4F570D1-41C5-1A9B-CE83-D32369EBC4AB}"/>
              </a:ext>
            </a:extLst>
          </p:cNvPr>
          <p:cNvSpPr txBox="1"/>
          <p:nvPr/>
        </p:nvSpPr>
        <p:spPr>
          <a:xfrm>
            <a:off x="1154042" y="1631162"/>
            <a:ext cx="1039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2022 году изучив опыт работы приемных отделений других медицинских организаций, было принято нестандартное решение: не вводить в штат приемного отделения врачей по специальности «скорая медицинская помощь», а расширить штат профильными специалистами всех экстренных отделений больницы.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57B3823-13BB-886C-EFFB-673A5791627C}"/>
              </a:ext>
            </a:extLst>
          </p:cNvPr>
          <p:cNvSpPr txBox="1"/>
          <p:nvPr/>
        </p:nvSpPr>
        <p:spPr>
          <a:xfrm>
            <a:off x="1497716" y="3208417"/>
            <a:ext cx="214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Первый контакт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CE32DAB-9D59-C3A2-31F1-E04CEF1675A7}"/>
              </a:ext>
            </a:extLst>
          </p:cNvPr>
          <p:cNvSpPr txBox="1"/>
          <p:nvPr/>
        </p:nvSpPr>
        <p:spPr>
          <a:xfrm>
            <a:off x="1154042" y="3629805"/>
            <a:ext cx="5648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Первый контакт врача СМП при доставке пациента происходит сразу с </a:t>
            </a:r>
            <a:r>
              <a:rPr lang="ru-RU" dirty="0" smtClean="0"/>
              <a:t>врачом-специалистом </a:t>
            </a:r>
            <a:r>
              <a:rPr lang="ru-RU" dirty="0"/>
              <a:t>по профилю заболевания.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E88EC72-33B6-3E40-947F-65F866189EE8}"/>
              </a:ext>
            </a:extLst>
          </p:cNvPr>
          <p:cNvSpPr txBox="1"/>
          <p:nvPr/>
        </p:nvSpPr>
        <p:spPr>
          <a:xfrm>
            <a:off x="1497239" y="4570849"/>
            <a:ext cx="298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Результаты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BADF5AB-F56F-FEC2-5289-04CA44ED78C2}"/>
              </a:ext>
            </a:extLst>
          </p:cNvPr>
          <p:cNvSpPr txBox="1"/>
          <p:nvPr/>
        </p:nvSpPr>
        <p:spPr>
          <a:xfrm>
            <a:off x="1154042" y="4949059"/>
            <a:ext cx="9943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Осмотр и начало обследования пациентов начинается сразу с момента поступления, общее время пребывания пациента в приемном отделении в среднем 48 минут, снижение летальности по стационару с 4,0 % до 3,0%, отсутствие жалоб граждан на работу приемного отделения, полная укомплектованность персоналом приемного отделения.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3B6BDE0-75F6-9842-1C47-8D212B56E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92" y="2612777"/>
            <a:ext cx="3974480" cy="23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BFAC4A-F595-2471-FEE6-AD6246AF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35"/>
            <a:ext cx="10515600" cy="1542413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выводы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xmlns="" id="{7292403E-081A-BBC9-5FBE-D370B7ECA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92" y="507682"/>
            <a:ext cx="927140" cy="1661755"/>
          </a:xfrm>
          <a:prstGeom prst="rect">
            <a:avLst/>
          </a:prstGeom>
        </p:spPr>
      </p:pic>
      <p:pic>
        <p:nvPicPr>
          <p:cNvPr id="4" name="Image 2" descr="preencoded.png">
            <a:extLst>
              <a:ext uri="{FF2B5EF4-FFF2-40B4-BE49-F238E27FC236}">
                <a16:creationId xmlns:a16="http://schemas.microsoft.com/office/drawing/2014/main" xmlns="" id="{AA5ADBA7-9A7F-184D-D6CB-A08F72D26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92" y="2169438"/>
            <a:ext cx="927140" cy="1365052"/>
          </a:xfrm>
          <a:prstGeom prst="rect">
            <a:avLst/>
          </a:prstGeom>
        </p:spPr>
      </p:pic>
      <p:pic>
        <p:nvPicPr>
          <p:cNvPr id="5" name="Image 3" descr="preencoded.png">
            <a:extLst>
              <a:ext uri="{FF2B5EF4-FFF2-40B4-BE49-F238E27FC236}">
                <a16:creationId xmlns:a16="http://schemas.microsoft.com/office/drawing/2014/main" xmlns="" id="{6622C712-CBBA-A69C-E6D8-C03407D8C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92" y="3534489"/>
            <a:ext cx="927140" cy="1661755"/>
          </a:xfrm>
          <a:prstGeom prst="rect">
            <a:avLst/>
          </a:prstGeom>
        </p:spPr>
      </p:pic>
      <p:pic>
        <p:nvPicPr>
          <p:cNvPr id="6" name="Image 4" descr="preencoded.png">
            <a:extLst>
              <a:ext uri="{FF2B5EF4-FFF2-40B4-BE49-F238E27FC236}">
                <a16:creationId xmlns:a16="http://schemas.microsoft.com/office/drawing/2014/main" xmlns="" id="{703F3F50-229D-729F-6C4F-839BA3806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392" y="5196245"/>
            <a:ext cx="927140" cy="16617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95104F-C36F-C73A-9267-644FC5D8B115}"/>
              </a:ext>
            </a:extLst>
          </p:cNvPr>
          <p:cNvSpPr txBox="1"/>
          <p:nvPr/>
        </p:nvSpPr>
        <p:spPr>
          <a:xfrm>
            <a:off x="1420427" y="800141"/>
            <a:ext cx="333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Оптимизация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D8988E-D19E-C751-11B0-8F477444C1BF}"/>
              </a:ext>
            </a:extLst>
          </p:cNvPr>
          <p:cNvSpPr txBox="1"/>
          <p:nvPr/>
        </p:nvSpPr>
        <p:spPr>
          <a:xfrm>
            <a:off x="1420427" y="1109683"/>
            <a:ext cx="5797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Трансформация работы приемного отделения позволила оптимизировать процессы, повысить качество медицинской помощи и создать комфортные условия для пациентов.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0C38EA-5E3D-3BEE-9C1A-21656F8C1059}"/>
              </a:ext>
            </a:extLst>
          </p:cNvPr>
          <p:cNvSpPr txBox="1"/>
          <p:nvPr/>
        </p:nvSpPr>
        <p:spPr>
          <a:xfrm>
            <a:off x="1420427" y="2183586"/>
            <a:ext cx="2831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Инновации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D9CE142-D858-F89F-A9A1-79F0F776880A}"/>
              </a:ext>
            </a:extLst>
          </p:cNvPr>
          <p:cNvSpPr txBox="1"/>
          <p:nvPr/>
        </p:nvSpPr>
        <p:spPr>
          <a:xfrm>
            <a:off x="1420427" y="2552918"/>
            <a:ext cx="5797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Внедрение новых технологий, таких как пневмопочта, позволило значительно сократить время доставки биоматериала.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38682F-0B12-47C9-08AE-F528489D9F0D}"/>
              </a:ext>
            </a:extLst>
          </p:cNvPr>
          <p:cNvSpPr txBox="1"/>
          <p:nvPr/>
        </p:nvSpPr>
        <p:spPr>
          <a:xfrm>
            <a:off x="1420427" y="3568581"/>
            <a:ext cx="322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Команда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AB9898-7FF9-9621-31E1-DCE8AF310611}"/>
              </a:ext>
            </a:extLst>
          </p:cNvPr>
          <p:cNvSpPr txBox="1"/>
          <p:nvPr/>
        </p:nvSpPr>
        <p:spPr>
          <a:xfrm>
            <a:off x="1420427" y="3937913"/>
            <a:ext cx="5797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Расширение штата профильными специалистами позволило обеспечить круглосуточную доступность врачей по профилю заболевания.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FB34443-8D42-8283-3B23-44C9CA5967D9}"/>
              </a:ext>
            </a:extLst>
          </p:cNvPr>
          <p:cNvSpPr txBox="1"/>
          <p:nvPr/>
        </p:nvSpPr>
        <p:spPr>
          <a:xfrm>
            <a:off x="1420427" y="5230575"/>
            <a:ext cx="357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Результаты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1242EAE-70E3-B0A2-3341-F34D68F02D26}"/>
              </a:ext>
            </a:extLst>
          </p:cNvPr>
          <p:cNvSpPr txBox="1"/>
          <p:nvPr/>
        </p:nvSpPr>
        <p:spPr>
          <a:xfrm>
            <a:off x="1420427" y="5565457"/>
            <a:ext cx="5773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Снижение летальности, сокращение времени пребывания пациентов в приемном отделении, отсутствие жалоб на работу приемного отделения.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AD12716-CF96-8088-7DE8-6C0A3FF1BF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 t="-1" b="691"/>
          <a:stretch/>
        </p:blipFill>
        <p:spPr>
          <a:xfrm>
            <a:off x="7548981" y="890924"/>
            <a:ext cx="4156960" cy="25853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BA0C2EC-1B20-9F0E-58B2-7615ADC359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7" t="1" b="-5560"/>
          <a:stretch/>
        </p:blipFill>
        <p:spPr>
          <a:xfrm>
            <a:off x="7548981" y="3568581"/>
            <a:ext cx="4151066" cy="336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2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CD1116-7EA2-52F9-A317-D00B8589A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«Кто малого не может, тому и больше невозможно»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F4E9519-0E2A-22F5-2DE8-A3BAA72995AE}"/>
              </a:ext>
            </a:extLst>
          </p:cNvPr>
          <p:cNvSpPr txBox="1"/>
          <p:nvPr/>
        </p:nvSpPr>
        <p:spPr>
          <a:xfrm>
            <a:off x="213065" y="1690688"/>
            <a:ext cx="9765436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/>
              <a:t>Это высказывание великого русского ученого Михаила Ломоносова отражает важность энтузиазма, веры в свои силы и в свою команду для достижения желаемого результата. Трансформация работы приемного отделения в ГАУЗ «Областная клиническая больница №3» г. Челябинска является ярким примером того, как можно добиться значительных успехов, работая с полной отдачей и стремясь к совершенству.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3C9FA5E-1F0B-21A8-8FF4-F4E56FA2B5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21" y="3895095"/>
            <a:ext cx="4989250" cy="28064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42C003A-2E1A-AFA5-988E-A89653919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39" y="3832332"/>
            <a:ext cx="4746594" cy="266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68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640</Words>
  <Application>Microsoft Office PowerPoint</Application>
  <PresentationFormat>Широкоэкранный</PresentationFormat>
  <Paragraphs>54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Unbounded Bold</vt:lpstr>
      <vt:lpstr>Тема Office</vt:lpstr>
      <vt:lpstr>Приёмное отделение: первая скрипка многопрофильного оркестра </vt:lpstr>
      <vt:lpstr>Медицинская логистика: от теории к практике </vt:lpstr>
      <vt:lpstr>Трансформация: разделение на терминалы </vt:lpstr>
      <vt:lpstr>Противошоковая палата: ключевой элемент </vt:lpstr>
      <vt:lpstr>Смотровые: оптимизация пространства </vt:lpstr>
      <vt:lpstr>Инновации: пневмопочта и приоритет </vt:lpstr>
      <vt:lpstr>Команда: расширение штата профильными специалистами (вместо врачей СМП) </vt:lpstr>
      <vt:lpstr>Ключевые выводы </vt:lpstr>
      <vt:lpstr>«Кто малого не может, тому и больше невозможно»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Приёмное отделение: первая скрипка многопрофильного оркестра </dc:title>
  <dc:creator>Пользователь</dc:creator>
  <cp:lastModifiedBy>NO_NAME</cp:lastModifiedBy>
  <cp:revision>22</cp:revision>
  <dcterms:created xsi:type="dcterms:W3CDTF">2025-02-24T04:38:40Z</dcterms:created>
  <dcterms:modified xsi:type="dcterms:W3CDTF">2025-02-25T07:20:49Z</dcterms:modified>
</cp:coreProperties>
</file>