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_rels/presentation.xml.rels" ContentType="application/vnd.openxmlformats-package.relationshi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10.jpeg" ContentType="image/jpeg"/>
  <Override PartName="/ppt/media/image9.png" ContentType="image/png"/>
  <Override PartName="/ppt/media/image18.png" ContentType="image/png"/>
  <Override PartName="/ppt/media/image20.png" ContentType="image/png"/>
  <Override PartName="/ppt/media/image12.png" ContentType="image/png"/>
  <Override PartName="/ppt/media/image3.png" ContentType="image/png"/>
  <Override PartName="/ppt/media/image8.png" ContentType="image/png"/>
  <Override PartName="/ppt/media/image17.png" ContentType="image/png"/>
  <Override PartName="/ppt/media/image11.png" ContentType="image/png"/>
  <Override PartName="/ppt/media/image2.png" ContentType="image/png"/>
  <Override PartName="/ppt/media/image7.png" ContentType="image/png"/>
  <Override PartName="/ppt/media/image13.jpeg" ContentType="image/jpeg"/>
  <Override PartName="/ppt/media/image4.png" ContentType="image/png"/>
  <Override PartName="/ppt/media/image25.jpeg" ContentType="image/jpeg"/>
  <Override PartName="/ppt/media/image24.png" ContentType="image/png"/>
  <Override PartName="/ppt/media/image23.png" ContentType="image/png"/>
  <Override PartName="/ppt/media/image22.png" ContentType="image/png"/>
  <Override PartName="/ppt/media/image1.jpeg" ContentType="image/jpeg"/>
  <Override PartName="/ppt/media/image6.png" ContentType="image/png"/>
  <Override PartName="/ppt/media/image21.png" ContentType="image/png"/>
  <Override PartName="/ppt/media/image19.png" ContentType="image/png"/>
  <Override PartName="/ppt/media/image16.jpeg" ContentType="image/jpeg"/>
  <Override PartName="/ppt/media/image15.jpeg" ContentType="image/jpeg"/>
  <Override PartName="/ppt/media/image5.png" ContentType="image/png"/>
  <Override PartName="/ppt/media/image26.jpeg" ContentType="image/jpeg"/>
  <Override PartName="/ppt/media/image14.png" ContentType="image/png"/>
  <Override PartName="/ppt/slides/slide1.xml" ContentType="application/vnd.openxmlformats-officedocument.presentationml.slide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</p:sldIdLst>
  <p:sldSz cx="12171363" cy="6858000"/>
  <p:notesSz cx="6796088" cy="99282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"/>
          <p:cNvSpPr/>
          <p:nvPr/>
        </p:nvSpPr>
        <p:spPr>
          <a:xfrm>
            <a:off x="0" y="0"/>
            <a:ext cx="6796800" cy="9928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2946240" cy="496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dt" idx="4"/>
          </p:nvPr>
        </p:nvSpPr>
        <p:spPr>
          <a:xfrm>
            <a:off x="3849840" y="0"/>
            <a:ext cx="2946240" cy="496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sldImg"/>
          </p:nvPr>
        </p:nvSpPr>
        <p:spPr>
          <a:xfrm>
            <a:off x="96840" y="744120"/>
            <a:ext cx="6603840" cy="37227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Arial"/>
              </a:rPr>
              <a:t>Для перемещения страницы щёлкните мышью</a:t>
            </a: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body"/>
          </p:nvPr>
        </p:nvSpPr>
        <p:spPr>
          <a:xfrm>
            <a:off x="679320" y="4716000"/>
            <a:ext cx="5438880" cy="4467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000000"/>
                </a:solidFill>
                <a:uFillTx/>
                <a:latin typeface="Arial"/>
              </a:rPr>
              <a:t>Для правки формата примечаний щёлкните мышью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ftr" idx="5"/>
          </p:nvPr>
        </p:nvSpPr>
        <p:spPr>
          <a:xfrm>
            <a:off x="0" y="9429840"/>
            <a:ext cx="2946240" cy="496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" name="PlaceHolder 6"/>
          <p:cNvSpPr>
            <a:spLocks noGrp="1"/>
          </p:cNvSpPr>
          <p:nvPr>
            <p:ph type="sldNum" idx="6"/>
          </p:nvPr>
        </p:nvSpPr>
        <p:spPr>
          <a:xfrm>
            <a:off x="3849840" y="9429840"/>
            <a:ext cx="2946240" cy="496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E5FD3C9-0814-40FA-881D-0BAE4D54ACD6}" type="slidenum">
              <a:rPr b="0" lang="ru-RU" sz="1200" strike="noStrike" u="none">
                <a:solidFill>
                  <a:srgbClr val="000000"/>
                </a:solidFill>
                <a:uFillTx/>
                <a:latin typeface="Arial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sldImg"/>
          </p:nvPr>
        </p:nvSpPr>
        <p:spPr>
          <a:xfrm>
            <a:off x="426960" y="1241280"/>
            <a:ext cx="5943600" cy="3349800"/>
          </a:xfrm>
          <a:prstGeom prst="rect">
            <a:avLst/>
          </a:prstGeom>
          <a:ln w="0">
            <a:noFill/>
          </a:ln>
        </p:spPr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679320" y="4777920"/>
            <a:ext cx="5438880" cy="390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7" name="Номер слайда 3"/>
          <p:cNvSpPr/>
          <p:nvPr/>
        </p:nvSpPr>
        <p:spPr>
          <a:xfrm>
            <a:off x="3849840" y="9429840"/>
            <a:ext cx="2946240" cy="49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017C1DD-3ED2-4C1B-9B1E-92BEAEC92E08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7"/>
          <p:cNvSpPr/>
          <p:nvPr/>
        </p:nvSpPr>
        <p:spPr>
          <a:xfrm>
            <a:off x="3849840" y="9429840"/>
            <a:ext cx="2946240" cy="49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947CC39-7515-4CB4-87C2-E28E3DD4D573}" type="slidenum">
              <a:rPr b="0" lang="ru-RU" sz="1200" strike="noStrike" u="none">
                <a:solidFill>
                  <a:srgbClr val="000000"/>
                </a:solidFill>
                <a:uFillTx/>
                <a:latin typeface="Arial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9" name="Rectangle 7"/>
          <p:cNvSpPr/>
          <p:nvPr/>
        </p:nvSpPr>
        <p:spPr>
          <a:xfrm>
            <a:off x="3849840" y="9429840"/>
            <a:ext cx="2946240" cy="49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2E84301-4F3B-4144-8594-2BC720E42BF8}" type="slidenum">
              <a:rPr b="0" lang="ru-RU" sz="1200" strike="noStrike" u="none">
                <a:solidFill>
                  <a:srgbClr val="000000"/>
                </a:solidFill>
                <a:uFillTx/>
                <a:latin typeface="Arial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0" name="Rectangle 7"/>
          <p:cNvSpPr/>
          <p:nvPr/>
        </p:nvSpPr>
        <p:spPr>
          <a:xfrm>
            <a:off x="3849840" y="9429840"/>
            <a:ext cx="2946240" cy="49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1A1AB4B-65DA-4920-976C-67735AE695E2}" type="slidenum">
              <a:rPr b="0" lang="ru-RU" sz="1200" strike="noStrike" u="none">
                <a:solidFill>
                  <a:srgbClr val="000000"/>
                </a:solidFill>
                <a:uFillTx/>
                <a:latin typeface="Arial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1" name="Rectangle 7"/>
          <p:cNvSpPr/>
          <p:nvPr/>
        </p:nvSpPr>
        <p:spPr>
          <a:xfrm>
            <a:off x="3849840" y="9429840"/>
            <a:ext cx="2946240" cy="49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FBF944A-8D33-465E-8DEA-0A27764FD35D}" type="slidenum">
              <a:rPr b="0" lang="ru-RU" sz="1200" strike="noStrike" u="none">
                <a:solidFill>
                  <a:srgbClr val="000000"/>
                </a:solidFill>
                <a:uFillTx/>
                <a:latin typeface="Arial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2" name="Rectangle 7"/>
          <p:cNvSpPr/>
          <p:nvPr/>
        </p:nvSpPr>
        <p:spPr>
          <a:xfrm>
            <a:off x="3849840" y="9429840"/>
            <a:ext cx="2946240" cy="49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83F6FB9-D416-4E96-9259-BE2524E0908D}" type="slidenum">
              <a:rPr b="0" lang="ru-RU" sz="1200" strike="noStrike" u="none">
                <a:solidFill>
                  <a:srgbClr val="000000"/>
                </a:solidFill>
                <a:uFillTx/>
                <a:latin typeface="Arial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3" name="Rectangle 7"/>
          <p:cNvSpPr/>
          <p:nvPr/>
        </p:nvSpPr>
        <p:spPr>
          <a:xfrm>
            <a:off x="3849840" y="9429840"/>
            <a:ext cx="2946240" cy="49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E5F34AC-C73F-4B4D-BEF7-BA98C1B155CF}" type="slidenum">
              <a:rPr b="0" lang="ru-RU" sz="1200" strike="noStrike" u="none">
                <a:solidFill>
                  <a:srgbClr val="000000"/>
                </a:solidFill>
                <a:uFillTx/>
                <a:latin typeface="Arial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4" name="Rectangle 7"/>
          <p:cNvSpPr/>
          <p:nvPr/>
        </p:nvSpPr>
        <p:spPr>
          <a:xfrm>
            <a:off x="3849840" y="9429840"/>
            <a:ext cx="2946240" cy="49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C04F7A2-6E4C-4FF8-93D3-0AD6441DAD47}" type="slidenum">
              <a:rPr b="0" lang="ru-RU" sz="1200" strike="noStrike" u="none">
                <a:solidFill>
                  <a:srgbClr val="000000"/>
                </a:solidFill>
                <a:uFillTx/>
                <a:latin typeface="Arial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5" name="PlaceHolder 1"/>
          <p:cNvSpPr>
            <a:spLocks noGrp="1"/>
          </p:cNvSpPr>
          <p:nvPr>
            <p:ph type="sldImg"/>
          </p:nvPr>
        </p:nvSpPr>
        <p:spPr>
          <a:xfrm>
            <a:off x="96840" y="744480"/>
            <a:ext cx="6605640" cy="3722760"/>
          </a:xfrm>
          <a:prstGeom prst="rect">
            <a:avLst/>
          </a:prstGeom>
          <a:ln w="0">
            <a:noFill/>
          </a:ln>
        </p:spPr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79320" y="4716000"/>
            <a:ext cx="5438880" cy="4467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000000"/>
                </a:solidFill>
                <a:uFillTx/>
                <a:latin typeface="Arial"/>
              </a:rPr>
              <a:t>+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7"/>
          <p:cNvSpPr/>
          <p:nvPr/>
        </p:nvSpPr>
        <p:spPr>
          <a:xfrm>
            <a:off x="3849840" y="9429840"/>
            <a:ext cx="2946240" cy="49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3CC3AA4-F84F-4690-B4A9-54608368CC73}" type="slidenum">
              <a:rPr b="0" lang="ru-RU" sz="1200" strike="noStrike" u="none">
                <a:solidFill>
                  <a:srgbClr val="000000"/>
                </a:solidFill>
                <a:uFillTx/>
                <a:latin typeface="Arial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8" name="Rectangle 7"/>
          <p:cNvSpPr/>
          <p:nvPr/>
        </p:nvSpPr>
        <p:spPr>
          <a:xfrm>
            <a:off x="3849840" y="9429840"/>
            <a:ext cx="2946240" cy="49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FA962C7-A9FF-4EF1-9E92-553EB45D5FBB}" type="slidenum">
              <a:rPr b="0" lang="ru-RU" sz="1200" strike="noStrike" u="none">
                <a:solidFill>
                  <a:srgbClr val="000000"/>
                </a:solidFill>
                <a:uFillTx/>
                <a:latin typeface="Arial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9" name="Rectangle 7"/>
          <p:cNvSpPr/>
          <p:nvPr/>
        </p:nvSpPr>
        <p:spPr>
          <a:xfrm>
            <a:off x="3849840" y="9429840"/>
            <a:ext cx="2946240" cy="49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0D4366E-697C-4D09-8D6A-D43746B1E991}" type="slidenum">
              <a:rPr b="0" lang="ru-RU" sz="1200" strike="noStrike" u="none">
                <a:solidFill>
                  <a:srgbClr val="000000"/>
                </a:solidFill>
                <a:uFillTx/>
                <a:latin typeface="Arial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0" name="Rectangle 7"/>
          <p:cNvSpPr/>
          <p:nvPr/>
        </p:nvSpPr>
        <p:spPr>
          <a:xfrm>
            <a:off x="3849840" y="9429840"/>
            <a:ext cx="2946240" cy="49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993AB3A-73DD-4418-ACD6-326F6E691B5B}" type="slidenum">
              <a:rPr b="0" lang="ru-RU" sz="1200" strike="noStrike" u="none">
                <a:solidFill>
                  <a:srgbClr val="000000"/>
                </a:solidFill>
                <a:uFillTx/>
                <a:latin typeface="Arial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1" name="Rectangle 7"/>
          <p:cNvSpPr/>
          <p:nvPr/>
        </p:nvSpPr>
        <p:spPr>
          <a:xfrm>
            <a:off x="3849840" y="9429840"/>
            <a:ext cx="2946240" cy="49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F3146C8-DCF5-4854-A2A9-36CE6229E89C}" type="slidenum">
              <a:rPr b="0" lang="ru-RU" sz="1200" strike="noStrike" u="none">
                <a:solidFill>
                  <a:srgbClr val="000000"/>
                </a:solidFill>
                <a:uFillTx/>
                <a:latin typeface="Arial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2" name="Rectangle 7"/>
          <p:cNvSpPr/>
          <p:nvPr/>
        </p:nvSpPr>
        <p:spPr>
          <a:xfrm>
            <a:off x="3849840" y="9429840"/>
            <a:ext cx="2946240" cy="49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9F43F33-1570-42F4-88E2-CC577A43FBF9}" type="slidenum">
              <a:rPr b="0" lang="ru-RU" sz="1200" strike="noStrike" u="none">
                <a:solidFill>
                  <a:srgbClr val="000000"/>
                </a:solidFill>
                <a:uFillTx/>
                <a:latin typeface="Arial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3" name="Rectangle 7"/>
          <p:cNvSpPr/>
          <p:nvPr/>
        </p:nvSpPr>
        <p:spPr>
          <a:xfrm>
            <a:off x="3849840" y="9429840"/>
            <a:ext cx="2946240" cy="49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E80C0BE-15EA-4BF6-8EE2-0B1CE55FF6FB}" type="slidenum">
              <a:rPr b="0" lang="ru-RU" sz="1200" strike="noStrike" u="none">
                <a:solidFill>
                  <a:srgbClr val="000000"/>
                </a:solidFill>
                <a:uFillTx/>
                <a:latin typeface="Arial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4" name="PlaceHolder 1"/>
          <p:cNvSpPr>
            <a:spLocks noGrp="1"/>
          </p:cNvSpPr>
          <p:nvPr>
            <p:ph type="sldImg"/>
          </p:nvPr>
        </p:nvSpPr>
        <p:spPr>
          <a:xfrm>
            <a:off x="96840" y="744480"/>
            <a:ext cx="6605640" cy="3722760"/>
          </a:xfrm>
          <a:prstGeom prst="rect">
            <a:avLst/>
          </a:prstGeom>
          <a:ln w="0">
            <a:noFill/>
          </a:ln>
        </p:spPr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79320" y="4716000"/>
            <a:ext cx="5438880" cy="4467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000000"/>
                </a:solidFill>
                <a:uFillTx/>
                <a:latin typeface="Arial"/>
              </a:rPr>
              <a:t>+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9035A46-76BE-4472-A96F-B7B48DA40EF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7680" y="274320"/>
            <a:ext cx="109537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7680" y="1600200"/>
            <a:ext cx="1095372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43040" indent="-28584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143000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600200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607680" y="6244920"/>
            <a:ext cx="284004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4157280" y="6244920"/>
            <a:ext cx="385452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8721360" y="6244920"/>
            <a:ext cx="284004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A09E71E-5267-40DA-8438-E06479F79855}" type="slidenum">
              <a:rPr b="0" lang="ru-RU" sz="1400" strike="noStrike" u="none">
                <a:solidFill>
                  <a:srgbClr val="000000"/>
                </a:solidFill>
                <a:uFillTx/>
                <a:latin typeface="Arial"/>
              </a:rPr>
              <a:t>&lt;номер&gt;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jpe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0" descr="Картина, содержащая внутрь помещения. Человек подписывает документ&#10;"/>
          <p:cNvPicPr/>
          <p:nvPr/>
        </p:nvPicPr>
        <p:blipFill>
          <a:blip r:embed="rId1">
            <a:grayscl/>
          </a:blip>
          <a:stretch/>
        </p:blipFill>
        <p:spPr>
          <a:xfrm>
            <a:off x="0" y="2287440"/>
            <a:ext cx="12180960" cy="4578480"/>
          </a:xfrm>
          <a:prstGeom prst="rect">
            <a:avLst/>
          </a:prstGeom>
          <a:ln w="0">
            <a:noFill/>
          </a:ln>
        </p:spPr>
      </p:pic>
      <p:sp>
        <p:nvSpPr>
          <p:cNvPr id="13" name="Текст 9"/>
          <p:cNvSpPr/>
          <p:nvPr/>
        </p:nvSpPr>
        <p:spPr>
          <a:xfrm>
            <a:off x="0" y="3100320"/>
            <a:ext cx="12207960" cy="3770280"/>
          </a:xfrm>
          <a:prstGeom prst="rect">
            <a:avLst/>
          </a:prstGeom>
          <a:solidFill>
            <a:srgbClr val="003076">
              <a:alpha val="6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marL="268200">
              <a:lnSpc>
                <a:spcPct val="110000"/>
              </a:lnSpc>
              <a:spcBef>
                <a:spcPts val="11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" name="Прямоугольник 3"/>
          <p:cNvSpPr/>
          <p:nvPr/>
        </p:nvSpPr>
        <p:spPr>
          <a:xfrm>
            <a:off x="0" y="1015920"/>
            <a:ext cx="12169800" cy="2079720"/>
          </a:xfrm>
          <a:prstGeom prst="rect">
            <a:avLst/>
          </a:prstGeom>
          <a:solidFill>
            <a:srgbClr val="ff535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6800" rIns="46800" tIns="90000" bIns="90000" anchor="ctr" anchorCtr="1" vert="eaVer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" name="Заголовок 6"/>
          <p:cNvSpPr/>
          <p:nvPr/>
        </p:nvSpPr>
        <p:spPr>
          <a:xfrm>
            <a:off x="1287360" y="92160"/>
            <a:ext cx="9576000" cy="84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 fontScale="92500" lnSpcReduction="9999"/>
          </a:bodyPr>
          <a:p>
            <a:pPr algn="ctr">
              <a:spcBef>
                <a:spcPts val="700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1254"/>
                </a:solidFill>
                <a:uFillTx/>
                <a:latin typeface="Arial"/>
                <a:ea typeface="Times New Roman"/>
              </a:rPr>
              <a:t>Оздоровительные и профилактические технологии в сфере укрепления общественного здоровья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" name="Заголовок 6"/>
          <p:cNvSpPr/>
          <p:nvPr/>
        </p:nvSpPr>
        <p:spPr>
          <a:xfrm>
            <a:off x="297000" y="1190520"/>
            <a:ext cx="3524040" cy="185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ffffff"/>
                </a:solidFill>
                <a:uFillTx/>
                <a:latin typeface="Arial"/>
                <a:ea typeface="Times New Roman"/>
              </a:rPr>
              <a:t>Проект «Зарядка для ума»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600" strike="noStrike" u="none">
                <a:solidFill>
                  <a:srgbClr val="ffffff"/>
                </a:solidFill>
                <a:uFillTx/>
                <a:latin typeface="Arial"/>
                <a:ea typeface="Times New Roman"/>
              </a:rPr>
              <a:t>Комплексная междисциплинарная программа ранней профилактики и коррекции когнитивных расстройств у лиц пожилого и старческого возраста.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" name="Заголовок 6"/>
          <p:cNvSpPr/>
          <p:nvPr/>
        </p:nvSpPr>
        <p:spPr>
          <a:xfrm>
            <a:off x="4416480" y="1190520"/>
            <a:ext cx="7561080" cy="183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algn="just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ffffff"/>
                </a:solidFill>
                <a:uFillTx/>
                <a:latin typeface="Arial"/>
                <a:ea typeface="Times New Roman"/>
              </a:rPr>
              <a:t>Цель проекта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600" strike="noStrike" u="none">
                <a:solidFill>
                  <a:srgbClr val="ffffff"/>
                </a:solidFill>
                <a:uFillTx/>
                <a:latin typeface="Arial"/>
                <a:ea typeface="Times New Roman"/>
              </a:rPr>
              <a:t>1. Реализация профилактически-коррекционной работы с пожилыми людьми, на основе комплексного междисциплинарного подхода, в условиях амбулаторного звена.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600" strike="noStrike" u="none">
                <a:solidFill>
                  <a:srgbClr val="ffffff"/>
                </a:solidFill>
                <a:uFillTx/>
                <a:latin typeface="Arial"/>
                <a:ea typeface="Times New Roman"/>
              </a:rPr>
              <a:t>2. Укрепление социальных связей лиц пожилого возраста, проживающих на  территории одного района.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" name="Заголовок 6"/>
          <p:cNvSpPr/>
          <p:nvPr/>
        </p:nvSpPr>
        <p:spPr>
          <a:xfrm>
            <a:off x="297000" y="3147840"/>
            <a:ext cx="4011480" cy="54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algn="just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ff535f"/>
                </a:solidFill>
                <a:uFillTx/>
                <a:latin typeface="Arial"/>
                <a:ea typeface="Times New Roman"/>
              </a:rPr>
              <a:t>Задачи проекта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9" name="Группа 5"/>
          <p:cNvGrpSpPr/>
          <p:nvPr/>
        </p:nvGrpSpPr>
        <p:grpSpPr>
          <a:xfrm>
            <a:off x="3841920" y="3514680"/>
            <a:ext cx="4568760" cy="1387080"/>
            <a:chOff x="3841920" y="3514680"/>
            <a:chExt cx="4568760" cy="1387080"/>
          </a:xfrm>
        </p:grpSpPr>
        <p:sp>
          <p:nvSpPr>
            <p:cNvPr id="20" name="TextBox 3"/>
            <p:cNvSpPr/>
            <p:nvPr/>
          </p:nvSpPr>
          <p:spPr>
            <a:xfrm>
              <a:off x="3841920" y="3514680"/>
              <a:ext cx="753840" cy="1099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ru-RU" sz="6600" strike="noStrike" u="none">
                  <a:solidFill>
                    <a:srgbClr val="ff535f"/>
                  </a:solidFill>
                  <a:uFillTx/>
                  <a:latin typeface="Arial"/>
                  <a:ea typeface="DejaVu Sans"/>
                </a:rPr>
                <a:t>2</a:t>
              </a:r>
              <a:endParaRPr b="0" lang="ru-RU" sz="66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1" name="TextBox 4"/>
            <p:cNvSpPr/>
            <p:nvPr/>
          </p:nvSpPr>
          <p:spPr>
            <a:xfrm>
              <a:off x="4403880" y="3589200"/>
              <a:ext cx="4006800" cy="1312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marL="177840" indent="-177840" algn="just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ru-RU" sz="1600" strike="noStrike" u="none">
                  <a:solidFill>
                    <a:srgbClr val="ffffff"/>
                  </a:solidFill>
                  <a:uFillTx/>
                  <a:latin typeface="Arial"/>
                  <a:ea typeface="Times New Roman"/>
                </a:rPr>
                <a:t>В</a:t>
              </a:r>
              <a:r>
                <a:rPr b="0" lang="ru-RU" sz="1600" strike="noStrike" u="none">
                  <a:solidFill>
                    <a:srgbClr val="ffffff"/>
                  </a:solidFill>
                  <a:uFillTx/>
                  <a:latin typeface="Arial"/>
                  <a:ea typeface="Calibri"/>
                </a:rPr>
                <a:t>овлечение пациентов в групповую</a:t>
              </a:r>
              <a:endParaRPr b="0" lang="ru-RU" sz="16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marL="177840" indent="-177840" algn="just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ru-RU" sz="1600" strike="noStrike" u="none">
                  <a:solidFill>
                    <a:srgbClr val="ffffff"/>
                  </a:solidFill>
                  <a:uFillTx/>
                  <a:latin typeface="Arial"/>
                  <a:ea typeface="Calibri"/>
                </a:rPr>
                <a:t>деятельность, способствующую</a:t>
              </a:r>
              <a:endParaRPr b="0" lang="ru-RU" sz="16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marL="177840" indent="-177840" algn="just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ru-RU" sz="1600" strike="noStrike" u="none">
                  <a:solidFill>
                    <a:srgbClr val="ffffff"/>
                  </a:solidFill>
                  <a:uFillTx/>
                  <a:latin typeface="Arial"/>
                  <a:ea typeface="Calibri"/>
                </a:rPr>
                <a:t>коммуникабельности,</a:t>
              </a:r>
              <a:endParaRPr b="0" lang="ru-RU" sz="16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marL="177840" indent="-177840" algn="just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ru-RU" sz="1600" strike="noStrike" u="none">
                  <a:solidFill>
                    <a:srgbClr val="ffffff"/>
                  </a:solidFill>
                  <a:uFillTx/>
                  <a:latin typeface="Arial"/>
                  <a:ea typeface="Calibri"/>
                </a:rPr>
                <a:t>формированию социальных</a:t>
              </a:r>
              <a:endParaRPr b="0" lang="ru-RU" sz="16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marL="177840" indent="-177840" algn="just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ru-RU" sz="1600" strike="noStrike" u="none">
                  <a:solidFill>
                    <a:srgbClr val="ffffff"/>
                  </a:solidFill>
                  <a:uFillTx/>
                  <a:latin typeface="Arial"/>
                  <a:ea typeface="Calibri"/>
                </a:rPr>
                <a:t>связей.</a:t>
              </a:r>
              <a:endParaRPr b="0" lang="ru-RU" sz="16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22" name="Группа 5"/>
          <p:cNvGrpSpPr/>
          <p:nvPr/>
        </p:nvGrpSpPr>
        <p:grpSpPr>
          <a:xfrm>
            <a:off x="71280" y="4894200"/>
            <a:ext cx="4005360" cy="1915560"/>
            <a:chOff x="71280" y="4894200"/>
            <a:chExt cx="4005360" cy="1915560"/>
          </a:xfrm>
        </p:grpSpPr>
        <p:sp>
          <p:nvSpPr>
            <p:cNvPr id="23" name="TextBox 3"/>
            <p:cNvSpPr/>
            <p:nvPr/>
          </p:nvSpPr>
          <p:spPr>
            <a:xfrm>
              <a:off x="71280" y="4894200"/>
              <a:ext cx="758880" cy="1099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ru-RU" sz="6600" strike="noStrike" u="none">
                  <a:solidFill>
                    <a:srgbClr val="ff535f"/>
                  </a:solidFill>
                  <a:uFillTx/>
                  <a:latin typeface="Arial"/>
                  <a:ea typeface="DejaVu Sans"/>
                </a:rPr>
                <a:t>4</a:t>
              </a:r>
              <a:endParaRPr b="0" lang="ru-RU" sz="66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4" name="TextBox 4"/>
            <p:cNvSpPr/>
            <p:nvPr/>
          </p:nvSpPr>
          <p:spPr>
            <a:xfrm>
              <a:off x="631440" y="5009760"/>
              <a:ext cx="3445200" cy="1800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ru-RU" sz="1600" strike="noStrike" u="none">
                  <a:solidFill>
                    <a:srgbClr val="ffffff"/>
                  </a:solidFill>
                  <a:uFillTx/>
                  <a:latin typeface="Arial"/>
                  <a:ea typeface="Times New Roman"/>
                </a:rPr>
                <a:t>Т</a:t>
              </a:r>
              <a:r>
                <a:rPr b="0" lang="ru-RU" sz="1600" strike="noStrike" u="none">
                  <a:solidFill>
                    <a:srgbClr val="ffffff"/>
                  </a:solidFill>
                  <a:uFillTx/>
                  <a:latin typeface="Arial"/>
                  <a:ea typeface="Calibri"/>
                </a:rPr>
                <a:t>ренировка регуляторных функций в результате соблюдения режима умственной активности, чередующейся с отдыхом и другими формами активной деятельности.</a:t>
              </a:r>
              <a:endParaRPr b="0" lang="ru-RU" sz="16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16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25" name="Группа 5"/>
          <p:cNvGrpSpPr/>
          <p:nvPr/>
        </p:nvGrpSpPr>
        <p:grpSpPr>
          <a:xfrm>
            <a:off x="8032680" y="3514680"/>
            <a:ext cx="4006800" cy="1157760"/>
            <a:chOff x="8032680" y="3514680"/>
            <a:chExt cx="4006800" cy="1157760"/>
          </a:xfrm>
        </p:grpSpPr>
        <p:sp>
          <p:nvSpPr>
            <p:cNvPr id="26" name="TextBox 3"/>
            <p:cNvSpPr/>
            <p:nvPr/>
          </p:nvSpPr>
          <p:spPr>
            <a:xfrm>
              <a:off x="8032680" y="3514680"/>
              <a:ext cx="714240" cy="1099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ru-RU" sz="6600" strike="noStrike" u="none">
                  <a:solidFill>
                    <a:srgbClr val="ff535f"/>
                  </a:solidFill>
                  <a:uFillTx/>
                  <a:latin typeface="Arial"/>
                  <a:ea typeface="DejaVu Sans"/>
                </a:rPr>
                <a:t>3</a:t>
              </a:r>
              <a:endParaRPr b="0" lang="ru-RU" sz="66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7" name="TextBox 4"/>
            <p:cNvSpPr/>
            <p:nvPr/>
          </p:nvSpPr>
          <p:spPr>
            <a:xfrm>
              <a:off x="8588160" y="3603600"/>
              <a:ext cx="3451320" cy="1068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marL="177840" indent="-177840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ru-RU" sz="1600" strike="noStrike" u="none">
                  <a:solidFill>
                    <a:srgbClr val="ffffff"/>
                  </a:solidFill>
                  <a:uFillTx/>
                  <a:latin typeface="Arial"/>
                  <a:ea typeface="Times New Roman"/>
                </a:rPr>
                <a:t>Повышение двигательно-</a:t>
              </a:r>
              <a:endParaRPr b="0" lang="ru-RU" sz="16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marL="177840" indent="-177840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ru-RU" sz="1600" strike="noStrike" u="none">
                  <a:solidFill>
                    <a:srgbClr val="ffffff"/>
                  </a:solidFill>
                  <a:uFillTx/>
                  <a:latin typeface="Arial"/>
                  <a:ea typeface="Times New Roman"/>
                </a:rPr>
                <a:t>координационных способностей</a:t>
              </a:r>
              <a:endParaRPr b="0" lang="ru-RU" sz="16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marL="177840" indent="-177840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ru-RU" sz="1600" strike="noStrike" u="none">
                  <a:solidFill>
                    <a:srgbClr val="ffffff"/>
                  </a:solidFill>
                  <a:uFillTx/>
                  <a:latin typeface="Arial"/>
                  <a:ea typeface="Times New Roman"/>
                </a:rPr>
                <a:t>(улучшение работы моторных</a:t>
              </a:r>
              <a:endParaRPr b="0" lang="ru-RU" sz="16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marL="177840" indent="-177840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ru-RU" sz="1600" strike="noStrike" u="none">
                  <a:solidFill>
                    <a:srgbClr val="ffffff"/>
                  </a:solidFill>
                  <a:uFillTx/>
                  <a:latin typeface="Arial"/>
                  <a:ea typeface="Times New Roman"/>
                </a:rPr>
                <a:t>функций, профилактика падений).</a:t>
              </a:r>
              <a:endParaRPr b="0" lang="ru-RU" sz="16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28" name="Группа 5"/>
          <p:cNvGrpSpPr/>
          <p:nvPr/>
        </p:nvGrpSpPr>
        <p:grpSpPr>
          <a:xfrm>
            <a:off x="8032680" y="4875120"/>
            <a:ext cx="3944880" cy="1099800"/>
            <a:chOff x="8032680" y="4875120"/>
            <a:chExt cx="3944880" cy="1099800"/>
          </a:xfrm>
        </p:grpSpPr>
        <p:sp>
          <p:nvSpPr>
            <p:cNvPr id="29" name="TextBox 3"/>
            <p:cNvSpPr/>
            <p:nvPr/>
          </p:nvSpPr>
          <p:spPr>
            <a:xfrm>
              <a:off x="8032680" y="4875120"/>
              <a:ext cx="882360" cy="1099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ru-RU" sz="6600" strike="noStrike" u="none">
                  <a:solidFill>
                    <a:srgbClr val="ff535f"/>
                  </a:solidFill>
                  <a:uFillTx/>
                  <a:latin typeface="Arial"/>
                  <a:ea typeface="DejaVu Sans"/>
                </a:rPr>
                <a:t>6</a:t>
              </a:r>
              <a:endParaRPr b="0" lang="ru-RU" sz="66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0" name="TextBox 4"/>
            <p:cNvSpPr/>
            <p:nvPr/>
          </p:nvSpPr>
          <p:spPr>
            <a:xfrm>
              <a:off x="8667720" y="4989240"/>
              <a:ext cx="3309840" cy="825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marL="88920" indent="-88920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ru-RU" sz="1600" strike="noStrike" u="none">
                  <a:solidFill>
                    <a:srgbClr val="ffffff"/>
                  </a:solidFill>
                  <a:uFillTx/>
                  <a:latin typeface="Arial"/>
                  <a:ea typeface="Times New Roman"/>
                </a:rPr>
                <a:t>Ф</a:t>
              </a:r>
              <a:r>
                <a:rPr b="0" lang="ru-RU" sz="1600" strike="noStrike" u="none">
                  <a:solidFill>
                    <a:srgbClr val="ffffff"/>
                  </a:solidFill>
                  <a:uFillTx/>
                  <a:latin typeface="Arial"/>
                  <a:ea typeface="Calibri"/>
                </a:rPr>
                <a:t>ормирование мотивационной</a:t>
              </a:r>
              <a:endParaRPr b="0" lang="ru-RU" sz="16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marL="88920" indent="-88920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ru-RU" sz="1600" strike="noStrike" u="none">
                  <a:solidFill>
                    <a:srgbClr val="ffffff"/>
                  </a:solidFill>
                  <a:uFillTx/>
                  <a:latin typeface="Arial"/>
                  <a:ea typeface="Calibri"/>
                </a:rPr>
                <a:t>установки на самостоятельную</a:t>
              </a:r>
              <a:endParaRPr b="0" lang="ru-RU" sz="16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marL="88920" indent="-88920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ru-RU" sz="1600" strike="noStrike" u="none">
                  <a:solidFill>
                    <a:srgbClr val="ffffff"/>
                  </a:solidFill>
                  <a:uFillTx/>
                  <a:latin typeface="Arial"/>
                  <a:ea typeface="Calibri"/>
                </a:rPr>
                <a:t>работу вне курса.</a:t>
              </a:r>
              <a:endParaRPr b="0" lang="ru-RU" sz="16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31" name="Группа 5"/>
          <p:cNvGrpSpPr/>
          <p:nvPr/>
        </p:nvGrpSpPr>
        <p:grpSpPr>
          <a:xfrm>
            <a:off x="3821040" y="4875120"/>
            <a:ext cx="4251240" cy="1915560"/>
            <a:chOff x="3821040" y="4875120"/>
            <a:chExt cx="4251240" cy="1915560"/>
          </a:xfrm>
        </p:grpSpPr>
        <p:sp>
          <p:nvSpPr>
            <p:cNvPr id="32" name="TextBox 3"/>
            <p:cNvSpPr/>
            <p:nvPr/>
          </p:nvSpPr>
          <p:spPr>
            <a:xfrm>
              <a:off x="3821040" y="4875120"/>
              <a:ext cx="758520" cy="1099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ru-RU" sz="6600" strike="noStrike" u="none">
                  <a:solidFill>
                    <a:srgbClr val="ff535f"/>
                  </a:solidFill>
                  <a:uFillTx/>
                  <a:latin typeface="Arial"/>
                  <a:ea typeface="DejaVu Sans"/>
                </a:rPr>
                <a:t>5</a:t>
              </a:r>
              <a:endParaRPr b="0" lang="ru-RU" sz="66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3" name="TextBox 4"/>
            <p:cNvSpPr/>
            <p:nvPr/>
          </p:nvSpPr>
          <p:spPr>
            <a:xfrm>
              <a:off x="4416120" y="4990680"/>
              <a:ext cx="3656160" cy="1800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marL="88920" indent="-88920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ru-RU" sz="1600" strike="noStrike" u="none">
                  <a:solidFill>
                    <a:srgbClr val="ffffff"/>
                  </a:solidFill>
                  <a:uFillTx/>
                  <a:latin typeface="Arial"/>
                  <a:ea typeface="Calibri"/>
                </a:rPr>
                <a:t>Создание положительной</a:t>
              </a:r>
              <a:endParaRPr b="0" lang="ru-RU" sz="16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marL="88920" indent="-88920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ru-RU" sz="1600" strike="noStrike" u="none">
                  <a:solidFill>
                    <a:srgbClr val="ffffff"/>
                  </a:solidFill>
                  <a:uFillTx/>
                  <a:latin typeface="Arial"/>
                  <a:ea typeface="Calibri"/>
                </a:rPr>
                <a:t>эмоциональной атмосферы,</a:t>
              </a:r>
              <a:endParaRPr b="0" lang="ru-RU" sz="16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marL="88920" indent="-88920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ru-RU" sz="1600" strike="noStrike" u="none">
                  <a:solidFill>
                    <a:srgbClr val="ffffff"/>
                  </a:solidFill>
                  <a:uFillTx/>
                  <a:latin typeface="Arial"/>
                  <a:ea typeface="Calibri"/>
                </a:rPr>
                <a:t>ощущения удовлетворенности от</a:t>
              </a:r>
              <a:endParaRPr b="0" lang="ru-RU" sz="16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marL="88920" indent="-88920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ru-RU" sz="1600" strike="noStrike" u="none">
                  <a:solidFill>
                    <a:srgbClr val="ffffff"/>
                  </a:solidFill>
                  <a:uFillTx/>
                  <a:latin typeface="Arial"/>
                  <a:ea typeface="Calibri"/>
                </a:rPr>
                <a:t>выполненной работы для</a:t>
              </a:r>
              <a:endParaRPr b="0" lang="ru-RU" sz="16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marL="88920" indent="-88920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ru-RU" sz="1600" strike="noStrike" u="none">
                  <a:solidFill>
                    <a:srgbClr val="ffffff"/>
                  </a:solidFill>
                  <a:uFillTx/>
                  <a:latin typeface="Arial"/>
                  <a:ea typeface="Calibri"/>
                </a:rPr>
                <a:t>преодоления интеллектуальной и</a:t>
              </a:r>
              <a:endParaRPr b="0" lang="ru-RU" sz="16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marL="88920" indent="-88920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ru-RU" sz="1600" strike="noStrike" u="none">
                  <a:solidFill>
                    <a:srgbClr val="ffffff"/>
                  </a:solidFill>
                  <a:uFillTx/>
                  <a:latin typeface="Arial"/>
                  <a:ea typeface="Calibri"/>
                </a:rPr>
                <a:t>социальной ангедонии.</a:t>
              </a:r>
              <a:endParaRPr b="0" lang="ru-RU" sz="16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marL="88920" indent="-88920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16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34" name="Группа 5"/>
          <p:cNvGrpSpPr/>
          <p:nvPr/>
        </p:nvGrpSpPr>
        <p:grpSpPr>
          <a:xfrm>
            <a:off x="49320" y="3514680"/>
            <a:ext cx="3792600" cy="1157760"/>
            <a:chOff x="49320" y="3514680"/>
            <a:chExt cx="3792600" cy="1157760"/>
          </a:xfrm>
        </p:grpSpPr>
        <p:sp>
          <p:nvSpPr>
            <p:cNvPr id="35" name="TextBox 3"/>
            <p:cNvSpPr/>
            <p:nvPr/>
          </p:nvSpPr>
          <p:spPr>
            <a:xfrm>
              <a:off x="49320" y="3514680"/>
              <a:ext cx="744480" cy="1099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ru-RU" sz="6600" strike="noStrike" u="none">
                  <a:solidFill>
                    <a:srgbClr val="ff535f"/>
                  </a:solidFill>
                  <a:uFillTx/>
                  <a:latin typeface="Arial"/>
                  <a:ea typeface="DejaVu Sans"/>
                </a:rPr>
                <a:t>1</a:t>
              </a:r>
              <a:endParaRPr b="0" lang="ru-RU" sz="66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6" name="TextBox 4"/>
            <p:cNvSpPr/>
            <p:nvPr/>
          </p:nvSpPr>
          <p:spPr>
            <a:xfrm>
              <a:off x="582480" y="3603600"/>
              <a:ext cx="3259440" cy="1068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marL="177840" indent="-177840" algn="just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ru-RU" sz="1600" strike="noStrike" u="none">
                  <a:solidFill>
                    <a:srgbClr val="ffffff"/>
                  </a:solidFill>
                  <a:uFillTx/>
                  <a:latin typeface="Arial"/>
                  <a:ea typeface="Times New Roman"/>
                </a:rPr>
                <a:t>П</a:t>
              </a:r>
              <a:r>
                <a:rPr b="0" lang="ru-RU" sz="1600" strike="noStrike" u="none">
                  <a:solidFill>
                    <a:srgbClr val="ffffff"/>
                  </a:solidFill>
                  <a:uFillTx/>
                  <a:latin typeface="Arial"/>
                  <a:ea typeface="Calibri"/>
                </a:rPr>
                <a:t>рофилактика и коррекция</a:t>
              </a:r>
              <a:endParaRPr b="0" lang="ru-RU" sz="16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marL="177840" indent="-177840" algn="just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ru-RU" sz="1600" strike="noStrike" u="none">
                  <a:solidFill>
                    <a:srgbClr val="ffffff"/>
                  </a:solidFill>
                  <a:uFillTx/>
                  <a:latin typeface="Arial"/>
                  <a:ea typeface="Calibri"/>
                </a:rPr>
                <a:t>нарушений когнитивных</a:t>
              </a:r>
              <a:endParaRPr b="0" lang="ru-RU" sz="16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marL="177840" indent="-177840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ru-RU" sz="1600" strike="noStrike" u="none">
                  <a:solidFill>
                    <a:srgbClr val="ffffff"/>
                  </a:solidFill>
                  <a:uFillTx/>
                  <a:latin typeface="Arial"/>
                  <a:ea typeface="Calibri"/>
                </a:rPr>
                <a:t>функций (память, внимание,</a:t>
              </a:r>
              <a:endParaRPr b="0" lang="ru-RU" sz="16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marL="177840" indent="-177840" algn="just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ru-RU" sz="1600" strike="noStrike" u="none">
                  <a:solidFill>
                    <a:srgbClr val="ffffff"/>
                  </a:solidFill>
                  <a:uFillTx/>
                  <a:latin typeface="Arial"/>
                  <a:ea typeface="Calibri"/>
                </a:rPr>
                <a:t>мышление и т.д.). </a:t>
              </a:r>
              <a:endParaRPr b="0" lang="ru-RU" sz="16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pic>
        <p:nvPicPr>
          <p:cNvPr id="37" name="Прямоугольник 2" descr=""/>
          <p:cNvPicPr/>
          <p:nvPr/>
        </p:nvPicPr>
        <p:blipFill>
          <a:blip r:embed="rId2"/>
          <a:stretch/>
        </p:blipFill>
        <p:spPr>
          <a:xfrm>
            <a:off x="11685600" y="6413400"/>
            <a:ext cx="482760" cy="438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33"/>
          <p:cNvSpPr/>
          <p:nvPr/>
        </p:nvSpPr>
        <p:spPr>
          <a:xfrm>
            <a:off x="6864480" y="5322960"/>
            <a:ext cx="360" cy="360"/>
          </a:xfrm>
          <a:custGeom>
            <a:avLst/>
            <a:gdLst/>
            <a:ah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5560">
            <a:solidFill>
              <a:srgbClr val="00a1e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9" name="object 35"/>
          <p:cNvSpPr/>
          <p:nvPr/>
        </p:nvSpPr>
        <p:spPr>
          <a:xfrm>
            <a:off x="9121680" y="5322960"/>
            <a:ext cx="360" cy="360"/>
          </a:xfrm>
          <a:custGeom>
            <a:avLst/>
            <a:gdLst/>
            <a:ah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5560">
            <a:solidFill>
              <a:srgbClr val="a3238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0" name="object 37"/>
          <p:cNvSpPr/>
          <p:nvPr/>
        </p:nvSpPr>
        <p:spPr>
          <a:xfrm>
            <a:off x="4379760" y="5322960"/>
            <a:ext cx="360" cy="360"/>
          </a:xfrm>
          <a:custGeom>
            <a:avLst/>
            <a:gdLst/>
            <a:ah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5560">
            <a:solidFill>
              <a:srgbClr val="f2652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1" name="Rectangle 16"/>
          <p:cNvSpPr/>
          <p:nvPr/>
        </p:nvSpPr>
        <p:spPr>
          <a:xfrm>
            <a:off x="189000" y="1257480"/>
            <a:ext cx="3090600" cy="1926360"/>
          </a:xfrm>
          <a:prstGeom prst="rect">
            <a:avLst/>
          </a:prstGeom>
          <a:noFill/>
          <a:ln w="0">
            <a:noFill/>
          </a:ln>
          <a:effectLst>
            <a:outerShdw dist="153753" dir="2700000" blurRad="0" rotWithShape="0">
              <a:srgbClr val="80808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95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ff535f"/>
                </a:solidFill>
                <a:uFillTx/>
                <a:latin typeface="Arial"/>
                <a:ea typeface="Times New Roman"/>
              </a:rPr>
              <a:t>Отбор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95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95000"/>
              </a:lnSpc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1254"/>
                </a:solidFill>
                <a:uFillTx/>
                <a:latin typeface="Arial"/>
                <a:ea typeface="Times New Roman"/>
              </a:rPr>
              <a:t>Потенциальные участники отбираются среди пациентов пожилого возраста врачами-специалистами (гериатр, невролог) и врачами-терапевтами участковыми.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2" name="Rectangle 16"/>
          <p:cNvSpPr/>
          <p:nvPr/>
        </p:nvSpPr>
        <p:spPr>
          <a:xfrm>
            <a:off x="3279600" y="1257480"/>
            <a:ext cx="2622600" cy="1723680"/>
          </a:xfrm>
          <a:prstGeom prst="rect">
            <a:avLst/>
          </a:prstGeom>
          <a:noFill/>
          <a:ln w="0">
            <a:noFill/>
          </a:ln>
          <a:effectLst>
            <a:outerShdw dist="153753" dir="2700000" blurRad="0" rotWithShape="0">
              <a:srgbClr val="80808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95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ff535f"/>
                </a:solidFill>
                <a:uFillTx/>
                <a:latin typeface="Arial"/>
                <a:ea typeface="Times New Roman"/>
              </a:rPr>
              <a:t>Диагностический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95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95000"/>
              </a:lnSpc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1254"/>
                </a:solidFill>
                <a:uFillTx/>
                <a:latin typeface="Arial"/>
                <a:ea typeface="Times New Roman"/>
              </a:rPr>
              <a:t>Сбор первичных данных с помощью диагностических методик, на основании которых формируются группы. 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" name="Rectangle 16"/>
          <p:cNvSpPr/>
          <p:nvPr/>
        </p:nvSpPr>
        <p:spPr>
          <a:xfrm>
            <a:off x="8920080" y="1257480"/>
            <a:ext cx="3205080" cy="1781280"/>
          </a:xfrm>
          <a:prstGeom prst="rect">
            <a:avLst/>
          </a:prstGeom>
          <a:noFill/>
          <a:ln w="0">
            <a:noFill/>
          </a:ln>
          <a:effectLst>
            <a:outerShdw dist="153753" dir="2700000" blurRad="0" rotWithShape="0">
              <a:srgbClr val="80808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95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ff535f"/>
                </a:solidFill>
                <a:uFillTx/>
                <a:latin typeface="Arial"/>
                <a:ea typeface="Calibri"/>
              </a:rPr>
              <a:t> </a:t>
            </a:r>
            <a:r>
              <a:rPr b="0" lang="ru-RU" sz="2000" strike="noStrike" u="none">
                <a:solidFill>
                  <a:srgbClr val="ff535f"/>
                </a:solidFill>
                <a:uFillTx/>
                <a:latin typeface="Arial"/>
                <a:ea typeface="Calibri"/>
              </a:rPr>
              <a:t>Контрольный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95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95000"/>
              </a:lnSpc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1254"/>
                </a:solidFill>
                <a:uFillTx/>
                <a:latin typeface="Arial"/>
                <a:ea typeface="Calibri"/>
              </a:rPr>
              <a:t>Анализ изменений</a:t>
            </a:r>
            <a:r>
              <a:rPr b="0" lang="ru-RU" sz="1400" strike="noStrike" u="none">
                <a:solidFill>
                  <a:srgbClr val="001254"/>
                </a:solidFill>
                <a:uFillTx/>
                <a:latin typeface="Arial"/>
              </a:rPr>
              <a:t> на основе повторной диагностики и сравнении полученных данных по шкале ММSE (шкала оценки психического статуса когнитивных функций).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" name="Rectangle 16"/>
          <p:cNvSpPr/>
          <p:nvPr/>
        </p:nvSpPr>
        <p:spPr>
          <a:xfrm>
            <a:off x="5964120" y="1238400"/>
            <a:ext cx="2994120" cy="1731240"/>
          </a:xfrm>
          <a:prstGeom prst="rect">
            <a:avLst/>
          </a:prstGeom>
          <a:noFill/>
          <a:ln w="0">
            <a:noFill/>
          </a:ln>
          <a:effectLst>
            <a:outerShdw dist="153753" dir="2700000" blurRad="0" rotWithShape="0">
              <a:srgbClr val="80808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95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ff535f"/>
                </a:solidFill>
                <a:uFillTx/>
                <a:latin typeface="Arial"/>
                <a:ea typeface="Times New Roman"/>
              </a:rPr>
              <a:t>Профилактически-коррекционный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95000"/>
              </a:lnSpc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1254"/>
                </a:solidFill>
                <a:uFillTx/>
                <a:latin typeface="Arial"/>
                <a:ea typeface="Times New Roman"/>
              </a:rPr>
              <a:t>Коррекционная работа, междисциплинарного взаимодействия специалистов программы (специалистов ЛФК, психологов, логопедов).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5" name="Picture 18" descr="Picture background"/>
          <p:cNvPicPr/>
          <p:nvPr/>
        </p:nvPicPr>
        <p:blipFill>
          <a:blip r:embed="rId1"/>
          <a:stretch/>
        </p:blipFill>
        <p:spPr>
          <a:xfrm>
            <a:off x="4181400" y="324000"/>
            <a:ext cx="768600" cy="766440"/>
          </a:xfrm>
          <a:prstGeom prst="rect">
            <a:avLst/>
          </a:prstGeom>
          <a:ln w="0">
            <a:noFill/>
          </a:ln>
        </p:spPr>
      </p:pic>
      <p:pic>
        <p:nvPicPr>
          <p:cNvPr id="46" name="Picture 22" descr="Picture background"/>
          <p:cNvPicPr/>
          <p:nvPr/>
        </p:nvPicPr>
        <p:blipFill>
          <a:blip r:embed="rId2"/>
          <a:stretch/>
        </p:blipFill>
        <p:spPr>
          <a:xfrm>
            <a:off x="7053120" y="433440"/>
            <a:ext cx="676440" cy="669960"/>
          </a:xfrm>
          <a:prstGeom prst="rect">
            <a:avLst/>
          </a:prstGeom>
          <a:ln w="0">
            <a:noFill/>
          </a:ln>
        </p:spPr>
      </p:pic>
      <p:pic>
        <p:nvPicPr>
          <p:cNvPr id="47" name="Picture 24" descr="Picture background"/>
          <p:cNvPicPr/>
          <p:nvPr/>
        </p:nvPicPr>
        <p:blipFill>
          <a:blip r:embed="rId3"/>
          <a:stretch/>
        </p:blipFill>
        <p:spPr>
          <a:xfrm>
            <a:off x="10144080" y="420840"/>
            <a:ext cx="712800" cy="706320"/>
          </a:xfrm>
          <a:prstGeom prst="rect">
            <a:avLst/>
          </a:prstGeom>
          <a:ln w="0">
            <a:noFill/>
          </a:ln>
        </p:spPr>
      </p:pic>
      <p:pic>
        <p:nvPicPr>
          <p:cNvPr id="48" name="Прямоугольник 1" descr=""/>
          <p:cNvPicPr/>
          <p:nvPr/>
        </p:nvPicPr>
        <p:blipFill>
          <a:blip r:embed="rId4"/>
          <a:stretch/>
        </p:blipFill>
        <p:spPr>
          <a:xfrm>
            <a:off x="11685600" y="6413400"/>
            <a:ext cx="482760" cy="438120"/>
          </a:xfrm>
          <a:prstGeom prst="rect">
            <a:avLst/>
          </a:prstGeom>
          <a:ln w="0">
            <a:noFill/>
          </a:ln>
        </p:spPr>
      </p:pic>
      <p:sp>
        <p:nvSpPr>
          <p:cNvPr id="49" name="Rectangle 16"/>
          <p:cNvSpPr/>
          <p:nvPr/>
        </p:nvSpPr>
        <p:spPr>
          <a:xfrm>
            <a:off x="4906800" y="4294080"/>
            <a:ext cx="2114640" cy="383760"/>
          </a:xfrm>
          <a:prstGeom prst="rect">
            <a:avLst/>
          </a:prstGeom>
          <a:noFill/>
          <a:ln w="0">
            <a:noFill/>
          </a:ln>
          <a:effectLst>
            <a:outerShdw dist="153753" dir="2700000" blurRad="0" rotWithShape="0">
              <a:srgbClr val="80808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95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ff535f"/>
                </a:solidFill>
                <a:uFillTx/>
                <a:latin typeface="Arial"/>
                <a:ea typeface="Times New Roman"/>
              </a:rPr>
              <a:t>Этапы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0" name="Прямая соединительная линия 10"/>
          <p:cNvSpPr/>
          <p:nvPr/>
        </p:nvSpPr>
        <p:spPr>
          <a:xfrm flipH="1">
            <a:off x="1615680" y="4017960"/>
            <a:ext cx="8829720" cy="0"/>
          </a:xfrm>
          <a:prstGeom prst="line">
            <a:avLst/>
          </a:prstGeom>
          <a:ln w="6480">
            <a:solidFill>
              <a:srgbClr val="ff535f"/>
            </a:solidFill>
            <a:prstDash val="sys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1" name="Прямая соединительная линия 15"/>
          <p:cNvSpPr/>
          <p:nvPr/>
        </p:nvSpPr>
        <p:spPr>
          <a:xfrm>
            <a:off x="1616040" y="3390840"/>
            <a:ext cx="0" cy="615960"/>
          </a:xfrm>
          <a:prstGeom prst="line">
            <a:avLst/>
          </a:prstGeom>
          <a:ln w="6480">
            <a:solidFill>
              <a:srgbClr val="ff535f"/>
            </a:solidFill>
            <a:prstDash val="sys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2" name="Прямая соединительная линия 17"/>
          <p:cNvSpPr/>
          <p:nvPr/>
        </p:nvSpPr>
        <p:spPr>
          <a:xfrm>
            <a:off x="5923080" y="4027320"/>
            <a:ext cx="0" cy="309600"/>
          </a:xfrm>
          <a:prstGeom prst="line">
            <a:avLst/>
          </a:prstGeom>
          <a:ln w="6480">
            <a:solidFill>
              <a:srgbClr val="ff535f"/>
            </a:solidFill>
            <a:prstDash val="sys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3" name="Прямая соединительная линия 18"/>
          <p:cNvSpPr/>
          <p:nvPr/>
        </p:nvSpPr>
        <p:spPr>
          <a:xfrm>
            <a:off x="4433760" y="3414600"/>
            <a:ext cx="0" cy="615960"/>
          </a:xfrm>
          <a:prstGeom prst="line">
            <a:avLst/>
          </a:prstGeom>
          <a:ln w="6480">
            <a:solidFill>
              <a:srgbClr val="ff535f"/>
            </a:solidFill>
            <a:prstDash val="sys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4" name="Прямая соединительная линия 19"/>
          <p:cNvSpPr/>
          <p:nvPr/>
        </p:nvSpPr>
        <p:spPr>
          <a:xfrm>
            <a:off x="7391520" y="3414600"/>
            <a:ext cx="0" cy="615960"/>
          </a:xfrm>
          <a:prstGeom prst="line">
            <a:avLst/>
          </a:prstGeom>
          <a:ln w="6480">
            <a:solidFill>
              <a:srgbClr val="ff535f"/>
            </a:solidFill>
            <a:prstDash val="sys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5" name="Прямая соединительная линия 20"/>
          <p:cNvSpPr/>
          <p:nvPr/>
        </p:nvSpPr>
        <p:spPr>
          <a:xfrm>
            <a:off x="10445760" y="3390840"/>
            <a:ext cx="0" cy="615960"/>
          </a:xfrm>
          <a:prstGeom prst="line">
            <a:avLst/>
          </a:prstGeom>
          <a:ln w="6480">
            <a:solidFill>
              <a:srgbClr val="ff535f"/>
            </a:solidFill>
            <a:prstDash val="sys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6" name="Овал 27"/>
          <p:cNvSpPr/>
          <p:nvPr/>
        </p:nvSpPr>
        <p:spPr>
          <a:xfrm>
            <a:off x="1477800" y="3378240"/>
            <a:ext cx="276480" cy="288720"/>
          </a:xfrm>
          <a:prstGeom prst="ellipse">
            <a:avLst/>
          </a:prstGeom>
          <a:solidFill>
            <a:srgbClr val="ff535f"/>
          </a:solidFill>
          <a:ln w="12600">
            <a:solidFill>
              <a:srgbClr val="ff535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Arial"/>
              </a:rPr>
              <a:t>1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7" name="Овал 30"/>
          <p:cNvSpPr/>
          <p:nvPr/>
        </p:nvSpPr>
        <p:spPr>
          <a:xfrm>
            <a:off x="10321920" y="3357720"/>
            <a:ext cx="276120" cy="287280"/>
          </a:xfrm>
          <a:prstGeom prst="ellipse">
            <a:avLst/>
          </a:prstGeom>
          <a:solidFill>
            <a:srgbClr val="ff535f"/>
          </a:solidFill>
          <a:ln w="12600">
            <a:solidFill>
              <a:srgbClr val="ff535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Arial"/>
              </a:rPr>
              <a:t>4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8" name="Овал 7167"/>
          <p:cNvSpPr/>
          <p:nvPr/>
        </p:nvSpPr>
        <p:spPr>
          <a:xfrm>
            <a:off x="7257960" y="3406680"/>
            <a:ext cx="276480" cy="289080"/>
          </a:xfrm>
          <a:prstGeom prst="ellipse">
            <a:avLst/>
          </a:prstGeom>
          <a:solidFill>
            <a:srgbClr val="ff535f"/>
          </a:solidFill>
          <a:ln w="12600">
            <a:solidFill>
              <a:srgbClr val="ff535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Arial"/>
              </a:rPr>
              <a:t>3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9" name="Овал 7168"/>
          <p:cNvSpPr/>
          <p:nvPr/>
        </p:nvSpPr>
        <p:spPr>
          <a:xfrm>
            <a:off x="4284720" y="3384720"/>
            <a:ext cx="276120" cy="287280"/>
          </a:xfrm>
          <a:prstGeom prst="ellipse">
            <a:avLst/>
          </a:prstGeom>
          <a:solidFill>
            <a:srgbClr val="ff535f"/>
          </a:solidFill>
          <a:ln w="12600">
            <a:solidFill>
              <a:srgbClr val="ff535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Arial"/>
              </a:rPr>
              <a:t>2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0" name="Текст 9"/>
          <p:cNvSpPr/>
          <p:nvPr/>
        </p:nvSpPr>
        <p:spPr>
          <a:xfrm>
            <a:off x="-55440" y="4781520"/>
            <a:ext cx="12225240" cy="2076480"/>
          </a:xfrm>
          <a:prstGeom prst="rect">
            <a:avLst/>
          </a:prstGeom>
          <a:solidFill>
            <a:srgbClr val="003076">
              <a:alpha val="1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marL="720720" algn="just">
              <a:lnSpc>
                <a:spcPct val="11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1" name="Рисунок 1" descr=""/>
          <p:cNvPicPr/>
          <p:nvPr/>
        </p:nvPicPr>
        <p:blipFill>
          <a:blip r:embed="rId5"/>
          <a:srcRect l="8654" t="17764" r="30774" b="39927"/>
          <a:stretch/>
        </p:blipFill>
        <p:spPr>
          <a:xfrm>
            <a:off x="792000" y="4873680"/>
            <a:ext cx="4695840" cy="1843200"/>
          </a:xfrm>
          <a:prstGeom prst="rect">
            <a:avLst/>
          </a:prstGeom>
          <a:ln w="0">
            <a:noFill/>
          </a:ln>
        </p:spPr>
      </p:pic>
      <p:pic>
        <p:nvPicPr>
          <p:cNvPr id="62" name="Рисунок 1" descr=""/>
          <p:cNvPicPr/>
          <p:nvPr/>
        </p:nvPicPr>
        <p:blipFill>
          <a:blip r:embed="rId6"/>
          <a:srcRect l="8654" t="61672" r="30774" b="5413"/>
          <a:stretch/>
        </p:blipFill>
        <p:spPr>
          <a:xfrm>
            <a:off x="5487840" y="4873680"/>
            <a:ext cx="6008760" cy="1843200"/>
          </a:xfrm>
          <a:prstGeom prst="rect">
            <a:avLst/>
          </a:prstGeom>
          <a:ln w="0">
            <a:noFill/>
          </a:ln>
        </p:spPr>
      </p:pic>
      <p:pic>
        <p:nvPicPr>
          <p:cNvPr id="63" name="Picture 28" descr="Picture background"/>
          <p:cNvPicPr/>
          <p:nvPr/>
        </p:nvPicPr>
        <p:blipFill>
          <a:blip r:embed="rId7"/>
          <a:stretch/>
        </p:blipFill>
        <p:spPr>
          <a:xfrm>
            <a:off x="1384200" y="433440"/>
            <a:ext cx="736560" cy="743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14"/>
          <p:cNvSpPr/>
          <p:nvPr/>
        </p:nvSpPr>
        <p:spPr>
          <a:xfrm>
            <a:off x="6291360" y="4905360"/>
            <a:ext cx="360" cy="360"/>
          </a:xfrm>
          <a:custGeom>
            <a:avLst/>
            <a:gdLst/>
            <a:ah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5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5" name="object 15"/>
          <p:cNvSpPr/>
          <p:nvPr/>
        </p:nvSpPr>
        <p:spPr>
          <a:xfrm>
            <a:off x="6291360" y="4594320"/>
            <a:ext cx="360" cy="360"/>
          </a:xfrm>
          <a:custGeom>
            <a:avLst/>
            <a:gdLst/>
            <a:ah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5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6" name="object 16"/>
          <p:cNvSpPr/>
          <p:nvPr/>
        </p:nvSpPr>
        <p:spPr>
          <a:xfrm>
            <a:off x="8437680" y="4610160"/>
            <a:ext cx="360" cy="263520"/>
          </a:xfrm>
          <a:custGeom>
            <a:avLst/>
            <a:gdLst/>
            <a:ahLst/>
            <a:rect l="l" t="t" r="r" b="b"/>
            <a:pathLst>
              <a:path w="0" h="426720">
                <a:moveTo>
                  <a:pt x="0" y="426618"/>
                </a:moveTo>
                <a:lnTo>
                  <a:pt x="0" y="0"/>
                </a:lnTo>
              </a:path>
            </a:pathLst>
          </a:custGeom>
          <a:noFill/>
          <a:ln w="25560">
            <a:solidFill>
              <a:srgbClr val="ffffff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7" name="object 17"/>
          <p:cNvSpPr/>
          <p:nvPr/>
        </p:nvSpPr>
        <p:spPr>
          <a:xfrm>
            <a:off x="8437680" y="4905360"/>
            <a:ext cx="360" cy="360"/>
          </a:xfrm>
          <a:custGeom>
            <a:avLst/>
            <a:gdLst/>
            <a:ah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5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8" name="object 18"/>
          <p:cNvSpPr/>
          <p:nvPr/>
        </p:nvSpPr>
        <p:spPr>
          <a:xfrm>
            <a:off x="8437680" y="4594320"/>
            <a:ext cx="360" cy="360"/>
          </a:xfrm>
          <a:custGeom>
            <a:avLst/>
            <a:gdLst/>
            <a:ah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5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9" name="object 20"/>
          <p:cNvSpPr/>
          <p:nvPr/>
        </p:nvSpPr>
        <p:spPr>
          <a:xfrm>
            <a:off x="6291360" y="5251320"/>
            <a:ext cx="360" cy="360"/>
          </a:xfrm>
          <a:custGeom>
            <a:avLst/>
            <a:gdLst/>
            <a:ah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5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0" name="object 21"/>
          <p:cNvSpPr/>
          <p:nvPr/>
        </p:nvSpPr>
        <p:spPr>
          <a:xfrm>
            <a:off x="6291360" y="4929120"/>
            <a:ext cx="360" cy="360"/>
          </a:xfrm>
          <a:custGeom>
            <a:avLst/>
            <a:gdLst/>
            <a:ah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5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1" name="object 22"/>
          <p:cNvSpPr/>
          <p:nvPr/>
        </p:nvSpPr>
        <p:spPr>
          <a:xfrm>
            <a:off x="8437680" y="4944960"/>
            <a:ext cx="360" cy="274680"/>
          </a:xfrm>
          <a:custGeom>
            <a:avLst/>
            <a:gdLst/>
            <a:ahLst/>
            <a:rect l="l" t="t" r="r" b="b"/>
            <a:pathLst>
              <a:path w="0" h="443229">
                <a:moveTo>
                  <a:pt x="0" y="442810"/>
                </a:moveTo>
                <a:lnTo>
                  <a:pt x="0" y="0"/>
                </a:lnTo>
              </a:path>
            </a:pathLst>
          </a:custGeom>
          <a:noFill/>
          <a:ln w="25560">
            <a:solidFill>
              <a:srgbClr val="ffffff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2" name="object 23"/>
          <p:cNvSpPr/>
          <p:nvPr/>
        </p:nvSpPr>
        <p:spPr>
          <a:xfrm>
            <a:off x="8437680" y="5251320"/>
            <a:ext cx="360" cy="360"/>
          </a:xfrm>
          <a:custGeom>
            <a:avLst/>
            <a:gdLst/>
            <a:ah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5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3" name="object 24"/>
          <p:cNvSpPr/>
          <p:nvPr/>
        </p:nvSpPr>
        <p:spPr>
          <a:xfrm>
            <a:off x="8437680" y="4929120"/>
            <a:ext cx="360" cy="360"/>
          </a:xfrm>
          <a:custGeom>
            <a:avLst/>
            <a:gdLst/>
            <a:ah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5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4" name="object 25"/>
          <p:cNvSpPr/>
          <p:nvPr/>
        </p:nvSpPr>
        <p:spPr>
          <a:xfrm>
            <a:off x="6291360" y="5251320"/>
            <a:ext cx="360" cy="360"/>
          </a:xfrm>
          <a:custGeom>
            <a:avLst/>
            <a:gdLst/>
            <a:ah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5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5" name="object 26"/>
          <p:cNvSpPr/>
          <p:nvPr/>
        </p:nvSpPr>
        <p:spPr>
          <a:xfrm>
            <a:off x="8437680" y="5251320"/>
            <a:ext cx="360" cy="360"/>
          </a:xfrm>
          <a:custGeom>
            <a:avLst/>
            <a:gdLst/>
            <a:ah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5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6" name="Прямоугольник 1" descr=""/>
          <p:cNvPicPr/>
          <p:nvPr/>
        </p:nvPicPr>
        <p:blipFill>
          <a:blip r:embed="rId1"/>
          <a:stretch/>
        </p:blipFill>
        <p:spPr>
          <a:xfrm>
            <a:off x="11685600" y="6413400"/>
            <a:ext cx="482760" cy="43812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77" name=""/>
          <p:cNvGraphicFramePr/>
          <p:nvPr/>
        </p:nvGraphicFramePr>
        <p:xfrm>
          <a:off x="252360" y="893880"/>
          <a:ext cx="11609280" cy="1531800"/>
        </p:xfrm>
        <a:graphic>
          <a:graphicData uri="http://schemas.openxmlformats.org/drawingml/2006/table">
            <a:tbl>
              <a:tblPr/>
              <a:tblGrid>
                <a:gridCol w="515880"/>
                <a:gridCol w="1998720"/>
                <a:gridCol w="471600"/>
                <a:gridCol w="2090520"/>
                <a:gridCol w="482760"/>
                <a:gridCol w="3081240"/>
                <a:gridCol w="471600"/>
                <a:gridCol w="2496960"/>
              </a:tblGrid>
              <a:tr h="16470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76000"/>
                        </a:lnSpc>
                        <a:spcBef>
                          <a:spcPts val="51"/>
                        </a:spcBef>
                        <a:spcAft>
                          <a:spcPts val="5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  <a:tab algn="l" pos="10333080"/>
                          <a:tab algn="l" pos="10782360"/>
                        </a:tabLst>
                      </a:pPr>
                      <a:endParaRPr b="0" lang="ru-RU" sz="4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76000"/>
                        </a:lnSpc>
                        <a:spcBef>
                          <a:spcPts val="51"/>
                        </a:spcBef>
                        <a:spcAft>
                          <a:spcPts val="5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  <a:tab algn="l" pos="10333080"/>
                          <a:tab algn="l" pos="10782360"/>
                        </a:tabLst>
                      </a:pPr>
                      <a:r>
                        <a:rPr b="0" lang="ru-RU" sz="4000" strike="noStrike" u="none">
                          <a:solidFill>
                            <a:srgbClr val="ff535f"/>
                          </a:solidFill>
                          <a:uFillTx/>
                          <a:latin typeface="Arial"/>
                          <a:ea typeface="Amiri Quran"/>
                        </a:rPr>
                        <a:t>1</a:t>
                      </a:r>
                      <a:endParaRPr b="0" lang="ru-RU" sz="4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76000"/>
                        </a:lnSpc>
                        <a:spcBef>
                          <a:spcPts val="51"/>
                        </a:spcBef>
                        <a:spcAft>
                          <a:spcPts val="5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  <a:tab algn="l" pos="10333080"/>
                          <a:tab algn="l" pos="10782360"/>
                        </a:tabLst>
                      </a:pPr>
                      <a:r>
                        <a:rPr b="1" lang="ru-RU" sz="1200" strike="noStrike" u="none">
                          <a:solidFill>
                            <a:srgbClr val="ff535f"/>
                          </a:solidFill>
                          <a:uFillTx/>
                          <a:latin typeface="Arial"/>
                          <a:ea typeface="Amiri Quran"/>
                        </a:rPr>
                        <a:t>ПСИХОЛОГИЧЕСКИЙ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76000"/>
                        </a:lnSpc>
                        <a:spcBef>
                          <a:spcPts val="51"/>
                        </a:spcBef>
                        <a:spcAft>
                          <a:spcPts val="5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  <a:tab algn="l" pos="10333080"/>
                          <a:tab algn="l" pos="10782360"/>
                        </a:tabLst>
                      </a:pPr>
                      <a:r>
                        <a:rPr b="0" lang="ru-RU" sz="1200" strike="noStrike" u="none">
                          <a:solidFill>
                            <a:srgbClr val="ff535f"/>
                          </a:solidFill>
                          <a:uFillTx/>
                          <a:latin typeface="Arial"/>
                          <a:ea typeface="Amiri Quran"/>
                        </a:rPr>
                        <a:t> 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  <a:tab algn="l" pos="10333080"/>
                          <a:tab algn="l" pos="10782360"/>
                        </a:tabLst>
                      </a:pPr>
                      <a:r>
                        <a:rPr b="0" lang="ru-RU" sz="1200" strike="noStrike" u="none">
                          <a:solidFill>
                            <a:srgbClr val="001254"/>
                          </a:solidFill>
                          <a:uFillTx/>
                          <a:latin typeface="Arial"/>
                          <a:ea typeface="Amiri Quran"/>
                        </a:rPr>
                        <a:t>Включает в себя комплекс упражнений, направленных на тренировку памяти, внимания, мышления.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76000"/>
                        </a:lnSpc>
                        <a:spcBef>
                          <a:spcPts val="51"/>
                        </a:spcBef>
                        <a:spcAft>
                          <a:spcPts val="5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  <a:tab algn="l" pos="10333080"/>
                          <a:tab algn="l" pos="10782360"/>
                        </a:tabLst>
                      </a:pPr>
                      <a:endParaRPr b="0" lang="ru-RU" sz="4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76000"/>
                        </a:lnSpc>
                        <a:spcBef>
                          <a:spcPts val="51"/>
                        </a:spcBef>
                        <a:spcAft>
                          <a:spcPts val="5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  <a:tab algn="l" pos="10333080"/>
                          <a:tab algn="l" pos="10782360"/>
                        </a:tabLst>
                      </a:pPr>
                      <a:r>
                        <a:rPr b="0" lang="ru-RU" sz="4000" strike="noStrike" u="none">
                          <a:solidFill>
                            <a:srgbClr val="ff535f"/>
                          </a:solidFill>
                          <a:uFillTx/>
                          <a:latin typeface="Arial"/>
                          <a:ea typeface="Amiri Quran"/>
                        </a:rPr>
                        <a:t>2</a:t>
                      </a:r>
                      <a:endParaRPr b="0" lang="ru-RU" sz="4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76000"/>
                        </a:lnSpc>
                        <a:spcBef>
                          <a:spcPts val="51"/>
                        </a:spcBef>
                        <a:spcAft>
                          <a:spcPts val="5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  <a:tab algn="l" pos="10333080"/>
                          <a:tab algn="l" pos="10782360"/>
                        </a:tabLst>
                      </a:pPr>
                      <a:endParaRPr b="0" lang="ru-RU" sz="4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76000"/>
                        </a:lnSpc>
                        <a:spcBef>
                          <a:spcPts val="51"/>
                        </a:spcBef>
                        <a:spcAft>
                          <a:spcPts val="5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  <a:tab algn="l" pos="10333080"/>
                          <a:tab algn="l" pos="10782360"/>
                        </a:tabLst>
                      </a:pPr>
                      <a:r>
                        <a:rPr b="1" lang="ru-RU" sz="1200" strike="noStrike" u="none">
                          <a:solidFill>
                            <a:srgbClr val="ff535f"/>
                          </a:solidFill>
                          <a:uFillTx/>
                          <a:latin typeface="Arial"/>
                          <a:ea typeface="Amiri Quran"/>
                        </a:rPr>
                        <a:t>ЛОГОПЕДИЧЕСКИЙ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76000"/>
                        </a:lnSpc>
                        <a:spcBef>
                          <a:spcPts val="51"/>
                        </a:spcBef>
                        <a:spcAft>
                          <a:spcPts val="5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  <a:tab algn="l" pos="10333080"/>
                          <a:tab algn="l" pos="10782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  <a:tab algn="l" pos="10333080"/>
                          <a:tab algn="l" pos="10782360"/>
                        </a:tabLst>
                      </a:pPr>
                      <a:r>
                        <a:rPr b="0" lang="ru-RU" sz="1200" strike="noStrike" u="none">
                          <a:solidFill>
                            <a:srgbClr val="001254"/>
                          </a:solidFill>
                          <a:uFillTx/>
                          <a:latin typeface="Arial"/>
                          <a:ea typeface="Amiri Quran"/>
                        </a:rPr>
                        <a:t>Занятия, способствующие улучшению работы речи в комплексе с другими когнитивными функциями.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76000"/>
                        </a:lnSpc>
                        <a:spcBef>
                          <a:spcPts val="51"/>
                        </a:spcBef>
                        <a:spcAft>
                          <a:spcPts val="5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  <a:tab algn="l" pos="10333080"/>
                          <a:tab algn="l" pos="10782360"/>
                        </a:tabLst>
                      </a:pPr>
                      <a:endParaRPr b="0" lang="ru-RU" sz="4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76000"/>
                        </a:lnSpc>
                        <a:spcBef>
                          <a:spcPts val="51"/>
                        </a:spcBef>
                        <a:spcAft>
                          <a:spcPts val="5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  <a:tab algn="l" pos="10333080"/>
                          <a:tab algn="l" pos="10782360"/>
                        </a:tabLst>
                      </a:pPr>
                      <a:r>
                        <a:rPr b="0" lang="ru-RU" sz="4000" strike="noStrike" u="none">
                          <a:solidFill>
                            <a:srgbClr val="ff535f"/>
                          </a:solidFill>
                          <a:uFillTx/>
                          <a:latin typeface="Arial"/>
                          <a:ea typeface="Amiri Quran"/>
                        </a:rPr>
                        <a:t>3</a:t>
                      </a:r>
                      <a:endParaRPr b="0" lang="ru-RU" sz="4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76000"/>
                        </a:lnSpc>
                        <a:spcBef>
                          <a:spcPts val="51"/>
                        </a:spcBef>
                        <a:spcAft>
                          <a:spcPts val="5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  <a:tab algn="l" pos="10333080"/>
                          <a:tab algn="l" pos="10782360"/>
                        </a:tabLst>
                      </a:pPr>
                      <a:r>
                        <a:rPr b="1" lang="ru-RU" sz="1200" strike="noStrike" u="none">
                          <a:solidFill>
                            <a:srgbClr val="ff535f"/>
                          </a:solidFill>
                          <a:uFillTx/>
                          <a:latin typeface="Arial"/>
                          <a:ea typeface="Amiri Quran"/>
                        </a:rPr>
                        <a:t>ЭРГОТЕРАПИЯ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76000"/>
                        </a:lnSpc>
                        <a:spcBef>
                          <a:spcPts val="51"/>
                        </a:spcBef>
                        <a:spcAft>
                          <a:spcPts val="5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  <a:tab algn="l" pos="10333080"/>
                          <a:tab algn="l" pos="10782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  <a:tab algn="l" pos="10333080"/>
                          <a:tab algn="l" pos="10782360"/>
                        </a:tabLst>
                      </a:pPr>
                      <a:r>
                        <a:rPr b="0" lang="ru-RU" sz="1200" strike="noStrike" u="none">
                          <a:solidFill>
                            <a:srgbClr val="001254"/>
                          </a:solidFill>
                          <a:uFillTx/>
                          <a:latin typeface="Arial"/>
                          <a:ea typeface="Amiri Quran"/>
                        </a:rPr>
                        <a:t>Комплекс занятий, способствующих постепенному возвращению угасших опорно-двигательных функций, улучшению речи, восстановлению интеллектуального потенциала.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76000"/>
                        </a:lnSpc>
                        <a:spcBef>
                          <a:spcPts val="51"/>
                        </a:spcBef>
                        <a:spcAft>
                          <a:spcPts val="5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  <a:tab algn="l" pos="10333080"/>
                          <a:tab algn="l" pos="10782360"/>
                        </a:tabLst>
                      </a:pPr>
                      <a:endParaRPr b="0" lang="ru-RU" sz="4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76000"/>
                        </a:lnSpc>
                        <a:spcBef>
                          <a:spcPts val="51"/>
                        </a:spcBef>
                        <a:spcAft>
                          <a:spcPts val="5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  <a:tab algn="l" pos="10333080"/>
                          <a:tab algn="l" pos="10782360"/>
                        </a:tabLst>
                      </a:pPr>
                      <a:r>
                        <a:rPr b="0" lang="ru-RU" sz="4000" strike="noStrike" u="none">
                          <a:solidFill>
                            <a:srgbClr val="ff535f"/>
                          </a:solidFill>
                          <a:uFillTx/>
                          <a:latin typeface="Arial"/>
                          <a:ea typeface="Amiri Quran"/>
                        </a:rPr>
                        <a:t>4</a:t>
                      </a:r>
                      <a:endParaRPr b="0" lang="ru-RU" sz="4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76000"/>
                        </a:lnSpc>
                        <a:spcBef>
                          <a:spcPts val="51"/>
                        </a:spcBef>
                        <a:spcAft>
                          <a:spcPts val="5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  <a:tab algn="l" pos="10333080"/>
                          <a:tab algn="l" pos="10782360"/>
                        </a:tabLst>
                      </a:pPr>
                      <a:r>
                        <a:rPr b="1" lang="ru-RU" sz="1200" strike="noStrike" u="none">
                          <a:solidFill>
                            <a:srgbClr val="ff535f"/>
                          </a:solidFill>
                          <a:uFillTx/>
                          <a:latin typeface="Arial"/>
                          <a:ea typeface="Amiri Quran"/>
                        </a:rPr>
                        <a:t>ЛФК</a:t>
                      </a:r>
                      <a:r>
                        <a:rPr b="0" lang="ru-RU" sz="1200" strike="noStrike" u="none">
                          <a:solidFill>
                            <a:srgbClr val="ff535f"/>
                          </a:solidFill>
                          <a:uFillTx/>
                          <a:latin typeface="Arial"/>
                          <a:ea typeface="Amiri Quran"/>
                        </a:rPr>
                        <a:t> 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76000"/>
                        </a:lnSpc>
                        <a:spcBef>
                          <a:spcPts val="51"/>
                        </a:spcBef>
                        <a:spcAft>
                          <a:spcPts val="5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  <a:tab algn="l" pos="10333080"/>
                          <a:tab algn="l" pos="10782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  <a:tab algn="l" pos="10333080"/>
                          <a:tab algn="l" pos="10782360"/>
                        </a:tabLst>
                      </a:pPr>
                      <a:r>
                        <a:rPr b="0" lang="ru-RU" sz="1200" strike="noStrike" u="none">
                          <a:solidFill>
                            <a:srgbClr val="001254"/>
                          </a:solidFill>
                          <a:uFillTx/>
                          <a:latin typeface="Arial"/>
                          <a:ea typeface="Amiri Quran"/>
                        </a:rPr>
                        <a:t>Систематическое занятие целенаправленной физической активностью позволяет активизировать различные мозговые центры.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8" name="Text Box 6"/>
          <p:cNvSpPr/>
          <p:nvPr/>
        </p:nvSpPr>
        <p:spPr>
          <a:xfrm>
            <a:off x="706320" y="136440"/>
            <a:ext cx="11355480" cy="65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 fontScale="85000" lnSpcReduction="9999"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ru-RU" sz="2600" strike="noStrike" u="none">
                <a:solidFill>
                  <a:srgbClr val="001254"/>
                </a:solidFill>
                <a:uFillTx/>
                <a:latin typeface="Arial"/>
              </a:rPr>
              <a:t>    </a:t>
            </a:r>
            <a:r>
              <a:rPr b="1" lang="ru-RU" sz="2600" strike="noStrike" u="none">
                <a:solidFill>
                  <a:srgbClr val="001254"/>
                </a:solidFill>
                <a:uFillTx/>
                <a:latin typeface="Arial"/>
              </a:rPr>
              <a:t> </a:t>
            </a:r>
            <a:r>
              <a:rPr b="0" lang="ru-RU" sz="2000" strike="noStrike" u="none">
                <a:solidFill>
                  <a:srgbClr val="001254"/>
                </a:solidFill>
                <a:uFillTx/>
                <a:latin typeface="Arial"/>
              </a:rPr>
              <a:t>Профилактически-коррекционный этап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ru-RU" sz="1600" strike="noStrike" u="none">
                <a:solidFill>
                  <a:srgbClr val="001254"/>
                </a:solidFill>
                <a:uFillTx/>
                <a:latin typeface="Arial"/>
              </a:rPr>
              <a:t>4 направления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79" name=""/>
          <p:cNvGraphicFramePr/>
          <p:nvPr/>
        </p:nvGraphicFramePr>
        <p:xfrm>
          <a:off x="14400" y="5630760"/>
          <a:ext cx="12119040" cy="1090800"/>
        </p:xfrm>
        <a:graphic>
          <a:graphicData uri="http://schemas.openxmlformats.org/drawingml/2006/table">
            <a:tbl>
              <a:tblPr/>
              <a:tblGrid>
                <a:gridCol w="6216480"/>
                <a:gridCol w="5902560"/>
              </a:tblGrid>
              <a:tr h="546120">
                <a:tc>
                  <a:txBody>
                    <a:bodyPr anchor="t">
                      <a:noAutofit/>
                    </a:bodyPr>
                    <a:p>
                      <a:pPr marL="179280" indent="-179280">
                        <a:lnSpc>
                          <a:spcPct val="76000"/>
                        </a:lnSpc>
                        <a:spcBef>
                          <a:spcPts val="51"/>
                        </a:spcBef>
                        <a:spcAft>
                          <a:spcPts val="51"/>
                        </a:spcAft>
                        <a:buClr>
                          <a:srgbClr val="ff535f"/>
                        </a:buClr>
                        <a:buFont typeface="Arial"/>
                        <a:buChar char="▌"/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  <a:tab algn="l" pos="10333080"/>
                          <a:tab algn="l" pos="10782360"/>
                        </a:tabLst>
                      </a:pPr>
                      <a:r>
                        <a:rPr b="0" lang="ru-RU" sz="1600" strike="noStrike" u="none">
                          <a:solidFill>
                            <a:srgbClr val="0b1a52"/>
                          </a:solidFill>
                          <a:uFillTx/>
                          <a:latin typeface="Arial"/>
                        </a:rPr>
                        <a:t>Комплексный коррекционный подход                                    </a:t>
                      </a:r>
                      <a:r>
                        <a:rPr b="0" lang="ru-RU" sz="1200" strike="noStrike" u="none">
                          <a:solidFill>
                            <a:srgbClr val="0b1a52"/>
                          </a:solidFill>
                          <a:uFillTx/>
                          <a:latin typeface="Arial"/>
                        </a:rPr>
                        <a:t>весь спектр когниций: память, внимание, восприятие, речь, мышление, праксис.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179280" indent="-179280">
                        <a:lnSpc>
                          <a:spcPct val="76000"/>
                        </a:lnSpc>
                        <a:spcBef>
                          <a:spcPts val="51"/>
                        </a:spcBef>
                        <a:spcAft>
                          <a:spcPts val="51"/>
                        </a:spcAft>
                        <a:buClr>
                          <a:srgbClr val="ff535f"/>
                        </a:buClr>
                        <a:buFont typeface="Arial"/>
                        <a:buChar char="▌"/>
                        <a:tabLst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  <a:tab algn="l" pos="10333080"/>
                          <a:tab algn="l" pos="10782360"/>
                        </a:tabLst>
                      </a:pPr>
                      <a:r>
                        <a:rPr b="0" lang="ru-RU" sz="1600" strike="noStrike" u="none">
                          <a:solidFill>
                            <a:srgbClr val="0b1a52"/>
                          </a:solidFill>
                          <a:uFillTx/>
                          <a:latin typeface="Arial"/>
                        </a:rPr>
                        <a:t>Групповая форма работы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marL="179280" indent="-179280">
                        <a:lnSpc>
                          <a:spcPct val="76000"/>
                        </a:lnSpc>
                        <a:spcBef>
                          <a:spcPts val="51"/>
                        </a:spcBef>
                        <a:spcAft>
                          <a:spcPts val="5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  <a:tab algn="l" pos="10333080"/>
                          <a:tab algn="l" pos="10782360"/>
                        </a:tabLst>
                      </a:pPr>
                      <a:r>
                        <a:rPr b="0" lang="ru-RU" sz="1200" strike="noStrike" u="none">
                          <a:solidFill>
                            <a:srgbClr val="0b1a52"/>
                          </a:solidFill>
                          <a:uFillTx/>
                          <a:latin typeface="Arial"/>
                        </a:rPr>
                        <a:t>    </a:t>
                      </a:r>
                      <a:r>
                        <a:rPr b="0" lang="ru-RU" sz="1200" strike="noStrike" u="none">
                          <a:solidFill>
                            <a:srgbClr val="0b1a52"/>
                          </a:solidFill>
                          <a:uFillTx/>
                          <a:latin typeface="Arial"/>
                        </a:rPr>
                        <a:t>рекомендуемый состав одной группы не более 6 участников.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5446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76000"/>
                        </a:lnSpc>
                        <a:spcBef>
                          <a:spcPts val="51"/>
                        </a:spcBef>
                        <a:spcAft>
                          <a:spcPts val="51"/>
                        </a:spcAft>
                        <a:buClr>
                          <a:srgbClr val="ff535f"/>
                        </a:buClr>
                        <a:buFont typeface="Arial"/>
                        <a:buChar char="▌"/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  <a:tab algn="l" pos="10333080"/>
                          <a:tab algn="l" pos="10782360"/>
                        </a:tabLst>
                      </a:pPr>
                      <a:r>
                        <a:rPr b="0" lang="ru-RU" sz="1600" strike="noStrike" u="none">
                          <a:solidFill>
                            <a:srgbClr val="0b1a52"/>
                          </a:solidFill>
                          <a:uFillTx/>
                          <a:latin typeface="Arial"/>
                        </a:rPr>
                        <a:t>Длительность курса 1,5 месяца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76000"/>
                        </a:lnSpc>
                        <a:spcBef>
                          <a:spcPts val="51"/>
                        </a:spcBef>
                        <a:spcAft>
                          <a:spcPts val="5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  <a:tab algn="l" pos="10333080"/>
                          <a:tab algn="l" pos="10782360"/>
                        </a:tabLst>
                      </a:pPr>
                      <a:r>
                        <a:rPr b="0" lang="ru-RU" sz="1200" strike="noStrike" u="none">
                          <a:solidFill>
                            <a:srgbClr val="0b1a52"/>
                          </a:solidFill>
                          <a:uFillTx/>
                          <a:latin typeface="Arial"/>
                        </a:rPr>
                        <a:t>     </a:t>
                      </a:r>
                      <a:r>
                        <a:rPr b="0" lang="ru-RU" sz="1200" strike="noStrike" u="none">
                          <a:solidFill>
                            <a:srgbClr val="0b1a52"/>
                          </a:solidFill>
                          <a:uFillTx/>
                          <a:latin typeface="Arial"/>
                        </a:rPr>
                        <a:t>занятие 120 минут (по 30 минут у каждого специалиста), один раз в неделю.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179280" indent="-179280">
                        <a:lnSpc>
                          <a:spcPct val="76000"/>
                        </a:lnSpc>
                        <a:spcBef>
                          <a:spcPts val="51"/>
                        </a:spcBef>
                        <a:spcAft>
                          <a:spcPts val="51"/>
                        </a:spcAft>
                        <a:buClr>
                          <a:srgbClr val="ff535f"/>
                        </a:buClr>
                        <a:buFont typeface="Arial"/>
                        <a:buChar char="▌"/>
                        <a:tabLst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  <a:tab algn="l" pos="10333080"/>
                          <a:tab algn="l" pos="10782360"/>
                        </a:tabLst>
                      </a:pPr>
                      <a:r>
                        <a:rPr b="0" lang="ru-RU" sz="1600" strike="noStrike" u="none">
                          <a:solidFill>
                            <a:srgbClr val="0b1a52"/>
                          </a:solidFill>
                          <a:uFillTx/>
                          <a:latin typeface="Arial"/>
                        </a:rPr>
                        <a:t>Практические навыки с переносом в повседневную жизнь</a:t>
                      </a:r>
                      <a:r>
                        <a:rPr b="0" lang="ru-RU" sz="1200" strike="noStrike" u="none">
                          <a:solidFill>
                            <a:srgbClr val="0b1a52"/>
                          </a:solidFill>
                          <a:uFillTx/>
                          <a:latin typeface="Arial"/>
                        </a:rPr>
                        <a:t> самостоятельная работа по инструкциям специалистов.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0" name="Текст 9"/>
          <p:cNvSpPr/>
          <p:nvPr/>
        </p:nvSpPr>
        <p:spPr>
          <a:xfrm>
            <a:off x="-25560" y="2241720"/>
            <a:ext cx="12169800" cy="3298680"/>
          </a:xfrm>
          <a:prstGeom prst="rect">
            <a:avLst/>
          </a:prstGeom>
          <a:solidFill>
            <a:srgbClr val="003076">
              <a:alpha val="1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marL="268200">
              <a:lnSpc>
                <a:spcPct val="110000"/>
              </a:lnSpc>
              <a:spcBef>
                <a:spcPts val="11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1" name="Рисунок 5" descr=""/>
          <p:cNvPicPr/>
          <p:nvPr/>
        </p:nvPicPr>
        <p:blipFill>
          <a:blip r:embed="rId2"/>
          <a:srcRect l="0" t="5470" r="0" b="20693"/>
          <a:stretch/>
        </p:blipFill>
        <p:spPr>
          <a:xfrm>
            <a:off x="4486320" y="2309760"/>
            <a:ext cx="3146400" cy="3097440"/>
          </a:xfrm>
          <a:prstGeom prst="rect">
            <a:avLst/>
          </a:prstGeom>
          <a:ln w="0">
            <a:noFill/>
          </a:ln>
        </p:spPr>
      </p:pic>
      <p:pic>
        <p:nvPicPr>
          <p:cNvPr id="82" name="Рисунок 7" descr=""/>
          <p:cNvPicPr/>
          <p:nvPr/>
        </p:nvPicPr>
        <p:blipFill>
          <a:blip r:embed="rId3"/>
          <a:srcRect l="0" t="11313" r="0" b="11922"/>
          <a:stretch/>
        </p:blipFill>
        <p:spPr>
          <a:xfrm>
            <a:off x="8291520" y="2332080"/>
            <a:ext cx="3122640" cy="3092400"/>
          </a:xfrm>
          <a:prstGeom prst="rect">
            <a:avLst/>
          </a:prstGeom>
          <a:ln w="0">
            <a:noFill/>
          </a:ln>
        </p:spPr>
      </p:pic>
      <p:pic>
        <p:nvPicPr>
          <p:cNvPr id="83" name="Рисунок 2" descr=""/>
          <p:cNvPicPr/>
          <p:nvPr/>
        </p:nvPicPr>
        <p:blipFill>
          <a:blip r:embed="rId4"/>
          <a:srcRect l="32844" t="27827" r="32860" b="11667"/>
          <a:stretch/>
        </p:blipFill>
        <p:spPr>
          <a:xfrm>
            <a:off x="706320" y="2311560"/>
            <a:ext cx="3122640" cy="3097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Номер слайда 5"/>
          <p:cNvSpPr/>
          <p:nvPr/>
        </p:nvSpPr>
        <p:spPr>
          <a:xfrm>
            <a:off x="5222880" y="6524640"/>
            <a:ext cx="1901880" cy="18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5" name="Текст 9"/>
          <p:cNvSpPr/>
          <p:nvPr/>
        </p:nvSpPr>
        <p:spPr>
          <a:xfrm>
            <a:off x="3786120" y="853920"/>
            <a:ext cx="3436920" cy="1533600"/>
          </a:xfrm>
          <a:prstGeom prst="rect">
            <a:avLst/>
          </a:prstGeom>
          <a:solidFill>
            <a:srgbClr val="003076">
              <a:alpha val="1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marL="720720" algn="just">
              <a:lnSpc>
                <a:spcPct val="11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1254"/>
                </a:solidFill>
                <a:uFillTx/>
                <a:latin typeface="Arial"/>
                <a:ea typeface="TimesNewRomanPS-BoldMT"/>
              </a:rPr>
              <a:t>коррекционно-профилактических занятий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6" name="TextBox 19"/>
          <p:cNvSpPr/>
          <p:nvPr/>
        </p:nvSpPr>
        <p:spPr>
          <a:xfrm flipH="1">
            <a:off x="0" y="600120"/>
            <a:ext cx="3494160" cy="4154400"/>
          </a:xfrm>
          <a:prstGeom prst="rect">
            <a:avLst/>
          </a:prstGeom>
          <a:solidFill>
            <a:srgbClr val="ff475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44136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Arial"/>
                <a:ea typeface="TimesNewRomanPS-BoldMT"/>
              </a:rPr>
              <a:t>За 2 года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4136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Arial"/>
                <a:ea typeface="TimesNewRomanPS-BoldMT"/>
              </a:rPr>
              <a:t>проведено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4136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4136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4136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4136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Arial"/>
                <a:ea typeface="TimesNewRomanPS-BoldMT"/>
              </a:rPr>
              <a:t>«Зарядка для ума»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7" name="Овал 3"/>
          <p:cNvSpPr/>
          <p:nvPr/>
        </p:nvSpPr>
        <p:spPr>
          <a:xfrm>
            <a:off x="2629080" y="2719440"/>
            <a:ext cx="1779480" cy="1787400"/>
          </a:xfrm>
          <a:prstGeom prst="ellipse">
            <a:avLst/>
          </a:prstGeom>
          <a:solidFill>
            <a:srgbClr val="00125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800" strike="noStrike" u="none">
                <a:solidFill>
                  <a:srgbClr val="ff535f"/>
                </a:solidFill>
                <a:uFillTx/>
                <a:latin typeface="Arial"/>
              </a:rPr>
              <a:t>182</a:t>
            </a:r>
            <a:endParaRPr b="0" lang="ru-RU" sz="4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8" name="Овал 6"/>
          <p:cNvSpPr/>
          <p:nvPr/>
        </p:nvSpPr>
        <p:spPr>
          <a:xfrm>
            <a:off x="2603520" y="760320"/>
            <a:ext cx="1779480" cy="1785960"/>
          </a:xfrm>
          <a:prstGeom prst="ellipse">
            <a:avLst/>
          </a:prstGeom>
          <a:solidFill>
            <a:srgbClr val="00125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800" strike="noStrike" u="none">
                <a:solidFill>
                  <a:srgbClr val="ff535f"/>
                </a:solidFill>
                <a:uFillTx/>
                <a:latin typeface="Arial"/>
              </a:rPr>
              <a:t>240</a:t>
            </a:r>
            <a:endParaRPr b="0" lang="ru-RU" sz="4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9" name="Текст 9"/>
          <p:cNvSpPr/>
          <p:nvPr/>
        </p:nvSpPr>
        <p:spPr>
          <a:xfrm>
            <a:off x="3786120" y="2844720"/>
            <a:ext cx="3436920" cy="1533600"/>
          </a:xfrm>
          <a:prstGeom prst="rect">
            <a:avLst/>
          </a:prstGeom>
          <a:solidFill>
            <a:srgbClr val="003076">
              <a:alpha val="1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marL="720720" algn="just">
              <a:lnSpc>
                <a:spcPct val="11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1254"/>
                </a:solidFill>
                <a:uFillTx/>
                <a:latin typeface="Arial"/>
                <a:ea typeface="TimesNewRomanPS-BoldMT"/>
              </a:rPr>
              <a:t>участника занятий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0" name="TextBox 11"/>
          <p:cNvSpPr/>
          <p:nvPr/>
        </p:nvSpPr>
        <p:spPr>
          <a:xfrm>
            <a:off x="378000" y="5313240"/>
            <a:ext cx="7146720" cy="82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600" strike="noStrike" u="none">
                <a:solidFill>
                  <a:srgbClr val="001254"/>
                </a:solidFill>
                <a:uFillTx/>
                <a:latin typeface="Arial"/>
                <a:ea typeface="TimesNewRomanPS-BoldMT"/>
              </a:rPr>
              <a:t>Положительные отзывы и желание повторно участвовать в программе показывают эффективность и востребованность программы среди лиц пожилого возраста.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1" name="TextBox 19"/>
          <p:cNvSpPr/>
          <p:nvPr/>
        </p:nvSpPr>
        <p:spPr>
          <a:xfrm flipH="1">
            <a:off x="3494160" y="5208480"/>
            <a:ext cx="8696160" cy="104760"/>
          </a:xfrm>
          <a:prstGeom prst="rect">
            <a:avLst/>
          </a:prstGeom>
          <a:solidFill>
            <a:srgbClr val="ff475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25000" lnSpcReduction="19999"/>
          </a:bodyPr>
          <a:p>
            <a:pPr algn="just">
              <a:lnSpc>
                <a:spcPct val="100000"/>
              </a:lnSpc>
              <a:spcBef>
                <a:spcPts val="1400"/>
              </a:spcBef>
              <a:spcAft>
                <a:spcPts val="75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2" name="Рисунок 2" descr=""/>
          <p:cNvPicPr/>
          <p:nvPr/>
        </p:nvPicPr>
        <p:blipFill>
          <a:blip r:embed="rId1"/>
          <a:stretch/>
        </p:blipFill>
        <p:spPr>
          <a:xfrm>
            <a:off x="7648560" y="600120"/>
            <a:ext cx="4143240" cy="5815080"/>
          </a:xfrm>
          <a:prstGeom prst="rect">
            <a:avLst/>
          </a:prstGeom>
          <a:ln w="0">
            <a:noFill/>
          </a:ln>
        </p:spPr>
      </p:pic>
      <p:pic>
        <p:nvPicPr>
          <p:cNvPr id="93" name="Прямоугольник 1" descr=""/>
          <p:cNvPicPr/>
          <p:nvPr/>
        </p:nvPicPr>
        <p:blipFill>
          <a:blip r:embed="rId2"/>
          <a:stretch/>
        </p:blipFill>
        <p:spPr>
          <a:xfrm>
            <a:off x="11685600" y="6413400"/>
            <a:ext cx="482760" cy="438120"/>
          </a:xfrm>
          <a:prstGeom prst="rect">
            <a:avLst/>
          </a:prstGeom>
          <a:ln w="0">
            <a:noFill/>
          </a:ln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Номер слайда 5"/>
          <p:cNvSpPr/>
          <p:nvPr/>
        </p:nvSpPr>
        <p:spPr>
          <a:xfrm>
            <a:off x="5222880" y="6524640"/>
            <a:ext cx="1901880" cy="18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5" name="Текст 9"/>
          <p:cNvSpPr/>
          <p:nvPr/>
        </p:nvSpPr>
        <p:spPr>
          <a:xfrm>
            <a:off x="-204840" y="-1341360"/>
            <a:ext cx="16401960" cy="8448480"/>
          </a:xfrm>
          <a:prstGeom prst="rect">
            <a:avLst/>
          </a:prstGeom>
          <a:solidFill>
            <a:srgbClr val="003076">
              <a:alpha val="1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marL="268200">
              <a:lnSpc>
                <a:spcPct val="110000"/>
              </a:lnSpc>
              <a:spcBef>
                <a:spcPts val="11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6" name="TextBox 19"/>
          <p:cNvSpPr/>
          <p:nvPr/>
        </p:nvSpPr>
        <p:spPr>
          <a:xfrm flipH="1">
            <a:off x="-720" y="260280"/>
            <a:ext cx="12169800" cy="1130400"/>
          </a:xfrm>
          <a:prstGeom prst="rect">
            <a:avLst/>
          </a:prstGeom>
          <a:solidFill>
            <a:srgbClr val="ff475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just">
              <a:spcBef>
                <a:spcPts val="1400"/>
              </a:spcBef>
              <a:spcAft>
                <a:spcPts val="75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7" name="Текст 11"/>
          <p:cNvSpPr/>
          <p:nvPr/>
        </p:nvSpPr>
        <p:spPr>
          <a:xfrm>
            <a:off x="36360" y="379440"/>
            <a:ext cx="3598920" cy="78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179280"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ffffff"/>
                </a:solidFill>
                <a:uFillTx/>
                <a:latin typeface="Arial"/>
                <a:ea typeface="TimesNewRomanPS-BoldMT"/>
              </a:rPr>
              <a:t>Памятки комплексной реабилитационной программы «Зарядка для ума»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8" name="Рисунок 20" descr=""/>
          <p:cNvPicPr/>
          <p:nvPr/>
        </p:nvPicPr>
        <p:blipFill>
          <a:blip r:embed="rId1"/>
          <a:stretch/>
        </p:blipFill>
        <p:spPr>
          <a:xfrm>
            <a:off x="7985160" y="436680"/>
            <a:ext cx="3968640" cy="280656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  <p:pic>
        <p:nvPicPr>
          <p:cNvPr id="99" name="Рисунок 21" descr=""/>
          <p:cNvPicPr/>
          <p:nvPr/>
        </p:nvPicPr>
        <p:blipFill>
          <a:blip r:embed="rId2"/>
          <a:stretch/>
        </p:blipFill>
        <p:spPr>
          <a:xfrm>
            <a:off x="3836880" y="439560"/>
            <a:ext cx="3969000" cy="280224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  <p:pic>
        <p:nvPicPr>
          <p:cNvPr id="100" name="Рисунок 22" descr=""/>
          <p:cNvPicPr/>
          <p:nvPr/>
        </p:nvPicPr>
        <p:blipFill>
          <a:blip r:embed="rId3"/>
          <a:srcRect l="41716" t="16324" r="25743" b="6875"/>
          <a:stretch/>
        </p:blipFill>
        <p:spPr>
          <a:xfrm>
            <a:off x="7548480" y="3541680"/>
            <a:ext cx="2124000" cy="2801880"/>
          </a:xfrm>
          <a:prstGeom prst="rect">
            <a:avLst/>
          </a:prstGeom>
          <a:ln w="9360">
            <a:solidFill>
              <a:srgbClr val="a6a6a6"/>
            </a:solidFill>
            <a:miter/>
          </a:ln>
        </p:spPr>
      </p:pic>
      <p:pic>
        <p:nvPicPr>
          <p:cNvPr id="101" name="Рисунок 23" descr=""/>
          <p:cNvPicPr/>
          <p:nvPr/>
        </p:nvPicPr>
        <p:blipFill>
          <a:blip r:embed="rId4"/>
          <a:srcRect l="41716" t="13164" r="25743" b="11939"/>
          <a:stretch/>
        </p:blipFill>
        <p:spPr>
          <a:xfrm>
            <a:off x="9786960" y="3541680"/>
            <a:ext cx="2166840" cy="2801880"/>
          </a:xfrm>
          <a:prstGeom prst="rect">
            <a:avLst/>
          </a:prstGeom>
          <a:ln w="9360">
            <a:solidFill>
              <a:srgbClr val="a6a6a6"/>
            </a:solidFill>
            <a:miter/>
          </a:ln>
        </p:spPr>
      </p:pic>
      <p:pic>
        <p:nvPicPr>
          <p:cNvPr id="102" name="Рисунок 24" descr=""/>
          <p:cNvPicPr/>
          <p:nvPr/>
        </p:nvPicPr>
        <p:blipFill>
          <a:blip r:embed="rId5"/>
          <a:srcRect l="41719" t="12115" r="25742" b="18094"/>
          <a:stretch/>
        </p:blipFill>
        <p:spPr>
          <a:xfrm>
            <a:off x="5108400" y="3546360"/>
            <a:ext cx="2324160" cy="2801880"/>
          </a:xfrm>
          <a:prstGeom prst="rect">
            <a:avLst/>
          </a:prstGeom>
          <a:ln w="9360">
            <a:solidFill>
              <a:srgbClr val="a6a6a6"/>
            </a:solidFill>
            <a:miter/>
          </a:ln>
        </p:spPr>
      </p:pic>
      <p:pic>
        <p:nvPicPr>
          <p:cNvPr id="103" name="Прямоугольник 1" descr=""/>
          <p:cNvPicPr/>
          <p:nvPr/>
        </p:nvPicPr>
        <p:blipFill>
          <a:blip r:embed="rId6"/>
          <a:stretch/>
        </p:blipFill>
        <p:spPr>
          <a:xfrm>
            <a:off x="11685600" y="6413400"/>
            <a:ext cx="482760" cy="438120"/>
          </a:xfrm>
          <a:prstGeom prst="rect">
            <a:avLst/>
          </a:prstGeom>
          <a:ln w="0">
            <a:noFill/>
          </a:ln>
        </p:spPr>
      </p:pic>
      <p:pic>
        <p:nvPicPr>
          <p:cNvPr id="104" name="Picture 2" descr=""/>
          <p:cNvPicPr/>
          <p:nvPr/>
        </p:nvPicPr>
        <p:blipFill>
          <a:blip r:embed="rId7"/>
          <a:stretch/>
        </p:blipFill>
        <p:spPr>
          <a:xfrm>
            <a:off x="2658960" y="3546360"/>
            <a:ext cx="2324160" cy="2797200"/>
          </a:xfrm>
          <a:prstGeom prst="rect">
            <a:avLst/>
          </a:prstGeom>
          <a:ln w="9360">
            <a:solidFill>
              <a:srgbClr val="a6a6a6"/>
            </a:solidFill>
            <a:round/>
          </a:ln>
        </p:spPr>
      </p:pic>
      <p:pic>
        <p:nvPicPr>
          <p:cNvPr id="105" name="Picture 3" descr=""/>
          <p:cNvPicPr/>
          <p:nvPr/>
        </p:nvPicPr>
        <p:blipFill>
          <a:blip r:embed="rId8"/>
          <a:stretch/>
        </p:blipFill>
        <p:spPr>
          <a:xfrm>
            <a:off x="255600" y="3541680"/>
            <a:ext cx="2279520" cy="2801880"/>
          </a:xfrm>
          <a:prstGeom prst="rect">
            <a:avLst/>
          </a:prstGeom>
          <a:ln w="9360">
            <a:solidFill>
              <a:srgbClr val="a6a6a6"/>
            </a:solidFill>
            <a:round/>
          </a:ln>
        </p:spPr>
      </p:pic>
      <p:sp>
        <p:nvSpPr>
          <p:cNvPr id="106" name="Текст 11"/>
          <p:cNvSpPr/>
          <p:nvPr/>
        </p:nvSpPr>
        <p:spPr>
          <a:xfrm>
            <a:off x="12600" y="1447920"/>
            <a:ext cx="3598920" cy="206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465120" indent="-285840">
              <a:spcAft>
                <a:spcPts val="1001"/>
              </a:spcAft>
              <a:buClr>
                <a:srgbClr val="001254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600" strike="noStrike" u="none">
                <a:solidFill>
                  <a:srgbClr val="001254"/>
                </a:solidFill>
                <a:uFillTx/>
                <a:latin typeface="Arial"/>
                <a:ea typeface="TimesNewRomanPS-BoldMT"/>
              </a:rPr>
              <a:t>Получают пациенты по завершению курса от каждого задействованного специалиста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65120" indent="-285840">
              <a:spcAft>
                <a:spcPts val="1001"/>
              </a:spcAft>
              <a:buClr>
                <a:srgbClr val="001254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600" strike="noStrike" u="none">
                <a:solidFill>
                  <a:srgbClr val="001254"/>
                </a:solidFill>
                <a:uFillTx/>
                <a:latin typeface="Arial"/>
                <a:ea typeface="TimesNewRomanPS-BoldMT"/>
              </a:rPr>
              <a:t>Помогают пациентам поддерживать мотивацию к продолжению занятий в самостоятельном формате</a:t>
            </a:r>
            <a:r>
              <a:rPr b="0" lang="ru-RU" sz="1800" strike="noStrike" u="none">
                <a:solidFill>
                  <a:srgbClr val="ffffff"/>
                </a:solidFill>
                <a:uFillTx/>
                <a:latin typeface="Arial"/>
                <a:ea typeface="TimesNewRomanPS-BoldMT"/>
              </a:rPr>
              <a:t>.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Текст 9"/>
          <p:cNvSpPr/>
          <p:nvPr/>
        </p:nvSpPr>
        <p:spPr>
          <a:xfrm>
            <a:off x="0" y="907920"/>
            <a:ext cx="12169800" cy="5950080"/>
          </a:xfrm>
          <a:prstGeom prst="rect">
            <a:avLst/>
          </a:prstGeom>
          <a:solidFill>
            <a:srgbClr val="003076">
              <a:alpha val="1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marL="268200">
              <a:lnSpc>
                <a:spcPct val="110000"/>
              </a:lnSpc>
              <a:spcBef>
                <a:spcPts val="11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8" name="TextBox 19"/>
          <p:cNvSpPr/>
          <p:nvPr/>
        </p:nvSpPr>
        <p:spPr>
          <a:xfrm flipH="1">
            <a:off x="-15120" y="1138320"/>
            <a:ext cx="692280" cy="5491080"/>
          </a:xfrm>
          <a:prstGeom prst="rect">
            <a:avLst/>
          </a:prstGeom>
          <a:solidFill>
            <a:srgbClr val="ff475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just">
              <a:lnSpc>
                <a:spcPct val="100000"/>
              </a:lnSpc>
              <a:spcBef>
                <a:spcPts val="1400"/>
              </a:spcBef>
              <a:spcAft>
                <a:spcPts val="75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9" name="TextBox 8"/>
          <p:cNvSpPr/>
          <p:nvPr/>
        </p:nvSpPr>
        <p:spPr>
          <a:xfrm>
            <a:off x="1182600" y="1152360"/>
            <a:ext cx="5981760" cy="20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600" strike="noStrike" u="none">
                <a:solidFill>
                  <a:srgbClr val="001254"/>
                </a:solidFill>
                <a:uFillTx/>
                <a:latin typeface="Arial"/>
                <a:ea typeface="Times New Roman"/>
              </a:rPr>
              <a:t>Для информационной осведомленности, доступности и внедрения проекта «Зарядка для ума» в формате регулярного процесса: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buClr>
                <a:srgbClr val="ff535f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600" strike="noStrike" u="none">
                <a:solidFill>
                  <a:srgbClr val="001254"/>
                </a:solidFill>
                <a:uFillTx/>
                <a:latin typeface="Arial"/>
                <a:ea typeface="Times New Roman"/>
              </a:rPr>
              <a:t>во все филиалы поликлиники врачам (терапевтам, неврологам, гериатрам) предоставлены памятки о направлении пациентов для участия в проекте;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buClr>
                <a:srgbClr val="ff535f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600" strike="noStrike" u="none">
                <a:solidFill>
                  <a:srgbClr val="001254"/>
                </a:solidFill>
                <a:uFillTx/>
                <a:latin typeface="Arial"/>
                <a:ea typeface="Times New Roman"/>
              </a:rPr>
              <a:t>в холлах размещены рекламные штендеры с описанием проекта.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0" name="Рисунок 10" descr=""/>
          <p:cNvPicPr/>
          <p:nvPr/>
        </p:nvPicPr>
        <p:blipFill>
          <a:blip r:embed="rId1"/>
          <a:srcRect l="41719" t="11063" r="25740" b="5797"/>
          <a:stretch/>
        </p:blipFill>
        <p:spPr>
          <a:xfrm>
            <a:off x="7385040" y="0"/>
            <a:ext cx="4775040" cy="6858000"/>
          </a:xfrm>
          <a:prstGeom prst="rect">
            <a:avLst/>
          </a:prstGeom>
          <a:ln w="0">
            <a:noFill/>
          </a:ln>
        </p:spPr>
      </p:pic>
      <p:pic>
        <p:nvPicPr>
          <p:cNvPr id="111" name="Прямоугольник 1" descr=""/>
          <p:cNvPicPr/>
          <p:nvPr/>
        </p:nvPicPr>
        <p:blipFill>
          <a:blip r:embed="rId2"/>
          <a:stretch/>
        </p:blipFill>
        <p:spPr>
          <a:xfrm>
            <a:off x="11685600" y="6413400"/>
            <a:ext cx="482760" cy="438120"/>
          </a:xfrm>
          <a:prstGeom prst="rect">
            <a:avLst/>
          </a:prstGeom>
          <a:ln w="0">
            <a:noFill/>
          </a:ln>
        </p:spPr>
      </p:pic>
      <p:sp>
        <p:nvSpPr>
          <p:cNvPr id="112" name="Заголовок 6"/>
          <p:cNvSpPr/>
          <p:nvPr/>
        </p:nvSpPr>
        <p:spPr>
          <a:xfrm>
            <a:off x="612720" y="264960"/>
            <a:ext cx="2944800" cy="54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algn="just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ff535f"/>
                </a:solidFill>
                <a:uFillTx/>
                <a:latin typeface="Arial"/>
                <a:ea typeface="Times New Roman"/>
              </a:rPr>
              <a:t>Информирование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3" name="Рисунок 6" descr=""/>
          <p:cNvPicPr/>
          <p:nvPr/>
        </p:nvPicPr>
        <p:blipFill>
          <a:blip r:embed="rId3"/>
          <a:stretch/>
        </p:blipFill>
        <p:spPr>
          <a:xfrm>
            <a:off x="1185840" y="3240000"/>
            <a:ext cx="2571840" cy="3429000"/>
          </a:xfrm>
          <a:prstGeom prst="rect">
            <a:avLst/>
          </a:prstGeom>
          <a:ln w="0">
            <a:noFill/>
          </a:ln>
        </p:spPr>
      </p:pic>
      <p:pic>
        <p:nvPicPr>
          <p:cNvPr id="114" name="Рисунок 9" descr=""/>
          <p:cNvPicPr/>
          <p:nvPr/>
        </p:nvPicPr>
        <p:blipFill>
          <a:blip r:embed="rId4"/>
          <a:srcRect l="0" t="4287" r="16161" b="10745"/>
          <a:stretch/>
        </p:blipFill>
        <p:spPr>
          <a:xfrm>
            <a:off x="4262400" y="3240000"/>
            <a:ext cx="2538360" cy="3429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4366</TotalTime>
  <Application>LibreOffice/24.8.3.2$Linux_X86_64 LibreOffice_project/480$Build-2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2018-08-06T08:50:23Z</dcterms:created>
  <dc:creator>user7013</dc:creator>
  <dc:description/>
  <dc:language>ru-RU</dc:language>
  <cp:lastModifiedBy>Ворновский Андрей</cp:lastModifiedBy>
  <dcterms:modified xsi:type="dcterms:W3CDTF">2025-01-16T11:29:43Z</dcterms:modified>
  <cp:revision>204</cp:revision>
  <dc:subject/>
  <dc:title>111</dc:title>
</cp:coreProperties>
</file>