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27217-A8E6-F4DF-C46B-49CE66FBA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D94870-CD6B-94A3-F512-87CB5818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C355B-F2F0-1841-E4EF-2D8542EE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2E5E0-AA2F-50BA-7BBF-F39197CA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C33DA-F9E0-B9A0-3D02-EB4D33D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8C76D-378F-4BAC-ECA3-4A641B54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B847CA-3062-2B31-878A-3B3AC9F33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4B2E6-EC2C-437B-0611-E36126FD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723E6-6396-88D5-6AAE-67176527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DDCB3-B540-2A31-1F35-E3BC806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9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5DCEA8-B5A5-8284-D77E-640348D5D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9F3591-028D-89D3-D101-A2641FB74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415E8-4794-F901-B603-C870F77E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9D254-D71B-B3AC-9060-18ED917C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303CA-ECE6-4C83-CDF3-26268FBB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BCD32-6F61-7C10-74E2-5E1AF477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67B46-730B-F262-AD20-C0392056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C63844-4E30-90F9-8ACC-319D7F34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96DFB-4E5D-2F32-12C5-4BA852A1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184D8-4D13-1D3F-6355-143173C1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B5B57-99A1-B932-3EF8-5EA1D5B6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E0E857-CF3D-F348-6647-71691B229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AA855-883D-0A50-AFF7-599FB3A1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D35CB-BD13-88E5-9472-16419338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D1BF6-A9DB-BFA8-E8C3-5498B596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CE6B-FA50-1DB0-B6B9-53043E39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5E2E8-CA52-394E-E7B9-55D1C6937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88382-46E4-833B-E0F3-716BCEF6B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A05AB-D1D5-131A-F19A-0A28B9AC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E79D7C-B6EC-9680-6583-81599AE5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20CB21-E177-D9FB-A3D2-F5D4CD01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6F0D-9586-8F50-6A98-343C5843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075088-28F3-0D95-37A7-267F1EDD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44373-F2AA-DAF8-AA6C-447C1A265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264025-7B24-3B9C-81FB-B75C28ADB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EABD8E-C7B9-F30E-6004-65560D09F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DB1979-5F00-BB87-3546-F9945C18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4B4767-8638-2801-8AAB-79220404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72F784-92B6-6CE3-ACC6-A24DDEC8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4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4552B-A656-2AD3-6BD8-5296538E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B906FF-682F-3336-34AB-BA452352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A051EC-49DF-66D4-ECFC-2CEA6FCA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EAD14-C85E-BE7A-FD99-01DD79EE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FD0377-1FA1-C38C-907B-8228AB76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D1C563-F772-7BC9-1CF0-BA8A79DB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F4548B-1A6F-FCC1-4FB0-0A73F017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1A663-D4E1-5B94-41F7-5BBE5BCF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BA33E-A02D-AE93-4425-6773A699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3DE857-B9C8-3E5D-9760-88EC463D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B45-47D9-E68E-A1F1-5622F299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790FA-F741-A04C-A20A-86406510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E99136-F80E-4F44-C4B5-02145B6E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4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580F5-FB36-CE34-D412-0F5F3BD1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37DE09-3DBC-988A-9914-85C6264FF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B37EE2-2FF6-C6EE-1C92-8EBB61B34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1A72D-5493-F4A8-CC3F-A24B45AD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8D5BE-E103-341D-555A-B99AD6CA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576A2-2E0E-39AF-F0F0-6A1E0E2E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3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4274D-642B-3D76-36E3-7C5E7668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A302E5-FC0E-1844-45C7-E4C80E726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DEA38-0C42-83D6-066F-9C06DEC8E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6369-A18C-4E3F-9777-0384C737CC0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E86A3-02D9-FA44-CF72-58B07688D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D83E1-8600-DD58-7021-72984F454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35FB-F355-4116-9E72-C87B1766C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1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hyperlink" Target="https://disk.yandex.ru/d/Zh4JMFRl-M1rCg" TargetMode="External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7.jpe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4.jpeg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B3E3D8-A453-A95A-9B8A-489141D34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0" t="14595" r="24084" b="18018"/>
          <a:stretch/>
        </p:blipFill>
        <p:spPr>
          <a:xfrm>
            <a:off x="0" y="0"/>
            <a:ext cx="1479608" cy="13302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FF119-5AD8-0904-D647-F1F6761CF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49" y="250376"/>
            <a:ext cx="10705513" cy="20989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Роль дистанционного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ЭКГ-мониторинга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 в снижении смертности от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сердечно-сосудистых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 заболеваний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3C1836-C68D-6B0D-B3B9-1FD7C5F2D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347" y="2574387"/>
            <a:ext cx="5983369" cy="377014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6400" b="1" dirty="0">
                <a:cs typeface="Arial" pitchFamily="34" charset="0"/>
              </a:rPr>
              <a:t>В Челябинской области успешно реализуется проект дистанционного </a:t>
            </a:r>
            <a:r>
              <a:rPr lang="ru-RU" sz="6400" b="1" dirty="0" err="1">
                <a:cs typeface="Arial" pitchFamily="34" charset="0"/>
              </a:rPr>
              <a:t>ЭКГ-мониторинга</a:t>
            </a:r>
            <a:r>
              <a:rPr lang="ru-RU" sz="6400" b="1" dirty="0">
                <a:cs typeface="Arial" pitchFamily="34" charset="0"/>
              </a:rPr>
              <a:t>, направленный на снижение смертности от сердечно-сосудистых заболеваний. Этот проект, основанный на работе единого консультативно-диагностического центра функциональной диагностики, демонстрирует значительные преимущества телемедицины в обеспечении доступности квалифицированной медицинской помощи для населения, независимо от места проживания.</a:t>
            </a:r>
          </a:p>
          <a:p>
            <a:endParaRPr lang="ru-RU" dirty="0"/>
          </a:p>
        </p:txBody>
      </p:sp>
      <p:pic>
        <p:nvPicPr>
          <p:cNvPr id="6" name="Рисунок 5" descr="Telemedicina_01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9858" y="2567355"/>
            <a:ext cx="5614572" cy="31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922"/>
            <a:ext cx="73011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Признание и дальнейшее развитие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2031" y="1547446"/>
            <a:ext cx="6513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Центр признан одним из лучших в России по приему, расшифровке и консультированию дистанционных ЭКГ и холтеровского мониторирования. Планируется внедрение дистанционных методов диагностики и диспансерного наблюдения для больных с заболеваниями легких и центральной нервной системы.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331" y="5444195"/>
            <a:ext cx="585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https://disk.yandex.ru/d/Zh4JMFRl-M1rCg</a:t>
            </a:r>
            <a:r>
              <a:rPr lang="ru-RU" sz="2000" dirty="0"/>
              <a:t> </a:t>
            </a:r>
          </a:p>
        </p:txBody>
      </p:sp>
      <p:pic>
        <p:nvPicPr>
          <p:cNvPr id="6" name="Рисунок 5" descr="Telemedicina_01 (14).jpg"/>
          <p:cNvPicPr>
            <a:picLocks noChangeAspect="1"/>
          </p:cNvPicPr>
          <p:nvPr/>
        </p:nvPicPr>
        <p:blipFill>
          <a:blip r:embed="rId3" cstate="print"/>
          <a:srcRect l="27767" r="27858"/>
          <a:stretch>
            <a:fillRect/>
          </a:stretch>
        </p:blipFill>
        <p:spPr>
          <a:xfrm>
            <a:off x="7162062" y="239151"/>
            <a:ext cx="4832990" cy="6126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505" y="3882684"/>
            <a:ext cx="6119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Вашему вниманию представляем ознакомительный фильм о работе нашего единого консультативно-диагностического центра функциональной диагностики в Челябинской области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9C9522-DF2D-1028-AC47-A1BEBD2A4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92" y="4346837"/>
            <a:ext cx="451143" cy="4511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B6830D-6E07-FAD6-090D-FDCC3FEA57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717" y="1690688"/>
            <a:ext cx="451143" cy="4511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AC6ABD-63B0-D08A-E5B0-80CA454EE0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93" y="1690688"/>
            <a:ext cx="451143" cy="4511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3DDB3D-F455-2359-9B84-9FE1EF43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Преимущества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телемедицины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220DF-33EE-D9DB-4F9F-E0DA263538BB}"/>
              </a:ext>
            </a:extLst>
          </p:cNvPr>
          <p:cNvSpPr txBox="1"/>
          <p:nvPr/>
        </p:nvSpPr>
        <p:spPr>
          <a:xfrm>
            <a:off x="1561549" y="1524580"/>
            <a:ext cx="407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Снижение расходов на лечение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2FC5DB-B9F5-4C7B-8AF9-8EEE382E00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622" y="1605337"/>
            <a:ext cx="524301" cy="6218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B6E829-F53D-9F13-9245-925A73EF36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137" y="1605337"/>
            <a:ext cx="524301" cy="6218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2A98C0-22B8-18A1-7020-38075A9161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061" y="4257318"/>
            <a:ext cx="620302" cy="7424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36017C-8E38-A8E9-27E5-5A8F9BE2B7E3}"/>
              </a:ext>
            </a:extLst>
          </p:cNvPr>
          <p:cNvSpPr txBox="1"/>
          <p:nvPr/>
        </p:nvSpPr>
        <p:spPr>
          <a:xfrm>
            <a:off x="942292" y="2141831"/>
            <a:ext cx="4303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Телемедицина позволяет сократить затраты на лечение за счет оптимизации процессов и уменьшения необходимости в дорогостоящем оборудовании в районных больницах.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DCF9A-FE14-34A2-F514-59C1FFE279D2}"/>
              </a:ext>
            </a:extLst>
          </p:cNvPr>
          <p:cNvSpPr txBox="1"/>
          <p:nvPr/>
        </p:nvSpPr>
        <p:spPr>
          <a:xfrm>
            <a:off x="7870357" y="1659987"/>
            <a:ext cx="304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Ранняя диагностика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8A4D19-3859-AE64-B3BD-A517EC1400C4}"/>
              </a:ext>
            </a:extLst>
          </p:cNvPr>
          <p:cNvSpPr txBox="1"/>
          <p:nvPr/>
        </p:nvSpPr>
        <p:spPr>
          <a:xfrm>
            <a:off x="7227285" y="2141831"/>
            <a:ext cx="4280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Обеспечивает возможность ранней диагностики и динамического наблюдения за пациентами, проживающими в отдаленных районах.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42412-3EE9-E58C-88B4-925252F22576}"/>
              </a:ext>
            </a:extLst>
          </p:cNvPr>
          <p:cNvSpPr txBox="1"/>
          <p:nvPr/>
        </p:nvSpPr>
        <p:spPr>
          <a:xfrm>
            <a:off x="1539397" y="441301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Оптимизация работы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5669-5B7A-F122-8612-99086139E3AB}"/>
              </a:ext>
            </a:extLst>
          </p:cNvPr>
          <p:cNvSpPr txBox="1"/>
          <p:nvPr/>
        </p:nvSpPr>
        <p:spPr>
          <a:xfrm>
            <a:off x="1077168" y="4871531"/>
            <a:ext cx="3551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Оптимизирует работу бригад скорой медицинской помощи и стационарных коек, повышая эффективность использования ресурсов.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1F34E5C-4721-3C97-DAA9-F328D0FAA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10420" r="192" b="14829"/>
          <a:stretch/>
        </p:blipFill>
        <p:spPr>
          <a:xfrm>
            <a:off x="8952731" y="4076971"/>
            <a:ext cx="2484302" cy="22076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78B9AC-9159-6684-2138-546CD519EF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0" r="47751" b="21593"/>
          <a:stretch/>
        </p:blipFill>
        <p:spPr>
          <a:xfrm>
            <a:off x="5964700" y="4122481"/>
            <a:ext cx="2966836" cy="21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1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978"/>
            <a:ext cx="8271802" cy="17328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Дистанционная ЭКГ как инструмент диспансеризации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099" y="3404382"/>
            <a:ext cx="306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Раннее выявление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573" y="4121833"/>
            <a:ext cx="2715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Дистанционная ЭКГ позволяет на ранних сроках выявлять заболевания </a:t>
            </a:r>
            <a:r>
              <a:rPr lang="ru-RU" sz="2000" dirty="0" err="1"/>
              <a:t>сердечно-сосудистой</a:t>
            </a:r>
            <a:r>
              <a:rPr lang="ru-RU" sz="2000" dirty="0"/>
              <a:t> системы в отдаленных населенных пунктах.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8615" y="3376245"/>
            <a:ext cx="41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Динамическое наблюдение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3699" y="4093700"/>
            <a:ext cx="3643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Обеспечивает динамическое наблюдение за пациентами с сердечно – сосудистыми  заболеваниями, повышая эффективность амбулаторного лечения.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2817" y="3390312"/>
            <a:ext cx="339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Снижение нагрузки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0277" y="4065563"/>
            <a:ext cx="3390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Снижает нагрузку на головное учреждение без потери качества, объемов, своевременности и доступности помощи.</a:t>
            </a:r>
          </a:p>
        </p:txBody>
      </p:sp>
      <p:pic>
        <p:nvPicPr>
          <p:cNvPr id="9" name="Рисунок 8" descr="Telemedicina_01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2653" y="511711"/>
            <a:ext cx="3892062" cy="2189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1" y="492369"/>
            <a:ext cx="11774659" cy="11983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Единый консультативно-диагностический центр в Челябинской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Shape 1"/>
          <p:cNvSpPr/>
          <p:nvPr/>
        </p:nvSpPr>
        <p:spPr>
          <a:xfrm>
            <a:off x="296083" y="1614873"/>
            <a:ext cx="5049640" cy="2394420"/>
          </a:xfrm>
          <a:prstGeom prst="roundRect">
            <a:avLst>
              <a:gd name="adj" fmla="val 1243"/>
            </a:avLst>
          </a:prstGeom>
          <a:solidFill>
            <a:srgbClr val="FFFF00">
              <a:alpha val="4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922043" y="1638320"/>
            <a:ext cx="4713132" cy="2370972"/>
          </a:xfrm>
          <a:prstGeom prst="roundRect">
            <a:avLst>
              <a:gd name="adj" fmla="val 1243"/>
            </a:avLst>
          </a:prstGeom>
          <a:solidFill>
            <a:srgbClr val="FFFF00">
              <a:alpha val="40000"/>
            </a:srgbClr>
          </a:solidFill>
          <a:ln/>
        </p:spPr>
      </p:sp>
      <p:sp>
        <p:nvSpPr>
          <p:cNvPr id="5" name="Shape 1"/>
          <p:cNvSpPr/>
          <p:nvPr/>
        </p:nvSpPr>
        <p:spPr>
          <a:xfrm>
            <a:off x="518929" y="4180266"/>
            <a:ext cx="6388308" cy="2379583"/>
          </a:xfrm>
          <a:prstGeom prst="roundRect">
            <a:avLst>
              <a:gd name="adj" fmla="val 1243"/>
            </a:avLst>
          </a:prstGeom>
          <a:solidFill>
            <a:srgbClr val="FFFF00">
              <a:alpha val="40000"/>
            </a:srgbClr>
          </a:solidFill>
          <a:ln/>
        </p:spPr>
      </p:sp>
      <p:sp>
        <p:nvSpPr>
          <p:cNvPr id="6" name="TextBox 5"/>
          <p:cNvSpPr txBox="1"/>
          <p:nvPr/>
        </p:nvSpPr>
        <p:spPr>
          <a:xfrm>
            <a:off x="6414868" y="1758462"/>
            <a:ext cx="339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nbounded" charset="-52"/>
              </a:rPr>
              <a:t>Быстрая обработка</a:t>
            </a:r>
          </a:p>
        </p:txBody>
      </p:sp>
      <p:sp>
        <p:nvSpPr>
          <p:cNvPr id="10" name="Text 2"/>
          <p:cNvSpPr/>
          <p:nvPr/>
        </p:nvSpPr>
        <p:spPr>
          <a:xfrm>
            <a:off x="680703" y="1823028"/>
            <a:ext cx="4214854" cy="580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Круглосуточная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работа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190" y="2301966"/>
            <a:ext cx="4302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Центр работает круглосуточно, 365 дней в году, принимая данные с более чем 2500 портативных электрокардиографов.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02326" y="2194561"/>
            <a:ext cx="412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Электрокардиограммы обрабатываются специалистами в </a:t>
            </a:r>
            <a:r>
              <a:rPr lang="ru-RU" sz="2000" dirty="0" err="1"/>
              <a:t>онлайн</a:t>
            </a:r>
            <a:r>
              <a:rPr lang="ru-RU" sz="2000" dirty="0"/>
              <a:t> режиме в течение 5-10 минут, анализируя около 1500 кардиограмм в сутки.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843" y="4638823"/>
            <a:ext cx="74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45588" y="454386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06769" y="4431322"/>
            <a:ext cx="506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nbounded" charset="-52"/>
              </a:rPr>
              <a:t>Полный охват населения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129" y="5092506"/>
            <a:ext cx="5584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Охват электрокардиографической и консультативно – кардиологической  помощью населения области достиг 100%.</a:t>
            </a:r>
          </a:p>
        </p:txBody>
      </p:sp>
      <p:pic>
        <p:nvPicPr>
          <p:cNvPr id="22" name="Рисунок 21" descr="Telemedicina_01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011" y="4082271"/>
            <a:ext cx="4623580" cy="2600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ts val="485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pitchFamily="34" charset="0"/>
                <a:ea typeface="Unbounded" pitchFamily="34" charset="-122"/>
                <a:cs typeface="Unbounded" pitchFamily="34" charset="-120"/>
              </a:rPr>
              <a:t>Влияние дистанционной ЭКГ на диагностику и смертность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3000" contrast="43000"/>
          </a:blip>
          <a:stretch>
            <a:fillRect/>
          </a:stretch>
        </p:blipFill>
        <p:spPr>
          <a:xfrm>
            <a:off x="692294" y="1728201"/>
            <a:ext cx="1049298" cy="152554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3000" contrast="43000"/>
          </a:blip>
          <a:stretch>
            <a:fillRect/>
          </a:stretch>
        </p:blipFill>
        <p:spPr>
          <a:xfrm>
            <a:off x="692294" y="3253748"/>
            <a:ext cx="1049298" cy="152554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3000" contrast="43000"/>
          </a:blip>
          <a:stretch>
            <a:fillRect/>
          </a:stretch>
        </p:blipFill>
        <p:spPr>
          <a:xfrm>
            <a:off x="692294" y="4779296"/>
            <a:ext cx="1049298" cy="1525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3545" y="1965961"/>
            <a:ext cx="312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Рост числа ЭКГ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6934" y="2391507"/>
            <a:ext cx="46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 2019 по 2024 год число дистанционных ЭКГ увеличилось в 6,2 раза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9139" y="3348112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Рост диагностики инфаркта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9138" y="3770141"/>
            <a:ext cx="5275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Количество диагностированных случаев острого инфаркта выросло почти в 38 раз.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5410" y="4768949"/>
            <a:ext cx="353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Снижение смертности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1342" y="5162843"/>
            <a:ext cx="474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Смертность от острого инфаркта миокарда снизилась с 55,1 % до 49,9 %, а от болезней системы кровообращения на 28,2%.</a:t>
            </a:r>
          </a:p>
        </p:txBody>
      </p:sp>
      <p:pic>
        <p:nvPicPr>
          <p:cNvPr id="13" name="Рисунок 12" descr="Telemedicina_01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9568" y="2025747"/>
            <a:ext cx="5063620" cy="4304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9C9522-DF2D-1028-AC47-A1BEBD2A4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25" y="1941260"/>
            <a:ext cx="689397" cy="689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450165"/>
            <a:ext cx="11029072" cy="13645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Архив базы данных и унифицированный код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Telemedicina_01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6049" y="3917853"/>
            <a:ext cx="4764256" cy="2679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2FC5DB-B9F5-4C7B-8AF9-8EEE382E00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62" y="2027367"/>
            <a:ext cx="524301" cy="621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9C9522-DF2D-1028-AC47-A1BEBD2A4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6661" y="1899059"/>
            <a:ext cx="703465" cy="703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9C9522-DF2D-1028-AC47-A1BEBD2A4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93" y="4220228"/>
            <a:ext cx="703465" cy="7034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B6E829-F53D-9F13-9245-925A73EF36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1518" y="1999232"/>
            <a:ext cx="524301" cy="6218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2A98C0-22B8-18A1-7020-38075A9161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572" y="4215115"/>
            <a:ext cx="620302" cy="742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2363" y="1842868"/>
            <a:ext cx="270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nbounded" charset="-52"/>
              </a:rPr>
              <a:t>Архив ЭКГ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9823" y="2391507"/>
            <a:ext cx="4403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архиве базы данных пациентов хранятся результаты всех ЭКГ – это почти два с половиной миллиона заключений.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2830" y="1772529"/>
            <a:ext cx="409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nbounded" charset="-52"/>
              </a:rPr>
              <a:t>Специализация врачей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9101" y="2391509"/>
            <a:ext cx="427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Врачи Центра имеют две специализации - кардиология и функциональная диагностика.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6431" y="4037428"/>
            <a:ext cx="38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nbounded" charset="-52"/>
              </a:rPr>
              <a:t>Унифицированный код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6431" y="4712678"/>
            <a:ext cx="4670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 описании используется специально разработанный в Центре унифицированный код, удобный для фельдшеров </a:t>
            </a:r>
            <a:r>
              <a:rPr lang="ru-RU" sz="2000" dirty="0" err="1"/>
              <a:t>ФАПов</a:t>
            </a:r>
            <a:r>
              <a:rPr lang="ru-RU" sz="2000" dirty="0"/>
              <a:t> и для автоматического анализа.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5">
            <a:extLst>
              <a:ext uri="{FF2B5EF4-FFF2-40B4-BE49-F238E27FC236}">
                <a16:creationId xmlns:a16="http://schemas.microsoft.com/office/drawing/2014/main" id="{4192A19E-0BC5-F6EC-17E7-9DDFE8087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80" y="1373544"/>
            <a:ext cx="462915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365125"/>
            <a:ext cx="112260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Суточное холтеровское мониторирование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1DA7CF-A2D9-03D9-0A83-2CD47CA1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t="19424" r="21070" b="18056"/>
          <a:stretch/>
        </p:blipFill>
        <p:spPr>
          <a:xfrm>
            <a:off x="5356576" y="3276972"/>
            <a:ext cx="999510" cy="764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1" y="1983544"/>
            <a:ext cx="308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Unbounded" charset="-52"/>
              </a:rPr>
              <a:t>Высокая чувствительность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098" y="2715064"/>
            <a:ext cx="3080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Чувствительность холтеровского мониторирования в 6000 раз превышает</a:t>
            </a:r>
          </a:p>
          <a:p>
            <a:pPr algn="r"/>
            <a:r>
              <a:rPr lang="ru-RU" sz="2000" dirty="0"/>
              <a:t> стандартную ЭКГ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0450" y="1533379"/>
            <a:ext cx="305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Масштаб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5532" y="1983544"/>
            <a:ext cx="348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Центром ежегодно принимается и описывается более 13 500 ЭКГ от 84 медицинских организаций.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8073" y="3784210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Экономическая эффективность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584" y="4628270"/>
            <a:ext cx="3770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Более широкое применение телемедицины позволит увеличить производительность труда врачей в три раза.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" charset="-52"/>
              </a:rPr>
              <a:t>Результаты работы центра</a:t>
            </a:r>
          </a:p>
        </p:txBody>
      </p:sp>
      <p:pic>
        <p:nvPicPr>
          <p:cNvPr id="6" name="Рисунок 5" descr="Telemedicina_0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692" y="1482380"/>
            <a:ext cx="2516555" cy="1415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2690" y="1448972"/>
            <a:ext cx="305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Ликвидация очередей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2351" y="1899138"/>
            <a:ext cx="882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Ликвидированы очереди на ЭКГ исследования, снижены сроки постановки диагнозов.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8789" y="2968283"/>
            <a:ext cx="474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Сокращение сроков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6247" y="3376244"/>
            <a:ext cx="8299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три раза сокращены сроки поступления больного с ОИМ в стационар, койко-день сокращен с 15 до 9.</a:t>
            </a:r>
          </a:p>
          <a:p>
            <a:r>
              <a:rPr lang="ru-RU" sz="2000" dirty="0"/>
              <a:t>Получено снижение смертности от сердечно – сосудистых заболеваний.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5B8AF8-8675-631F-56F5-8E7C2704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7" y="2983653"/>
            <a:ext cx="2968613" cy="1669846"/>
          </a:xfrm>
          <a:prstGeom prst="rect">
            <a:avLst/>
          </a:prstGeom>
        </p:spPr>
      </p:pic>
      <p:pic>
        <p:nvPicPr>
          <p:cNvPr id="15" name="Рисунок 14" descr="Telemedicina_01 (8).jpg"/>
          <p:cNvPicPr>
            <a:picLocks noChangeAspect="1"/>
          </p:cNvPicPr>
          <p:nvPr/>
        </p:nvPicPr>
        <p:blipFill>
          <a:blip r:embed="rId4" cstate="print"/>
          <a:srcRect l="9977" t="13647" r="1606" b="17240"/>
          <a:stretch>
            <a:fillRect/>
          </a:stretch>
        </p:blipFill>
        <p:spPr>
          <a:xfrm>
            <a:off x="269776" y="4802174"/>
            <a:ext cx="3795787" cy="1668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20308" y="4768948"/>
            <a:ext cx="358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Unbounded" charset="-52"/>
              </a:rPr>
              <a:t>Снижение затрат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2171" y="5289452"/>
            <a:ext cx="7272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30% сокращены затраты на оплату временной нетрудоспособности у больных с ОИМ и острыми нарушениями ритма сердца.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динамика смертности от ССЗ в Челябинской области в 2012 по 2023 г. в сопоставлении с колличеством снятых дистанционных ЭКГ. ">
            <a:extLst>
              <a:ext uri="{FF2B5EF4-FFF2-40B4-BE49-F238E27FC236}">
                <a16:creationId xmlns:a16="http://schemas.microsoft.com/office/drawing/2014/main" id="{C4B98604-4CF1-6351-E263-48B113B7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15" y="365126"/>
            <a:ext cx="11723390" cy="22264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Динамика смертности от ССЗ в Челябинской области с 2012 по 2023 г. в сопоставлении с </a:t>
            </a:r>
            <a:r>
              <a:rPr lang="ru-RU" b="1" dirty="0" err="1"/>
              <a:t>колличеством</a:t>
            </a:r>
            <a:r>
              <a:rPr lang="ru-RU" b="1" dirty="0"/>
              <a:t> снятых дистанционных ЭКГ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1E5D33-8C4E-6D13-3414-6A654DBE4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2779596"/>
            <a:ext cx="780288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7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526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Роль дистанционного ЭКГ-мониторинга в снижении смертности от сердечно-сосудистых заболеваний </vt:lpstr>
      <vt:lpstr>Преимущества телемедицины </vt:lpstr>
      <vt:lpstr>Дистанционная ЭКГ как инструмент диспансеризации</vt:lpstr>
      <vt:lpstr>Единый консультативно-диагностический центр в Челябинской области </vt:lpstr>
      <vt:lpstr>Влияние дистанционной ЭКГ на диагностику и смертность</vt:lpstr>
      <vt:lpstr>Архив базы данных и унифицированный код </vt:lpstr>
      <vt:lpstr>Суточное холтеровское мониторирование </vt:lpstr>
      <vt:lpstr>Результаты работы центра</vt:lpstr>
      <vt:lpstr>Динамика смертности от ССЗ в Челябинской области с 2012 по 2023 г. в сопоставлении с колличеством снятых дистанционных ЭКГ</vt:lpstr>
      <vt:lpstr>Признание и дальнейшее развитие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дистанционного ЭКГ-мониторинга в снижении смертности от сердечно-сосудистых заболеваний </dc:title>
  <dc:creator>Пользователь</dc:creator>
  <cp:lastModifiedBy>Ольга Линькова</cp:lastModifiedBy>
  <cp:revision>20</cp:revision>
  <dcterms:created xsi:type="dcterms:W3CDTF">2025-02-25T05:11:26Z</dcterms:created>
  <dcterms:modified xsi:type="dcterms:W3CDTF">2025-02-26T06:35:54Z</dcterms:modified>
</cp:coreProperties>
</file>