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19" r:id="rId2"/>
    <p:sldId id="310" r:id="rId3"/>
    <p:sldId id="335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EAED"/>
    <a:srgbClr val="A4D7DC"/>
    <a:srgbClr val="AADAD5"/>
    <a:srgbClr val="BC2D00"/>
    <a:srgbClr val="004442"/>
    <a:srgbClr val="006666"/>
    <a:srgbClr val="CEEAE7"/>
    <a:srgbClr val="E3F1EC"/>
    <a:srgbClr val="BEE0D5"/>
    <a:srgbClr val="A9DA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5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32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solidFill>
                  <a:schemeClr val="tx1"/>
                </a:solidFill>
              </a:rPr>
              <a:t>Средние</a:t>
            </a:r>
            <a:r>
              <a:rPr lang="ru-RU" sz="2000" baseline="0" dirty="0">
                <a:solidFill>
                  <a:schemeClr val="tx1"/>
                </a:solidFill>
              </a:rPr>
              <a:t> з</a:t>
            </a:r>
            <a:r>
              <a:rPr lang="ru-RU" sz="2000" dirty="0">
                <a:solidFill>
                  <a:schemeClr val="tx1"/>
                </a:solidFill>
              </a:rPr>
              <a:t>атраты времени на экстренные</a:t>
            </a:r>
            <a:r>
              <a:rPr lang="ru-RU" sz="2000" baseline="0" dirty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исследования, мин.</a:t>
            </a:r>
          </a:p>
        </c:rich>
      </c:tx>
      <c:layout>
        <c:manualLayout>
          <c:xMode val="edge"/>
          <c:yMode val="edge"/>
          <c:x val="0.28021890960661566"/>
          <c:y val="0.231161872889182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2022г.</c:v>
                </c:pt>
              </c:strCache>
            </c:strRef>
          </c:tx>
          <c:spPr>
            <a:solidFill>
              <a:srgbClr val="0080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Биохимические</c:v>
                </c:pt>
                <c:pt idx="1">
                  <c:v>Коаугулологические</c:v>
                </c:pt>
                <c:pt idx="2">
                  <c:v>Гематологические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68.67</c:v>
                </c:pt>
                <c:pt idx="1">
                  <c:v>39.14</c:v>
                </c:pt>
                <c:pt idx="2">
                  <c:v>18.309999999999999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92-41F3-B784-34DF1B593A1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2024г.</c:v>
                </c:pt>
              </c:strCache>
            </c:strRef>
          </c:tx>
          <c:spPr>
            <a:solidFill>
              <a:srgbClr val="CC99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Биохимические</c:v>
                </c:pt>
                <c:pt idx="1">
                  <c:v>Коаугулологические</c:v>
                </c:pt>
                <c:pt idx="2">
                  <c:v>Гематологические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21.65</c:v>
                </c:pt>
                <c:pt idx="1">
                  <c:v>17.3</c:v>
                </c:pt>
                <c:pt idx="2">
                  <c:v>3.15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92-41F3-B784-34DF1B593A1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3348736"/>
        <c:axId val="153350528"/>
      </c:barChart>
      <c:catAx>
        <c:axId val="15334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3350528"/>
        <c:crosses val="autoZero"/>
        <c:auto val="1"/>
        <c:lblAlgn val="ctr"/>
        <c:lblOffset val="100"/>
        <c:noMultiLvlLbl val="0"/>
      </c:catAx>
      <c:valAx>
        <c:axId val="1533505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53348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2022г.</c:v>
                </c:pt>
              </c:strCache>
            </c:strRef>
          </c:tx>
          <c:dPt>
            <c:idx val="0"/>
            <c:bubble3D val="0"/>
            <c:spPr>
              <a:solidFill>
                <a:srgbClr val="00808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332-4B18-B659-269318309120}"/>
              </c:ext>
            </c:extLst>
          </c:dPt>
          <c:dPt>
            <c:idx val="1"/>
            <c:bubble3D val="0"/>
            <c:spPr>
              <a:solidFill>
                <a:srgbClr val="CC33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332-4B18-B659-269318309120}"/>
              </c:ext>
            </c:extLst>
          </c:dPt>
          <c:dPt>
            <c:idx val="2"/>
            <c:bubble3D val="0"/>
            <c:spPr>
              <a:solidFill>
                <a:srgbClr val="66FF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332-4B18-B659-269318309120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12%</a:t>
                    </a:r>
                    <a:endParaRPr lang="en-US" sz="18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32-4B18-B659-269318309120}"/>
                </c:ext>
              </c:extLst>
            </c:dLbl>
            <c:dLbl>
              <c:idx val="1"/>
              <c:layout>
                <c:manualLayout>
                  <c:x val="-0.14581441749634613"/>
                  <c:y val="-0.2176306464537882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3200" dirty="0">
                        <a:solidFill>
                          <a:schemeClr val="bg1"/>
                        </a:solidFill>
                      </a:rPr>
                      <a:t>62%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332-4B18-B659-269318309120}"/>
                </c:ext>
              </c:extLst>
            </c:dLbl>
            <c:dLbl>
              <c:idx val="2"/>
              <c:layout>
                <c:manualLayout>
                  <c:x val="0.15746015873856881"/>
                  <c:y val="0.14157954154457156"/>
                </c:manualLayout>
              </c:layout>
              <c:tx>
                <c:rich>
                  <a:bodyPr/>
                  <a:lstStyle/>
                  <a:p>
                    <a:r>
                      <a:rPr lang="en-US" sz="2800" dirty="0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32-4B18-B659-2693183091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Регистрация</c:v>
                </c:pt>
                <c:pt idx="1">
                  <c:v>Анализ</c:v>
                </c:pt>
                <c:pt idx="2">
                  <c:v>Валидация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</c:v>
                </c:pt>
                <c:pt idx="1">
                  <c:v>62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32-4B18-B659-26931830912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2023г.</c:v>
                </c:pt>
              </c:strCache>
            </c:strRef>
          </c:tx>
          <c:dPt>
            <c:idx val="0"/>
            <c:bubble3D val="0"/>
            <c:spPr>
              <a:solidFill>
                <a:srgbClr val="00808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9AD-46AC-BE60-58D34F6D5B51}"/>
              </c:ext>
            </c:extLst>
          </c:dPt>
          <c:dPt>
            <c:idx val="1"/>
            <c:bubble3D val="0"/>
            <c:spPr>
              <a:solidFill>
                <a:srgbClr val="CC33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9AD-46AC-BE60-58D34F6D5B51}"/>
              </c:ext>
            </c:extLst>
          </c:dPt>
          <c:dPt>
            <c:idx val="2"/>
            <c:bubble3D val="0"/>
            <c:spPr>
              <a:solidFill>
                <a:srgbClr val="66FF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9AD-46AC-BE60-58D34F6D5B51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800" dirty="0"/>
                      <a:t>5%</a:t>
                    </a:r>
                    <a:endParaRPr lang="en-US" sz="18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9AD-46AC-BE60-58D34F6D5B51}"/>
                </c:ext>
              </c:extLst>
            </c:dLbl>
            <c:dLbl>
              <c:idx val="1"/>
              <c:layout>
                <c:manualLayout>
                  <c:x val="1.4579166007109004E-2"/>
                  <c:y val="-0.2457882172194058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800" dirty="0">
                        <a:solidFill>
                          <a:schemeClr val="bg1"/>
                        </a:solidFill>
                      </a:rPr>
                      <a:t>90%</a:t>
                    </a:r>
                    <a:endParaRPr lang="en-US" sz="18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9AD-46AC-BE60-58D34F6D5B5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9AD-46AC-BE60-58D34F6D5B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Регистрация</c:v>
                </c:pt>
                <c:pt idx="1">
                  <c:v>Анализ</c:v>
                </c:pt>
                <c:pt idx="2">
                  <c:v>Валидация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90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9AD-46AC-BE60-58D34F6D5B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9CEBB-028D-42B0-8201-3A24809108D7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2BDB8-2B54-44F7-8EED-C01DE2BF3B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087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A2BDB8-2B54-44F7-8EED-C01DE2BF3B1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02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618" y="4343400"/>
            <a:ext cx="9874249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85A707-FF82-40F5-812A-96A857C2BD3B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1640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248A0A-FF85-4232-87F9-C3FCED97086A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00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70EAB3-47AB-4624-9A3D-C26E839AB1D3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430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gray">
          <a:xfrm>
            <a:off x="0" y="2017714"/>
            <a:ext cx="12192000" cy="3978275"/>
          </a:xfrm>
          <a:prstGeom prst="rect">
            <a:avLst/>
          </a:prstGeom>
          <a:gradFill rotWithShape="1">
            <a:gsLst>
              <a:gs pos="0">
                <a:srgbClr val="D7D7D7"/>
              </a:gs>
              <a:gs pos="100000">
                <a:srgbClr val="FFFFFF"/>
              </a:gs>
            </a:gsLst>
            <a:lin ang="162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000" tIns="108000" rIns="144000" bIns="72000"/>
          <a:lstStyle>
            <a:lvl1pPr marL="190500" indent="-1905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90500" marR="0" lvl="0" indent="-190500" algn="l" defTabSz="4572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ts val="800"/>
              </a:spcAft>
              <a:buClr>
                <a:srgbClr val="969696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altLang="ru-RU" sz="1400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238542"/>
            <a:ext cx="11329456" cy="61645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31800" y="854994"/>
            <a:ext cx="11328400" cy="336244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08B8930A-F302-402B-AE80-DD6C37D46E1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792453-2687-41DF-901D-D38EB3850140}" type="datetimeFigureOut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26.02.2025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C03F13B3-464D-4FA7-B0CD-1014A629AE1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5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all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Foliennummernplatzhalter 4">
            <a:extLst>
              <a:ext uri="{FF2B5EF4-FFF2-40B4-BE49-F238E27FC236}">
                <a16:creationId xmlns:a16="http://schemas.microsoft.com/office/drawing/2014/main" id="{D0A154B4-EC30-4E7B-9904-529278401FE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C2CC1D-7C44-4981-8BDD-915658256388}" type="slidenum">
              <a:rPr kumimoji="0" lang="de-DE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de-DE" altLang="ru-RU" sz="105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9666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4626"/>
            <a:ext cx="12192000" cy="106997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614394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1EA792-7955-4AAC-A03D-DE5BCAC390B7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4299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618" y="4343400"/>
            <a:ext cx="9874249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25AB80-AE96-40A1-962B-3877A0AD1286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69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6"/>
            <a:ext cx="493776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3CCCE3-3D66-459D-8ED8-F93B46361469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6045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F28A6E-3728-4DE9-9A38-8C257D10DF8A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4880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8ECF26-ADDC-454C-83BC-45FFE9D9A351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305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C253B4-256F-4D9F-959A-6A55BE250AB4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6437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1" y="0"/>
            <a:ext cx="4051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404071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667" y="6459539"/>
            <a:ext cx="2618317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9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37354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4424B7-6397-4942-8CC2-4988B6151DFA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37354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37354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8382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1" y="4953000"/>
            <a:ext cx="12189884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1" y="4914900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9360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D8A56-B981-4F04-ADA0-365E08616DFE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5956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6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433" y="287339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433" y="1846264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433" y="6459539"/>
            <a:ext cx="24722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7234" y="6459539"/>
            <a:ext cx="482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9651" y="6459539"/>
            <a:ext cx="13123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F678B97-4CD5-45F1-AA70-27C11BF0FF04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800" y="1738313"/>
            <a:ext cx="996738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177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88" y="92626"/>
            <a:ext cx="1380230" cy="1378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837853" y="92626"/>
            <a:ext cx="9830530" cy="117485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 kern="1200" spc="-50">
                <a:solidFill>
                  <a:srgbClr val="40404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ru-RU" sz="3600" b="1" dirty="0"/>
              <a:t>Управление </a:t>
            </a:r>
            <a:br>
              <a:rPr lang="ru-RU" sz="3600" b="1" dirty="0"/>
            </a:br>
            <a:r>
              <a:rPr lang="ru-RU" sz="3600" b="1" dirty="0" err="1"/>
              <a:t>постаналитическими</a:t>
            </a:r>
            <a:r>
              <a:rPr lang="ru-RU" sz="3600" b="1" dirty="0"/>
              <a:t> процедурами</a:t>
            </a:r>
          </a:p>
          <a:p>
            <a:pPr algn="ctr"/>
            <a:endParaRPr lang="ru-RU" sz="3200" b="1" dirty="0"/>
          </a:p>
          <a:p>
            <a:pPr algn="ctr"/>
            <a:r>
              <a:rPr lang="ru-RU" sz="2800" b="1" dirty="0">
                <a:solidFill>
                  <a:schemeClr val="tx1"/>
                </a:solidFill>
              </a:rPr>
              <a:t>Т</a:t>
            </a:r>
            <a:r>
              <a:rPr lang="en-US" sz="2800" b="1" dirty="0">
                <a:solidFill>
                  <a:schemeClr val="tx1"/>
                </a:solidFill>
              </a:rPr>
              <a:t>urn</a:t>
            </a:r>
            <a:r>
              <a:rPr lang="ru-RU" sz="2800" b="1" dirty="0">
                <a:solidFill>
                  <a:schemeClr val="tx1"/>
                </a:solidFill>
              </a:rPr>
              <a:t>А</a:t>
            </a:r>
            <a:r>
              <a:rPr lang="en-US" sz="2800" b="1" dirty="0">
                <a:solidFill>
                  <a:schemeClr val="tx1"/>
                </a:solidFill>
              </a:rPr>
              <a:t>round</a:t>
            </a:r>
            <a:r>
              <a:rPr lang="ru-RU" sz="2800" b="1" dirty="0">
                <a:solidFill>
                  <a:schemeClr val="tx1"/>
                </a:solidFill>
              </a:rPr>
              <a:t>Т</a:t>
            </a:r>
            <a:r>
              <a:rPr lang="en-US" sz="2800" b="1" dirty="0" err="1">
                <a:solidFill>
                  <a:schemeClr val="tx1"/>
                </a:solidFill>
              </a:rPr>
              <a:t>ime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/ТАТ/</a:t>
            </a: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0DCD596F-3674-3BE6-EDBB-C9B3DE96C0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1422435"/>
              </p:ext>
            </p:extLst>
          </p:nvPr>
        </p:nvGraphicFramePr>
        <p:xfrm>
          <a:off x="199089" y="517061"/>
          <a:ext cx="11688112" cy="5770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BC32542-1F66-D17E-4187-408386F27BF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362683" y="3466943"/>
            <a:ext cx="762000" cy="42053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CC47999-7A0D-A57E-B305-C824BFB0167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281258" y="3744499"/>
            <a:ext cx="608112" cy="33561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B0314A1-B3A3-B29C-4D8A-9DC5DF4FBBA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052623" y="4520839"/>
            <a:ext cx="762000" cy="42053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F6EB75F-A39A-CABC-AB37-F407E92E83B9}"/>
              </a:ext>
            </a:extLst>
          </p:cNvPr>
          <p:cNvSpPr txBox="1"/>
          <p:nvPr/>
        </p:nvSpPr>
        <p:spPr>
          <a:xfrm>
            <a:off x="2169849" y="3147876"/>
            <a:ext cx="11476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в 3,2 раза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3EB610-401E-6513-B6B7-4D0708EBD1A8}"/>
              </a:ext>
            </a:extLst>
          </p:cNvPr>
          <p:cNvSpPr txBox="1"/>
          <p:nvPr/>
        </p:nvSpPr>
        <p:spPr>
          <a:xfrm>
            <a:off x="6043145" y="3379721"/>
            <a:ext cx="11476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в 2,3 раза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B3E4EB-E51F-6247-F7F1-94804F49DF98}"/>
              </a:ext>
            </a:extLst>
          </p:cNvPr>
          <p:cNvSpPr txBox="1"/>
          <p:nvPr/>
        </p:nvSpPr>
        <p:spPr>
          <a:xfrm>
            <a:off x="9859790" y="4216360"/>
            <a:ext cx="11476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в 5,8 раз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02E3364-BB94-12D0-62B1-FA8674C9F007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99088" y="5402138"/>
            <a:ext cx="727868" cy="938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618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88" y="92626"/>
            <a:ext cx="1380230" cy="1378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02E3364-BB94-12D0-62B1-FA8674C9F00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9088" y="5402138"/>
            <a:ext cx="727868" cy="938801"/>
          </a:xfrm>
          <a:prstGeom prst="rect">
            <a:avLst/>
          </a:prstGeom>
        </p:spPr>
      </p:pic>
      <p:sp>
        <p:nvSpPr>
          <p:cNvPr id="4" name="Заголовок 6">
            <a:extLst>
              <a:ext uri="{FF2B5EF4-FFF2-40B4-BE49-F238E27FC236}">
                <a16:creationId xmlns:a16="http://schemas.microsoft.com/office/drawing/2014/main" id="{6B428CA2-95BC-41FB-8569-8F051499ED47}"/>
              </a:ext>
            </a:extLst>
          </p:cNvPr>
          <p:cNvSpPr txBox="1">
            <a:spLocks/>
          </p:cNvSpPr>
          <p:nvPr/>
        </p:nvSpPr>
        <p:spPr>
          <a:xfrm>
            <a:off x="3729049" y="273720"/>
            <a:ext cx="4967720" cy="942391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 kern="1200" spc="-50">
                <a:solidFill>
                  <a:srgbClr val="40404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ru-RU" sz="4400" b="1" dirty="0">
                <a:solidFill>
                  <a:schemeClr val="tx1"/>
                </a:solidFill>
              </a:rPr>
              <a:t>ТАТ</a:t>
            </a:r>
            <a:endParaRPr lang="ru-RU" sz="4400" dirty="0">
              <a:solidFill>
                <a:schemeClr val="tx1"/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55021458"/>
              </p:ext>
            </p:extLst>
          </p:nvPr>
        </p:nvGraphicFramePr>
        <p:xfrm>
          <a:off x="199086" y="1004936"/>
          <a:ext cx="5794307" cy="5336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900465354"/>
              </p:ext>
            </p:extLst>
          </p:nvPr>
        </p:nvGraphicFramePr>
        <p:xfrm>
          <a:off x="6096000" y="979055"/>
          <a:ext cx="5913459" cy="5288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6"/>
          <a:srcRect l="24712" t="93383" r="23791" b="2703"/>
          <a:stretch/>
        </p:blipFill>
        <p:spPr>
          <a:xfrm>
            <a:off x="2104372" y="6340939"/>
            <a:ext cx="8217074" cy="526093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197042" y="5494471"/>
            <a:ext cx="1441741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800" dirty="0"/>
              <a:t>2022г.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0023648" y="5402138"/>
            <a:ext cx="16915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/>
              <a:t>2024г.</a:t>
            </a:r>
          </a:p>
        </p:txBody>
      </p:sp>
    </p:spTree>
    <p:extLst>
      <p:ext uri="{BB962C8B-B14F-4D97-AF65-F5344CB8AC3E}">
        <p14:creationId xmlns:p14="http://schemas.microsoft.com/office/powerpoint/2010/main" val="2716847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07" y="1"/>
            <a:ext cx="12197808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324694"/>
      </p:ext>
    </p:extLst>
  </p:cSld>
  <p:clrMapOvr>
    <a:masterClrMapping/>
  </p:clrMapOvr>
</p:sld>
</file>

<file path=ppt/theme/theme1.xml><?xml version="1.0" encoding="utf-8"?>
<a:theme xmlns:a="http://schemas.openxmlformats.org/drawingml/2006/main" name="1_Ретро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17364</TotalTime>
  <Words>47</Words>
  <Application>Microsoft Office PowerPoint</Application>
  <PresentationFormat>Широкоэкранный</PresentationFormat>
  <Paragraphs>16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1_Ретро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 Е. Журавлев</dc:creator>
  <cp:lastModifiedBy>User</cp:lastModifiedBy>
  <cp:revision>312</cp:revision>
  <dcterms:created xsi:type="dcterms:W3CDTF">2023-08-18T04:55:27Z</dcterms:created>
  <dcterms:modified xsi:type="dcterms:W3CDTF">2025-02-26T05:54:03Z</dcterms:modified>
</cp:coreProperties>
</file>