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05" r:id="rId2"/>
    <p:sldId id="348" r:id="rId3"/>
    <p:sldId id="32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BE8EB"/>
    <a:srgbClr val="A4D7DC"/>
    <a:srgbClr val="AADAD5"/>
    <a:srgbClr val="BC2D00"/>
    <a:srgbClr val="004442"/>
    <a:srgbClr val="CEEAE7"/>
    <a:srgbClr val="CFEAED"/>
    <a:srgbClr val="E3F1EC"/>
    <a:srgbClr val="BEE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32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9CEBB-028D-42B0-8201-3A24809108D7}" type="datetimeFigureOut">
              <a:rPr lang="ru-RU" smtClean="0"/>
              <a:pPr/>
              <a:t>26.02.2025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2BDB8-2B54-44F7-8EED-C01DE2BF3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8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85A707-FF82-40F5-812A-96A857C2BD3B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1640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248A0A-FF85-4232-87F9-C3FCED97086A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0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2302"/>
            <a:ext cx="2628900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70EAB3-47AB-4624-9A3D-C26E839AB1D3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30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gray">
          <a:xfrm>
            <a:off x="0" y="2017714"/>
            <a:ext cx="12192000" cy="397827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FFFFF"/>
              </a:gs>
            </a:gsLst>
            <a:lin ang="162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44000" bIns="72000"/>
          <a:lstStyle>
            <a:lvl1pPr marL="190500" indent="-1905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0500" marR="0" lvl="0" indent="-19050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ts val="800"/>
              </a:spcAft>
              <a:buClr>
                <a:srgbClr val="969696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altLang="ru-RU" sz="1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38542"/>
            <a:ext cx="11329456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31800" y="854994"/>
            <a:ext cx="11328400" cy="33624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5" name="Datumsplatzhalter 2">
            <a:extLst>
              <a:ext uri="{FF2B5EF4-FFF2-40B4-BE49-F238E27FC236}">
                <a16:creationId xmlns:a16="http://schemas.microsoft.com/office/drawing/2014/main" id="{08B8930A-F302-402B-AE80-DD6C37D46E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792453-2687-41DF-901D-D38EB3850140}" type="datetimeFigureOut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26.02.2025</a:t>
            </a:fld>
            <a:endParaRPr kumimoji="0" lang="de-DE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C03F13B3-464D-4FA7-B0CD-1014A629AE1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05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all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Foliennummernplatzhalter 4">
            <a:extLst>
              <a:ext uri="{FF2B5EF4-FFF2-40B4-BE49-F238E27FC236}">
                <a16:creationId xmlns:a16="http://schemas.microsoft.com/office/drawing/2014/main" id="{D0A154B4-EC30-4E7B-9904-529278401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2CC1D-7C44-4981-8BDD-915658256388}" type="slidenum">
              <a:rPr kumimoji="0" lang="de-DE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de-DE" altLang="ru-RU" sz="105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666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4626"/>
            <a:ext cx="12192000" cy="10699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1439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1EA792-7955-4AAC-A03D-DE5BCAC390B7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42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618" y="4343400"/>
            <a:ext cx="987424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25AB80-AE96-40A1-962B-3877A0AD1286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91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3CCCE3-3D66-459D-8ED8-F93B46361469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04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F28A6E-3728-4DE9-9A38-8C257D10DF8A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88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8ECF26-ADDC-454C-83BC-45FFE9D9A351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5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4234" y="6400800"/>
            <a:ext cx="12187767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1" y="6334125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253B4-256F-4D9F-959A-6A55BE250AB4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43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71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667" y="6459539"/>
            <a:ext cx="2618317" cy="365125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4424B7-6397-4942-8CC2-4988B6151DFA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37354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37354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38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1" y="4953000"/>
            <a:ext cx="1218988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1" y="4914900"/>
            <a:ext cx="12189884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D8A56-B981-4F04-ADA0-365E08616DFE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56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6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433" y="287339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433" y="1846264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433" y="6459539"/>
            <a:ext cx="24722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7234" y="6459539"/>
            <a:ext cx="4821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all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9651" y="6459539"/>
            <a:ext cx="13123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678B97-4CD5-45F1-AA70-27C11BF0FF04}" type="slidenum">
              <a:rPr kumimoji="0" lang="ru-RU" altLang="ru-R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738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17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3" r="18768"/>
          <a:stretch/>
        </p:blipFill>
        <p:spPr>
          <a:xfrm rot="16200000">
            <a:off x="1147541" y="1282803"/>
            <a:ext cx="4781989" cy="43954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ED655F-CBAB-4221-B905-4CE854FD9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09" t="4111" r="1630" b="5294"/>
          <a:stretch/>
        </p:blipFill>
        <p:spPr>
          <a:xfrm>
            <a:off x="5906974" y="1072726"/>
            <a:ext cx="5951108" cy="479881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46424" y="308156"/>
            <a:ext cx="9972905" cy="549041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tx1"/>
                </a:solidFill>
              </a:rPr>
              <a:t>Тренинг процедурных медицинских сестер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9C2574-3BFF-4047-A211-C5763093A8CC}"/>
              </a:ext>
            </a:extLst>
          </p:cNvPr>
          <p:cNvSpPr/>
          <p:nvPr/>
        </p:nvSpPr>
        <p:spPr>
          <a:xfrm>
            <a:off x="2254312" y="5871538"/>
            <a:ext cx="8557128" cy="379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Рабочие места                                                             Кабинет </a:t>
            </a:r>
            <a:r>
              <a:rPr lang="ru-RU" dirty="0" err="1"/>
              <a:t>симуляционного</a:t>
            </a:r>
            <a:r>
              <a:rPr lang="ru-RU" dirty="0"/>
              <a:t> обучения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" y="92626"/>
            <a:ext cx="1380230" cy="13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2E3364-BB94-12D0-62B1-FA8674C9F0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088" y="5402138"/>
            <a:ext cx="727868" cy="9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5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88" y="92626"/>
            <a:ext cx="1380230" cy="137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2E3364-BB94-12D0-62B1-FA8674C9F0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088" y="5402138"/>
            <a:ext cx="727868" cy="93880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92899" y="299336"/>
            <a:ext cx="10422294" cy="4826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 kern="1200" spc="-50">
                <a:solidFill>
                  <a:srgbClr val="40404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800">
                <a:solidFill>
                  <a:srgbClr val="404040"/>
                </a:solidFill>
                <a:latin typeface="Calibri Light" panose="020F0302020204030204" pitchFamily="34" charset="0"/>
              </a:defRPr>
            </a:lvl9pPr>
          </a:lstStyle>
          <a:p>
            <a:pPr algn="ctr"/>
            <a:r>
              <a:rPr lang="ru-RU" sz="4000" b="1" dirty="0">
                <a:solidFill>
                  <a:schemeClr val="tx1"/>
                </a:solidFill>
              </a:rPr>
              <a:t>Анализ дефектов при заборе биоматериала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62617" y="1497877"/>
            <a:ext cx="6862439" cy="152037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BC2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>
                <a:solidFill>
                  <a:schemeClr val="tx1"/>
                </a:solidFill>
              </a:rPr>
              <a:t>Дефекты: гемолиз, сгусток, </a:t>
            </a:r>
            <a:r>
              <a:rPr lang="ru-RU" sz="2800" dirty="0" err="1">
                <a:solidFill>
                  <a:schemeClr val="tx1"/>
                </a:solidFill>
              </a:rPr>
              <a:t>хилез</a:t>
            </a:r>
            <a:r>
              <a:rPr lang="ru-RU" sz="2800" dirty="0">
                <a:solidFill>
                  <a:schemeClr val="tx1"/>
                </a:solidFill>
              </a:rPr>
              <a:t> и т.п.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Результат: экономия  расходных ИМН     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</a:rPr>
              <a:t>        и рабочего времени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48365" y="3839753"/>
            <a:ext cx="4466828" cy="2169722"/>
          </a:xfrm>
          <a:prstGeom prst="roundRect">
            <a:avLst/>
          </a:prstGeom>
          <a:solidFill>
            <a:schemeClr val="bg1"/>
          </a:solidFill>
          <a:ln>
            <a:solidFill>
              <a:srgbClr val="004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снижение количества дефектов</a:t>
            </a:r>
            <a:br>
              <a:rPr lang="ru-RU" dirty="0"/>
            </a:br>
            <a:endParaRPr lang="ru-RU" dirty="0"/>
          </a:p>
          <a:p>
            <a:pPr algn="ctr"/>
            <a:br>
              <a:rPr lang="ru-RU" dirty="0"/>
            </a:br>
            <a:endParaRPr lang="ru-RU" dirty="0"/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в 26 раз!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956414-F31B-C83E-CE57-87D132282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55261" y="4740230"/>
            <a:ext cx="853035" cy="47078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FE5FAA2-8194-45DB-A025-FAC6BEC5A592}"/>
              </a:ext>
            </a:extLst>
          </p:cNvPr>
          <p:cNvSpPr/>
          <p:nvPr/>
        </p:nvSpPr>
        <p:spPr>
          <a:xfrm>
            <a:off x="1207362" y="1471355"/>
            <a:ext cx="3471170" cy="2275022"/>
          </a:xfrm>
          <a:prstGeom prst="roundRect">
            <a:avLst/>
          </a:prstGeom>
          <a:solidFill>
            <a:srgbClr val="A4D7DC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C00000"/>
                </a:solidFill>
              </a:rPr>
              <a:t>Дефекты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</a:rPr>
              <a:t>2022г. -1856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03E068AC-2E2C-4CBE-98D7-B3DC1272A3AC}"/>
              </a:ext>
            </a:extLst>
          </p:cNvPr>
          <p:cNvSpPr/>
          <p:nvPr/>
        </p:nvSpPr>
        <p:spPr>
          <a:xfrm>
            <a:off x="3808519" y="3994245"/>
            <a:ext cx="3018407" cy="2015230"/>
          </a:xfrm>
          <a:prstGeom prst="roundRect">
            <a:avLst/>
          </a:prstGeom>
          <a:solidFill>
            <a:srgbClr val="CBE8EB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006666"/>
                </a:solidFill>
              </a:rPr>
              <a:t>Дефекты</a:t>
            </a:r>
          </a:p>
          <a:p>
            <a:pPr algn="ctr"/>
            <a:r>
              <a:rPr lang="ru-RU" sz="4000" dirty="0">
                <a:solidFill>
                  <a:srgbClr val="006666"/>
                </a:solidFill>
              </a:rPr>
              <a:t>2024г.- 71</a:t>
            </a:r>
          </a:p>
        </p:txBody>
      </p:sp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id="{78071B1A-ED45-4536-A9D3-18EA7E4574CE}"/>
              </a:ext>
            </a:extLst>
          </p:cNvPr>
          <p:cNvSpPr/>
          <p:nvPr/>
        </p:nvSpPr>
        <p:spPr>
          <a:xfrm rot="5400000">
            <a:off x="1655128" y="3510564"/>
            <a:ext cx="1902385" cy="2226845"/>
          </a:xfrm>
          <a:prstGeom prst="bentUpArrow">
            <a:avLst/>
          </a:prstGeom>
          <a:solidFill>
            <a:srgbClr val="CBE8EB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7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F4EF86-F705-F763-FF0E-675631F9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одзаголовок 7">
            <a:extLst>
              <a:ext uri="{FF2B5EF4-FFF2-40B4-BE49-F238E27FC236}">
                <a16:creationId xmlns:a16="http://schemas.microsoft.com/office/drawing/2014/main" id="{191B6946-E9A0-709B-2BFD-B3B9E1F85422}"/>
              </a:ext>
            </a:extLst>
          </p:cNvPr>
          <p:cNvSpPr txBox="1">
            <a:spLocks/>
          </p:cNvSpPr>
          <p:nvPr/>
        </p:nvSpPr>
        <p:spPr bwMode="auto">
          <a:xfrm>
            <a:off x="2541693" y="4217847"/>
            <a:ext cx="10200441" cy="192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40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«Качество – это делать что-либо правильно, </a:t>
            </a:r>
          </a:p>
          <a:p>
            <a:pPr algn="ctr">
              <a:buNone/>
            </a:pPr>
            <a:r>
              <a:rPr lang="ru-RU" sz="40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даже когда никто не смотрит»</a:t>
            </a:r>
          </a:p>
          <a:p>
            <a:pPr algn="ctr">
              <a:buNone/>
            </a:pPr>
            <a:r>
              <a:rPr lang="ru-RU" sz="4000" b="1" i="1" dirty="0">
                <a:solidFill>
                  <a:schemeClr val="tx1"/>
                </a:solidFill>
                <a:latin typeface="Bad Script" panose="02000000000000000000" pitchFamily="2" charset="0"/>
              </a:rPr>
              <a:t>								</a:t>
            </a:r>
            <a:r>
              <a:rPr lang="ru-RU" sz="4000" b="1" i="1" dirty="0">
                <a:solidFill>
                  <a:schemeClr val="tx1"/>
                </a:solidFill>
                <a:latin typeface="Monotype Corsiva" panose="03010101010201010101" pitchFamily="66" charset="0"/>
              </a:rPr>
              <a:t>Генри Форд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80831A-5A2B-4C42-EEE0-D9BCA873C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298" y="2181225"/>
            <a:ext cx="1211552" cy="1738812"/>
          </a:xfrm>
          <a:prstGeom prst="rect">
            <a:avLst/>
          </a:prstGeom>
        </p:spPr>
      </p:pic>
      <p:sp>
        <p:nvSpPr>
          <p:cNvPr id="8" name="Содержимое 4">
            <a:extLst>
              <a:ext uri="{FF2B5EF4-FFF2-40B4-BE49-F238E27FC236}">
                <a16:creationId xmlns:a16="http://schemas.microsoft.com/office/drawing/2014/main" id="{34D0EF4D-FA8D-AF9C-C5AB-6D1A715988B9}"/>
              </a:ext>
            </a:extLst>
          </p:cNvPr>
          <p:cNvSpPr txBox="1">
            <a:spLocks/>
          </p:cNvSpPr>
          <p:nvPr/>
        </p:nvSpPr>
        <p:spPr>
          <a:xfrm>
            <a:off x="6041807" y="0"/>
            <a:ext cx="6677445" cy="503854"/>
          </a:xfrm>
          <a:prstGeom prst="rect">
            <a:avLst/>
          </a:prstGeom>
        </p:spPr>
        <p:txBody>
          <a:bodyPr/>
          <a:lstStyle>
            <a:lvl1pPr marL="90488" indent="-90488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38258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566738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749300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9318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Calibri" panose="020F0502020204030204" pitchFamily="34" charset="0"/>
              <a:buNone/>
            </a:pPr>
            <a:r>
              <a:rPr lang="ru-RU" sz="4200" b="1" i="1" dirty="0">
                <a:solidFill>
                  <a:srgbClr val="C00000"/>
                </a:solidFill>
                <a:latin typeface="Mistral" panose="03090702030407020403" pitchFamily="66" charset="0"/>
              </a:rPr>
              <a:t>Делаем то, что любим!</a:t>
            </a:r>
          </a:p>
          <a:p>
            <a:endParaRPr lang="ru-RU" sz="4200" dirty="0">
              <a:solidFill>
                <a:srgbClr val="CC3300"/>
              </a:solidFill>
              <a:latin typeface="Mistral" panose="030907020304070204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52461"/>
      </p:ext>
    </p:extLst>
  </p:cSld>
  <p:clrMapOvr>
    <a:masterClrMapping/>
  </p:clrMapOvr>
</p:sld>
</file>

<file path=ppt/theme/theme1.xml><?xml version="1.0" encoding="utf-8"?>
<a:theme xmlns:a="http://schemas.openxmlformats.org/drawingml/2006/main" name="1_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8345</TotalTime>
  <Words>83</Words>
  <Application>Microsoft Office PowerPoint</Application>
  <PresentationFormat>Широкоэкранный</PresentationFormat>
  <Paragraphs>17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Bad Script</vt:lpstr>
      <vt:lpstr>Calibri</vt:lpstr>
      <vt:lpstr>Calibri Light</vt:lpstr>
      <vt:lpstr>Mistral</vt:lpstr>
      <vt:lpstr>Monotype Corsiva</vt:lpstr>
      <vt:lpstr>Wingdings</vt:lpstr>
      <vt:lpstr>1_Ретро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Е. Журавлев</dc:creator>
  <cp:lastModifiedBy>User</cp:lastModifiedBy>
  <cp:revision>284</cp:revision>
  <dcterms:created xsi:type="dcterms:W3CDTF">2023-08-18T04:55:27Z</dcterms:created>
  <dcterms:modified xsi:type="dcterms:W3CDTF">2025-02-26T09:09:01Z</dcterms:modified>
</cp:coreProperties>
</file>