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30" r:id="rId2"/>
    <p:sldId id="568" r:id="rId3"/>
    <p:sldId id="559" r:id="rId4"/>
    <p:sldId id="564" r:id="rId5"/>
    <p:sldId id="561" r:id="rId6"/>
    <p:sldId id="562" r:id="rId7"/>
    <p:sldId id="565" r:id="rId8"/>
    <p:sldId id="560" r:id="rId9"/>
    <p:sldId id="563" r:id="rId10"/>
    <p:sldId id="566" r:id="rId11"/>
    <p:sldId id="567" r:id="rId12"/>
    <p:sldId id="569" r:id="rId13"/>
    <p:sldId id="570" r:id="rId14"/>
    <p:sldId id="571" r:id="rId15"/>
  </p:sldIdLst>
  <p:sldSz cx="9906000" cy="6858000" type="A4"/>
  <p:notesSz cx="6858000" cy="9144000"/>
  <p:defaultTextStyle>
    <a:defPPr>
      <a:defRPr lang="ru-RU"/>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orient="horz" pos="2885">
          <p15:clr>
            <a:srgbClr val="A4A3A4"/>
          </p15:clr>
        </p15:guide>
        <p15:guide id="5"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99"/>
    <a:srgbClr val="33CCCC"/>
    <a:srgbClr val="DA0000"/>
    <a:srgbClr val="000066"/>
    <a:srgbClr val="006600"/>
    <a:srgbClr val="8E0000"/>
    <a:srgbClr val="FF0000"/>
    <a:srgbClr val="99663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5" autoAdjust="0"/>
    <p:restoredTop sz="94660"/>
  </p:normalViewPr>
  <p:slideViewPr>
    <p:cSldViewPr>
      <p:cViewPr varScale="1">
        <p:scale>
          <a:sx n="98" d="100"/>
          <a:sy n="98" d="100"/>
        </p:scale>
        <p:origin x="202" y="67"/>
      </p:cViewPr>
      <p:guideLst>
        <p:guide orient="horz" pos="2160"/>
        <p:guide pos="2880"/>
        <p:guide orient="horz" pos="1620"/>
        <p:guide orient="horz" pos="2885"/>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AADC6-A810-4496-BC99-38F4F099716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ru-RU"/>
        </a:p>
      </dgm:t>
    </dgm:pt>
    <dgm:pt modelId="{E45E93F0-6E54-425B-B996-54DB61A3A16A}">
      <dgm:prSet phldrT="[Текст]" custT="1"/>
      <dgm:spPr/>
      <dgm:t>
        <a:bodyPr/>
        <a:lstStyle/>
        <a:p>
          <a:r>
            <a:rPr lang="ru-RU" sz="1100" b="1" dirty="0">
              <a:latin typeface="Arial Narrow" pitchFamily="34" charset="0"/>
            </a:rPr>
            <a:t>Недостаточное / устаревшее материально-техническое обеспечение школьных кабинетов ОБЖ, отсутствие расходных материалов</a:t>
          </a:r>
        </a:p>
      </dgm:t>
    </dgm:pt>
    <dgm:pt modelId="{A7E3460F-CFDF-472E-A712-82DF3410E81F}" type="parTrans" cxnId="{23AB24BC-0674-4C2C-8A45-CE4FA8E3E0C2}">
      <dgm:prSet/>
      <dgm:spPr/>
      <dgm:t>
        <a:bodyPr/>
        <a:lstStyle/>
        <a:p>
          <a:endParaRPr lang="ru-RU"/>
        </a:p>
      </dgm:t>
    </dgm:pt>
    <dgm:pt modelId="{9DB1FF8C-6E7B-463D-BDDD-B020573B272A}" type="sibTrans" cxnId="{23AB24BC-0674-4C2C-8A45-CE4FA8E3E0C2}">
      <dgm:prSet/>
      <dgm:spPr/>
      <dgm:t>
        <a:bodyPr/>
        <a:lstStyle/>
        <a:p>
          <a:endParaRPr lang="ru-RU"/>
        </a:p>
      </dgm:t>
    </dgm:pt>
    <dgm:pt modelId="{5CC5E4BE-6735-4A81-8AC4-8E21ABD8F9D7}">
      <dgm:prSet phldrT="[Текст]" custT="1"/>
      <dgm:spPr/>
      <dgm:t>
        <a:bodyPr/>
        <a:lstStyle/>
        <a:p>
          <a:r>
            <a:rPr lang="ru-RU" sz="1100" b="1" dirty="0">
              <a:latin typeface="Arial Narrow" pitchFamily="34" charset="0"/>
            </a:rPr>
            <a:t>Неактуальность знаний педагогов о правилах и методах оказания первой помощи </a:t>
          </a:r>
        </a:p>
      </dgm:t>
    </dgm:pt>
    <dgm:pt modelId="{04A33897-E8A9-4252-A0EC-A2A96083E3B9}" type="parTrans" cxnId="{4BE80106-8102-4A14-8B75-93A9E32B2B2C}">
      <dgm:prSet/>
      <dgm:spPr/>
      <dgm:t>
        <a:bodyPr/>
        <a:lstStyle/>
        <a:p>
          <a:endParaRPr lang="ru-RU"/>
        </a:p>
      </dgm:t>
    </dgm:pt>
    <dgm:pt modelId="{37550070-18E6-46B0-A3D8-7442A6898E56}" type="sibTrans" cxnId="{4BE80106-8102-4A14-8B75-93A9E32B2B2C}">
      <dgm:prSet/>
      <dgm:spPr/>
      <dgm:t>
        <a:bodyPr/>
        <a:lstStyle/>
        <a:p>
          <a:endParaRPr lang="ru-RU"/>
        </a:p>
      </dgm:t>
    </dgm:pt>
    <dgm:pt modelId="{E3044858-E96C-4DB9-AB52-991DE1607164}">
      <dgm:prSet phldrT="[Текст]" custT="1"/>
      <dgm:spPr/>
      <dgm:t>
        <a:bodyPr/>
        <a:lstStyle/>
        <a:p>
          <a:r>
            <a:rPr lang="ru-RU" sz="1100" b="1" dirty="0">
              <a:latin typeface="Arial Narrow" pitchFamily="34" charset="0"/>
            </a:rPr>
            <a:t>Несоответствие учебного материала актуальному закону об оказании первой помощи </a:t>
          </a:r>
        </a:p>
      </dgm:t>
    </dgm:pt>
    <dgm:pt modelId="{94F8B8F3-475A-4817-A172-8C813A144E4E}" type="parTrans" cxnId="{18604E7E-FB4A-4AC6-902B-BEE78968CE3A}">
      <dgm:prSet/>
      <dgm:spPr/>
      <dgm:t>
        <a:bodyPr/>
        <a:lstStyle/>
        <a:p>
          <a:endParaRPr lang="ru-RU"/>
        </a:p>
      </dgm:t>
    </dgm:pt>
    <dgm:pt modelId="{096681F0-A1AC-4109-B1C1-F19DE8AC4A63}" type="sibTrans" cxnId="{18604E7E-FB4A-4AC6-902B-BEE78968CE3A}">
      <dgm:prSet/>
      <dgm:spPr/>
      <dgm:t>
        <a:bodyPr/>
        <a:lstStyle/>
        <a:p>
          <a:endParaRPr lang="ru-RU"/>
        </a:p>
      </dgm:t>
    </dgm:pt>
    <dgm:pt modelId="{24228885-ED27-4D02-AAFE-C8C5ACF4177C}">
      <dgm:prSet phldrT="[Текст]" custT="1"/>
      <dgm:spPr/>
      <dgm:t>
        <a:bodyPr/>
        <a:lstStyle/>
        <a:p>
          <a:r>
            <a:rPr lang="ru-RU" sz="1100" b="1" dirty="0">
              <a:latin typeface="Arial Narrow" pitchFamily="34" charset="0"/>
            </a:rPr>
            <a:t>Ограниченность занятия по времени, отсюда – подача материала невзаимосвязанными темами и отсутствие </a:t>
          </a:r>
          <a:r>
            <a:rPr lang="ru-RU" sz="1100" b="1" dirty="0" err="1">
              <a:latin typeface="Arial Narrow" pitchFamily="34" charset="0"/>
            </a:rPr>
            <a:t>алгоритмичности</a:t>
          </a:r>
          <a:endParaRPr lang="ru-RU" sz="1100" b="1" dirty="0">
            <a:latin typeface="Arial Narrow" pitchFamily="34" charset="0"/>
          </a:endParaRPr>
        </a:p>
      </dgm:t>
    </dgm:pt>
    <dgm:pt modelId="{3F589552-A6A3-488C-A00A-0C8591A8E6E8}" type="parTrans" cxnId="{E501EFF2-6D20-4EDE-A6F5-8FB94B608D66}">
      <dgm:prSet/>
      <dgm:spPr/>
      <dgm:t>
        <a:bodyPr/>
        <a:lstStyle/>
        <a:p>
          <a:endParaRPr lang="ru-RU"/>
        </a:p>
      </dgm:t>
    </dgm:pt>
    <dgm:pt modelId="{8AC6D856-6443-45D8-838E-39D5B85C62DB}" type="sibTrans" cxnId="{E501EFF2-6D20-4EDE-A6F5-8FB94B608D66}">
      <dgm:prSet/>
      <dgm:spPr/>
      <dgm:t>
        <a:bodyPr/>
        <a:lstStyle/>
        <a:p>
          <a:endParaRPr lang="ru-RU"/>
        </a:p>
      </dgm:t>
    </dgm:pt>
    <dgm:pt modelId="{55EBEE4A-BDA4-4F9F-8662-E13F756B07E3}">
      <dgm:prSet phldrT="[Текст]" custT="1"/>
      <dgm:spPr/>
      <dgm:t>
        <a:bodyPr/>
        <a:lstStyle/>
        <a:p>
          <a:r>
            <a:rPr lang="ru-RU" sz="1100" b="1" dirty="0">
              <a:latin typeface="Arial Narrow" pitchFamily="34" charset="0"/>
            </a:rPr>
            <a:t>Отсутствие  активных форм и методов обучения, отсюда – низкая заинтересованность учащихся к усвоению материала</a:t>
          </a:r>
        </a:p>
      </dgm:t>
    </dgm:pt>
    <dgm:pt modelId="{61174260-0263-4FF5-ADF9-578E33BB0071}" type="parTrans" cxnId="{91E61839-B10B-421A-A315-A695CC2DD397}">
      <dgm:prSet/>
      <dgm:spPr/>
      <dgm:t>
        <a:bodyPr/>
        <a:lstStyle/>
        <a:p>
          <a:endParaRPr lang="ru-RU"/>
        </a:p>
      </dgm:t>
    </dgm:pt>
    <dgm:pt modelId="{EC1002E5-B3A7-4831-893D-651BB18FD374}" type="sibTrans" cxnId="{91E61839-B10B-421A-A315-A695CC2DD397}">
      <dgm:prSet/>
      <dgm:spPr/>
      <dgm:t>
        <a:bodyPr/>
        <a:lstStyle/>
        <a:p>
          <a:endParaRPr lang="ru-RU"/>
        </a:p>
      </dgm:t>
    </dgm:pt>
    <dgm:pt modelId="{08B1A6BA-E832-4FFE-BD20-7B9B5CBE9332}" type="pres">
      <dgm:prSet presAssocID="{8F8AADC6-A810-4496-BC99-38F4F0997161}" presName="linear" presStyleCnt="0">
        <dgm:presLayoutVars>
          <dgm:dir/>
          <dgm:animLvl val="lvl"/>
          <dgm:resizeHandles val="exact"/>
        </dgm:presLayoutVars>
      </dgm:prSet>
      <dgm:spPr/>
    </dgm:pt>
    <dgm:pt modelId="{836FFE6C-C704-4C12-A6A1-39B9F8CBEBDB}" type="pres">
      <dgm:prSet presAssocID="{E45E93F0-6E54-425B-B996-54DB61A3A16A}" presName="parentLin" presStyleCnt="0"/>
      <dgm:spPr/>
    </dgm:pt>
    <dgm:pt modelId="{8AA74F25-3324-428A-8C02-FB6BBEC3CD14}" type="pres">
      <dgm:prSet presAssocID="{E45E93F0-6E54-425B-B996-54DB61A3A16A}" presName="parentLeftMargin" presStyleLbl="node1" presStyleIdx="0" presStyleCnt="5"/>
      <dgm:spPr/>
    </dgm:pt>
    <dgm:pt modelId="{EC717E94-6C2A-4535-8642-45A6D6A82B1A}" type="pres">
      <dgm:prSet presAssocID="{E45E93F0-6E54-425B-B996-54DB61A3A16A}" presName="parentText" presStyleLbl="node1" presStyleIdx="0" presStyleCnt="5" custScaleY="175098" custLinFactNeighborX="-51807" custLinFactNeighborY="-76252">
        <dgm:presLayoutVars>
          <dgm:chMax val="0"/>
          <dgm:bulletEnabled val="1"/>
        </dgm:presLayoutVars>
      </dgm:prSet>
      <dgm:spPr>
        <a:prstGeom prst="rect">
          <a:avLst/>
        </a:prstGeom>
      </dgm:spPr>
    </dgm:pt>
    <dgm:pt modelId="{4E55347B-8C87-48DB-B136-D7CDCB70E016}" type="pres">
      <dgm:prSet presAssocID="{E45E93F0-6E54-425B-B996-54DB61A3A16A}" presName="negativeSpace" presStyleCnt="0"/>
      <dgm:spPr/>
    </dgm:pt>
    <dgm:pt modelId="{8AA1D2CF-B3E5-476B-AA65-C1E2D611ADCA}" type="pres">
      <dgm:prSet presAssocID="{E45E93F0-6E54-425B-B996-54DB61A3A16A}" presName="childText" presStyleLbl="conFgAcc1" presStyleIdx="0" presStyleCnt="5" custScaleY="236347" custLinFactY="-65519" custLinFactNeighborY="-100000">
        <dgm:presLayoutVars>
          <dgm:bulletEnabled val="1"/>
        </dgm:presLayoutVars>
      </dgm:prSet>
      <dgm:spPr>
        <a:ln>
          <a:noFill/>
        </a:ln>
      </dgm:spPr>
    </dgm:pt>
    <dgm:pt modelId="{54C63BC1-E694-4882-94B1-BEF1797A33DC}" type="pres">
      <dgm:prSet presAssocID="{9DB1FF8C-6E7B-463D-BDDD-B020573B272A}" presName="spaceBetweenRectangles" presStyleCnt="0"/>
      <dgm:spPr/>
    </dgm:pt>
    <dgm:pt modelId="{6473F22B-E0A6-4040-A525-4436EBE5EED2}" type="pres">
      <dgm:prSet presAssocID="{5CC5E4BE-6735-4A81-8AC4-8E21ABD8F9D7}" presName="parentLin" presStyleCnt="0"/>
      <dgm:spPr/>
    </dgm:pt>
    <dgm:pt modelId="{1DC2BCF5-E335-4E0E-AFB7-8BF72A3D3A53}" type="pres">
      <dgm:prSet presAssocID="{5CC5E4BE-6735-4A81-8AC4-8E21ABD8F9D7}" presName="parentLeftMargin" presStyleLbl="node1" presStyleIdx="0" presStyleCnt="5"/>
      <dgm:spPr/>
    </dgm:pt>
    <dgm:pt modelId="{3A63CC78-AC2E-44F5-B2A3-5A8772355175}" type="pres">
      <dgm:prSet presAssocID="{5CC5E4BE-6735-4A81-8AC4-8E21ABD8F9D7}" presName="parentText" presStyleLbl="node1" presStyleIdx="1" presStyleCnt="5" custScaleY="175098" custLinFactNeighborX="-51807" custLinFactNeighborY="-19338">
        <dgm:presLayoutVars>
          <dgm:chMax val="0"/>
          <dgm:bulletEnabled val="1"/>
        </dgm:presLayoutVars>
      </dgm:prSet>
      <dgm:spPr>
        <a:prstGeom prst="rect">
          <a:avLst/>
        </a:prstGeom>
      </dgm:spPr>
    </dgm:pt>
    <dgm:pt modelId="{C4CBB1ED-CBA7-4C3E-8106-28363DFB37B6}" type="pres">
      <dgm:prSet presAssocID="{5CC5E4BE-6735-4A81-8AC4-8E21ABD8F9D7}" presName="negativeSpace" presStyleCnt="0"/>
      <dgm:spPr/>
    </dgm:pt>
    <dgm:pt modelId="{517D3575-97F1-402D-8BE1-3F9AF8F29C8B}" type="pres">
      <dgm:prSet presAssocID="{5CC5E4BE-6735-4A81-8AC4-8E21ABD8F9D7}" presName="childText" presStyleLbl="conFgAcc1" presStyleIdx="1" presStyleCnt="5" custScaleY="310395" custLinFactY="-29544" custLinFactNeighborY="-100000">
        <dgm:presLayoutVars>
          <dgm:bulletEnabled val="1"/>
        </dgm:presLayoutVars>
      </dgm:prSet>
      <dgm:spPr>
        <a:ln>
          <a:noFill/>
        </a:ln>
      </dgm:spPr>
    </dgm:pt>
    <dgm:pt modelId="{F6D094DE-C763-47CE-A8A8-3720F732115E}" type="pres">
      <dgm:prSet presAssocID="{37550070-18E6-46B0-A3D8-7442A6898E56}" presName="spaceBetweenRectangles" presStyleCnt="0"/>
      <dgm:spPr/>
    </dgm:pt>
    <dgm:pt modelId="{C12D11B5-7257-44F7-BD51-D301F9B3F455}" type="pres">
      <dgm:prSet presAssocID="{E3044858-E96C-4DB9-AB52-991DE1607164}" presName="parentLin" presStyleCnt="0"/>
      <dgm:spPr/>
    </dgm:pt>
    <dgm:pt modelId="{30B6B48B-3626-4087-AAA0-5F5BF39FB7EA}" type="pres">
      <dgm:prSet presAssocID="{E3044858-E96C-4DB9-AB52-991DE1607164}" presName="parentLeftMargin" presStyleLbl="node1" presStyleIdx="1" presStyleCnt="5"/>
      <dgm:spPr/>
    </dgm:pt>
    <dgm:pt modelId="{702FD718-2F22-4474-A562-B132FA333CCB}" type="pres">
      <dgm:prSet presAssocID="{E3044858-E96C-4DB9-AB52-991DE1607164}" presName="parentText" presStyleLbl="node1" presStyleIdx="2" presStyleCnt="5" custScaleY="175098" custLinFactNeighborX="-51807" custLinFactNeighborY="15255">
        <dgm:presLayoutVars>
          <dgm:chMax val="0"/>
          <dgm:bulletEnabled val="1"/>
        </dgm:presLayoutVars>
      </dgm:prSet>
      <dgm:spPr>
        <a:prstGeom prst="rect">
          <a:avLst/>
        </a:prstGeom>
      </dgm:spPr>
    </dgm:pt>
    <dgm:pt modelId="{7AB66CD9-5B6E-4FF6-B09E-91521A33043D}" type="pres">
      <dgm:prSet presAssocID="{E3044858-E96C-4DB9-AB52-991DE1607164}" presName="negativeSpace" presStyleCnt="0"/>
      <dgm:spPr/>
    </dgm:pt>
    <dgm:pt modelId="{99A8705E-AABF-4995-AC24-1A19DB6ADB2A}" type="pres">
      <dgm:prSet presAssocID="{E3044858-E96C-4DB9-AB52-991DE1607164}" presName="childText" presStyleLbl="conFgAcc1" presStyleIdx="2" presStyleCnt="5" custScaleY="307784" custLinFactNeighborY="-79482">
        <dgm:presLayoutVars>
          <dgm:bulletEnabled val="1"/>
        </dgm:presLayoutVars>
      </dgm:prSet>
      <dgm:spPr>
        <a:ln>
          <a:noFill/>
        </a:ln>
      </dgm:spPr>
    </dgm:pt>
    <dgm:pt modelId="{9B34DC21-640D-41B3-97F6-368932475D0A}" type="pres">
      <dgm:prSet presAssocID="{096681F0-A1AC-4109-B1C1-F19DE8AC4A63}" presName="spaceBetweenRectangles" presStyleCnt="0"/>
      <dgm:spPr/>
    </dgm:pt>
    <dgm:pt modelId="{CDC6A943-60FB-45A6-BCAE-118D93EA9DF1}" type="pres">
      <dgm:prSet presAssocID="{24228885-ED27-4D02-AAFE-C8C5ACF4177C}" presName="parentLin" presStyleCnt="0"/>
      <dgm:spPr/>
    </dgm:pt>
    <dgm:pt modelId="{9E544D01-3A34-4203-8017-00605C0599D1}" type="pres">
      <dgm:prSet presAssocID="{24228885-ED27-4D02-AAFE-C8C5ACF4177C}" presName="parentLeftMargin" presStyleLbl="node1" presStyleIdx="2" presStyleCnt="5"/>
      <dgm:spPr/>
    </dgm:pt>
    <dgm:pt modelId="{1292967E-4D22-4EEA-BF80-C4A2B130B248}" type="pres">
      <dgm:prSet presAssocID="{24228885-ED27-4D02-AAFE-C8C5ACF4177C}" presName="parentText" presStyleLbl="node1" presStyleIdx="3" presStyleCnt="5" custScaleY="175098" custLinFactNeighborX="-51807" custLinFactNeighborY="27035">
        <dgm:presLayoutVars>
          <dgm:chMax val="0"/>
          <dgm:bulletEnabled val="1"/>
        </dgm:presLayoutVars>
      </dgm:prSet>
      <dgm:spPr>
        <a:prstGeom prst="rect">
          <a:avLst/>
        </a:prstGeom>
      </dgm:spPr>
    </dgm:pt>
    <dgm:pt modelId="{5AAD5E2F-CAC9-4F34-871C-E33BFA393104}" type="pres">
      <dgm:prSet presAssocID="{24228885-ED27-4D02-AAFE-C8C5ACF4177C}" presName="negativeSpace" presStyleCnt="0"/>
      <dgm:spPr/>
    </dgm:pt>
    <dgm:pt modelId="{33470AA0-98EC-440D-9E48-1391AAE73228}" type="pres">
      <dgm:prSet presAssocID="{24228885-ED27-4D02-AAFE-C8C5ACF4177C}" presName="childText" presStyleLbl="conFgAcc1" presStyleIdx="3" presStyleCnt="5" custScaleY="263708" custLinFactY="7877" custLinFactNeighborY="100000">
        <dgm:presLayoutVars>
          <dgm:bulletEnabled val="1"/>
        </dgm:presLayoutVars>
      </dgm:prSet>
      <dgm:spPr>
        <a:ln>
          <a:noFill/>
        </a:ln>
      </dgm:spPr>
    </dgm:pt>
    <dgm:pt modelId="{FBA0F9CC-1CF0-43F9-8427-FB1F04C6276D}" type="pres">
      <dgm:prSet presAssocID="{8AC6D856-6443-45D8-838E-39D5B85C62DB}" presName="spaceBetweenRectangles" presStyleCnt="0"/>
      <dgm:spPr/>
    </dgm:pt>
    <dgm:pt modelId="{5ED23448-D261-4424-8E8C-4DC29355B95E}" type="pres">
      <dgm:prSet presAssocID="{55EBEE4A-BDA4-4F9F-8662-E13F756B07E3}" presName="parentLin" presStyleCnt="0"/>
      <dgm:spPr/>
    </dgm:pt>
    <dgm:pt modelId="{7FC1D052-BC91-428F-A3E2-BC861D2B9656}" type="pres">
      <dgm:prSet presAssocID="{55EBEE4A-BDA4-4F9F-8662-E13F756B07E3}" presName="parentLeftMargin" presStyleLbl="node1" presStyleIdx="3" presStyleCnt="5"/>
      <dgm:spPr/>
    </dgm:pt>
    <dgm:pt modelId="{5D1B850B-BDC1-407D-ABAF-DFE61F3974C2}" type="pres">
      <dgm:prSet presAssocID="{55EBEE4A-BDA4-4F9F-8662-E13F756B07E3}" presName="parentText" presStyleLbl="node1" presStyleIdx="4" presStyleCnt="5" custScaleY="175098" custLinFactNeighborX="-51807" custLinFactNeighborY="90486">
        <dgm:presLayoutVars>
          <dgm:chMax val="0"/>
          <dgm:bulletEnabled val="1"/>
        </dgm:presLayoutVars>
      </dgm:prSet>
      <dgm:spPr>
        <a:prstGeom prst="rect">
          <a:avLst/>
        </a:prstGeom>
      </dgm:spPr>
    </dgm:pt>
    <dgm:pt modelId="{3AE3F39C-EC1D-4C0D-95F4-E8BDEA514CB8}" type="pres">
      <dgm:prSet presAssocID="{55EBEE4A-BDA4-4F9F-8662-E13F756B07E3}" presName="negativeSpace" presStyleCnt="0"/>
      <dgm:spPr/>
    </dgm:pt>
    <dgm:pt modelId="{93F78D08-AA22-4018-914C-BCA4666EE8EC}" type="pres">
      <dgm:prSet presAssocID="{55EBEE4A-BDA4-4F9F-8662-E13F756B07E3}" presName="childText" presStyleLbl="conFgAcc1" presStyleIdx="4" presStyleCnt="5" custScaleY="236347" custLinFactY="36006" custLinFactNeighborY="100000">
        <dgm:presLayoutVars>
          <dgm:bulletEnabled val="1"/>
        </dgm:presLayoutVars>
      </dgm:prSet>
      <dgm:spPr>
        <a:ln>
          <a:noFill/>
        </a:ln>
      </dgm:spPr>
    </dgm:pt>
  </dgm:ptLst>
  <dgm:cxnLst>
    <dgm:cxn modelId="{4BE80106-8102-4A14-8B75-93A9E32B2B2C}" srcId="{8F8AADC6-A810-4496-BC99-38F4F0997161}" destId="{5CC5E4BE-6735-4A81-8AC4-8E21ABD8F9D7}" srcOrd="1" destOrd="0" parTransId="{04A33897-E8A9-4252-A0EC-A2A96083E3B9}" sibTransId="{37550070-18E6-46B0-A3D8-7442A6898E56}"/>
    <dgm:cxn modelId="{C2ED8F0D-4396-4DB1-8FCB-201BF8C8AA33}" type="presOf" srcId="{E3044858-E96C-4DB9-AB52-991DE1607164}" destId="{702FD718-2F22-4474-A562-B132FA333CCB}" srcOrd="1" destOrd="0" presId="urn:microsoft.com/office/officeart/2005/8/layout/list1"/>
    <dgm:cxn modelId="{3F915D2F-F55D-4EDE-9AC7-D0A2B8769893}" type="presOf" srcId="{E45E93F0-6E54-425B-B996-54DB61A3A16A}" destId="{8AA74F25-3324-428A-8C02-FB6BBEC3CD14}" srcOrd="0" destOrd="0" presId="urn:microsoft.com/office/officeart/2005/8/layout/list1"/>
    <dgm:cxn modelId="{AFF0F630-63A2-43FC-9F02-18C1310D7C65}" type="presOf" srcId="{5CC5E4BE-6735-4A81-8AC4-8E21ABD8F9D7}" destId="{1DC2BCF5-E335-4E0E-AFB7-8BF72A3D3A53}" srcOrd="0" destOrd="0" presId="urn:microsoft.com/office/officeart/2005/8/layout/list1"/>
    <dgm:cxn modelId="{7D67CA37-131B-41F0-93C6-79A15AA7B6DE}" type="presOf" srcId="{E45E93F0-6E54-425B-B996-54DB61A3A16A}" destId="{EC717E94-6C2A-4535-8642-45A6D6A82B1A}" srcOrd="1" destOrd="0" presId="urn:microsoft.com/office/officeart/2005/8/layout/list1"/>
    <dgm:cxn modelId="{91E61839-B10B-421A-A315-A695CC2DD397}" srcId="{8F8AADC6-A810-4496-BC99-38F4F0997161}" destId="{55EBEE4A-BDA4-4F9F-8662-E13F756B07E3}" srcOrd="4" destOrd="0" parTransId="{61174260-0263-4FF5-ADF9-578E33BB0071}" sibTransId="{EC1002E5-B3A7-4831-893D-651BB18FD374}"/>
    <dgm:cxn modelId="{8E3C5C4C-927C-413D-916C-157BCBFD5E78}" type="presOf" srcId="{55EBEE4A-BDA4-4F9F-8662-E13F756B07E3}" destId="{7FC1D052-BC91-428F-A3E2-BC861D2B9656}" srcOrd="0" destOrd="0" presId="urn:microsoft.com/office/officeart/2005/8/layout/list1"/>
    <dgm:cxn modelId="{9A7E2C6F-8CC5-464A-A833-86426B2A6522}" type="presOf" srcId="{5CC5E4BE-6735-4A81-8AC4-8E21ABD8F9D7}" destId="{3A63CC78-AC2E-44F5-B2A3-5A8772355175}" srcOrd="1" destOrd="0" presId="urn:microsoft.com/office/officeart/2005/8/layout/list1"/>
    <dgm:cxn modelId="{E817D353-8B9C-4FD4-86C6-789D4AC0D485}" type="presOf" srcId="{55EBEE4A-BDA4-4F9F-8662-E13F756B07E3}" destId="{5D1B850B-BDC1-407D-ABAF-DFE61F3974C2}" srcOrd="1" destOrd="0" presId="urn:microsoft.com/office/officeart/2005/8/layout/list1"/>
    <dgm:cxn modelId="{18604E7E-FB4A-4AC6-902B-BEE78968CE3A}" srcId="{8F8AADC6-A810-4496-BC99-38F4F0997161}" destId="{E3044858-E96C-4DB9-AB52-991DE1607164}" srcOrd="2" destOrd="0" parTransId="{94F8B8F3-475A-4817-A172-8C813A144E4E}" sibTransId="{096681F0-A1AC-4109-B1C1-F19DE8AC4A63}"/>
    <dgm:cxn modelId="{3A76B584-BC7B-49C7-9A55-48D1B32452AF}" type="presOf" srcId="{E3044858-E96C-4DB9-AB52-991DE1607164}" destId="{30B6B48B-3626-4087-AAA0-5F5BF39FB7EA}" srcOrd="0" destOrd="0" presId="urn:microsoft.com/office/officeart/2005/8/layout/list1"/>
    <dgm:cxn modelId="{370DADA0-ADEF-48DC-8C8A-90CC9911177E}" type="presOf" srcId="{24228885-ED27-4D02-AAFE-C8C5ACF4177C}" destId="{9E544D01-3A34-4203-8017-00605C0599D1}" srcOrd="0" destOrd="0" presId="urn:microsoft.com/office/officeart/2005/8/layout/list1"/>
    <dgm:cxn modelId="{23AB24BC-0674-4C2C-8A45-CE4FA8E3E0C2}" srcId="{8F8AADC6-A810-4496-BC99-38F4F0997161}" destId="{E45E93F0-6E54-425B-B996-54DB61A3A16A}" srcOrd="0" destOrd="0" parTransId="{A7E3460F-CFDF-472E-A712-82DF3410E81F}" sibTransId="{9DB1FF8C-6E7B-463D-BDDD-B020573B272A}"/>
    <dgm:cxn modelId="{ED869DD2-B922-4B4C-A1EC-66520B23A4C6}" type="presOf" srcId="{24228885-ED27-4D02-AAFE-C8C5ACF4177C}" destId="{1292967E-4D22-4EEA-BF80-C4A2B130B248}" srcOrd="1" destOrd="0" presId="urn:microsoft.com/office/officeart/2005/8/layout/list1"/>
    <dgm:cxn modelId="{621CD4D3-E9FA-4472-A65C-EE19CB63D141}" type="presOf" srcId="{8F8AADC6-A810-4496-BC99-38F4F0997161}" destId="{08B1A6BA-E832-4FFE-BD20-7B9B5CBE9332}" srcOrd="0" destOrd="0" presId="urn:microsoft.com/office/officeart/2005/8/layout/list1"/>
    <dgm:cxn modelId="{E501EFF2-6D20-4EDE-A6F5-8FB94B608D66}" srcId="{8F8AADC6-A810-4496-BC99-38F4F0997161}" destId="{24228885-ED27-4D02-AAFE-C8C5ACF4177C}" srcOrd="3" destOrd="0" parTransId="{3F589552-A6A3-488C-A00A-0C8591A8E6E8}" sibTransId="{8AC6D856-6443-45D8-838E-39D5B85C62DB}"/>
    <dgm:cxn modelId="{FF9AA1D3-A062-4C71-8152-EEA55C632248}" type="presParOf" srcId="{08B1A6BA-E832-4FFE-BD20-7B9B5CBE9332}" destId="{836FFE6C-C704-4C12-A6A1-39B9F8CBEBDB}" srcOrd="0" destOrd="0" presId="urn:microsoft.com/office/officeart/2005/8/layout/list1"/>
    <dgm:cxn modelId="{C52594D4-A975-42F4-96D3-48563ED4581D}" type="presParOf" srcId="{836FFE6C-C704-4C12-A6A1-39B9F8CBEBDB}" destId="{8AA74F25-3324-428A-8C02-FB6BBEC3CD14}" srcOrd="0" destOrd="0" presId="urn:microsoft.com/office/officeart/2005/8/layout/list1"/>
    <dgm:cxn modelId="{F3E25321-D642-4B56-A184-E19328559EFE}" type="presParOf" srcId="{836FFE6C-C704-4C12-A6A1-39B9F8CBEBDB}" destId="{EC717E94-6C2A-4535-8642-45A6D6A82B1A}" srcOrd="1" destOrd="0" presId="urn:microsoft.com/office/officeart/2005/8/layout/list1"/>
    <dgm:cxn modelId="{CCC9B96C-237D-4B6E-811C-C08148040E65}" type="presParOf" srcId="{08B1A6BA-E832-4FFE-BD20-7B9B5CBE9332}" destId="{4E55347B-8C87-48DB-B136-D7CDCB70E016}" srcOrd="1" destOrd="0" presId="urn:microsoft.com/office/officeart/2005/8/layout/list1"/>
    <dgm:cxn modelId="{42AE2E6C-E283-4909-BF80-3B2311549C41}" type="presParOf" srcId="{08B1A6BA-E832-4FFE-BD20-7B9B5CBE9332}" destId="{8AA1D2CF-B3E5-476B-AA65-C1E2D611ADCA}" srcOrd="2" destOrd="0" presId="urn:microsoft.com/office/officeart/2005/8/layout/list1"/>
    <dgm:cxn modelId="{0C025137-3CA2-4D83-A985-4CDBB0B6B5A0}" type="presParOf" srcId="{08B1A6BA-E832-4FFE-BD20-7B9B5CBE9332}" destId="{54C63BC1-E694-4882-94B1-BEF1797A33DC}" srcOrd="3" destOrd="0" presId="urn:microsoft.com/office/officeart/2005/8/layout/list1"/>
    <dgm:cxn modelId="{1D196C0F-2E7B-4E8F-8012-150194D52F59}" type="presParOf" srcId="{08B1A6BA-E832-4FFE-BD20-7B9B5CBE9332}" destId="{6473F22B-E0A6-4040-A525-4436EBE5EED2}" srcOrd="4" destOrd="0" presId="urn:microsoft.com/office/officeart/2005/8/layout/list1"/>
    <dgm:cxn modelId="{8E1CB29F-098B-4888-9815-DC1EC50098DD}" type="presParOf" srcId="{6473F22B-E0A6-4040-A525-4436EBE5EED2}" destId="{1DC2BCF5-E335-4E0E-AFB7-8BF72A3D3A53}" srcOrd="0" destOrd="0" presId="urn:microsoft.com/office/officeart/2005/8/layout/list1"/>
    <dgm:cxn modelId="{EE06919B-DBB6-4075-98DB-3757FEF74AEF}" type="presParOf" srcId="{6473F22B-E0A6-4040-A525-4436EBE5EED2}" destId="{3A63CC78-AC2E-44F5-B2A3-5A8772355175}" srcOrd="1" destOrd="0" presId="urn:microsoft.com/office/officeart/2005/8/layout/list1"/>
    <dgm:cxn modelId="{3623355F-6907-490B-A865-BF71716C7FF4}" type="presParOf" srcId="{08B1A6BA-E832-4FFE-BD20-7B9B5CBE9332}" destId="{C4CBB1ED-CBA7-4C3E-8106-28363DFB37B6}" srcOrd="5" destOrd="0" presId="urn:microsoft.com/office/officeart/2005/8/layout/list1"/>
    <dgm:cxn modelId="{7ADFCDBA-C3DA-44B7-9714-4550D1B57F7E}" type="presParOf" srcId="{08B1A6BA-E832-4FFE-BD20-7B9B5CBE9332}" destId="{517D3575-97F1-402D-8BE1-3F9AF8F29C8B}" srcOrd="6" destOrd="0" presId="urn:microsoft.com/office/officeart/2005/8/layout/list1"/>
    <dgm:cxn modelId="{604137ED-FA34-4459-9E78-551AF7A5C8CB}" type="presParOf" srcId="{08B1A6BA-E832-4FFE-BD20-7B9B5CBE9332}" destId="{F6D094DE-C763-47CE-A8A8-3720F732115E}" srcOrd="7" destOrd="0" presId="urn:microsoft.com/office/officeart/2005/8/layout/list1"/>
    <dgm:cxn modelId="{018F4B35-0521-41E8-8B78-5ED5A31316D5}" type="presParOf" srcId="{08B1A6BA-E832-4FFE-BD20-7B9B5CBE9332}" destId="{C12D11B5-7257-44F7-BD51-D301F9B3F455}" srcOrd="8" destOrd="0" presId="urn:microsoft.com/office/officeart/2005/8/layout/list1"/>
    <dgm:cxn modelId="{930E15D8-88E2-4BF7-862F-02966D6DC20E}" type="presParOf" srcId="{C12D11B5-7257-44F7-BD51-D301F9B3F455}" destId="{30B6B48B-3626-4087-AAA0-5F5BF39FB7EA}" srcOrd="0" destOrd="0" presId="urn:microsoft.com/office/officeart/2005/8/layout/list1"/>
    <dgm:cxn modelId="{5E4292B8-A12E-4B33-A8F8-E030DC4F2826}" type="presParOf" srcId="{C12D11B5-7257-44F7-BD51-D301F9B3F455}" destId="{702FD718-2F22-4474-A562-B132FA333CCB}" srcOrd="1" destOrd="0" presId="urn:microsoft.com/office/officeart/2005/8/layout/list1"/>
    <dgm:cxn modelId="{E3028BA9-9B21-4DB2-A880-AE963463C6F0}" type="presParOf" srcId="{08B1A6BA-E832-4FFE-BD20-7B9B5CBE9332}" destId="{7AB66CD9-5B6E-4FF6-B09E-91521A33043D}" srcOrd="9" destOrd="0" presId="urn:microsoft.com/office/officeart/2005/8/layout/list1"/>
    <dgm:cxn modelId="{9960B743-DC31-4E75-9D94-F287B368F9DF}" type="presParOf" srcId="{08B1A6BA-E832-4FFE-BD20-7B9B5CBE9332}" destId="{99A8705E-AABF-4995-AC24-1A19DB6ADB2A}" srcOrd="10" destOrd="0" presId="urn:microsoft.com/office/officeart/2005/8/layout/list1"/>
    <dgm:cxn modelId="{4A5BB453-1427-4058-8623-D51326B5E62B}" type="presParOf" srcId="{08B1A6BA-E832-4FFE-BD20-7B9B5CBE9332}" destId="{9B34DC21-640D-41B3-97F6-368932475D0A}" srcOrd="11" destOrd="0" presId="urn:microsoft.com/office/officeart/2005/8/layout/list1"/>
    <dgm:cxn modelId="{39A59D54-F072-40D8-97D2-1310C6782367}" type="presParOf" srcId="{08B1A6BA-E832-4FFE-BD20-7B9B5CBE9332}" destId="{CDC6A943-60FB-45A6-BCAE-118D93EA9DF1}" srcOrd="12" destOrd="0" presId="urn:microsoft.com/office/officeart/2005/8/layout/list1"/>
    <dgm:cxn modelId="{5DD870BE-12AD-4692-902B-4D20A64ABA1C}" type="presParOf" srcId="{CDC6A943-60FB-45A6-BCAE-118D93EA9DF1}" destId="{9E544D01-3A34-4203-8017-00605C0599D1}" srcOrd="0" destOrd="0" presId="urn:microsoft.com/office/officeart/2005/8/layout/list1"/>
    <dgm:cxn modelId="{44F4978F-ECDE-4D9E-8AB0-C09E137B8ADA}" type="presParOf" srcId="{CDC6A943-60FB-45A6-BCAE-118D93EA9DF1}" destId="{1292967E-4D22-4EEA-BF80-C4A2B130B248}" srcOrd="1" destOrd="0" presId="urn:microsoft.com/office/officeart/2005/8/layout/list1"/>
    <dgm:cxn modelId="{458EF507-C1D4-4DF0-8CAB-76915DE0E805}" type="presParOf" srcId="{08B1A6BA-E832-4FFE-BD20-7B9B5CBE9332}" destId="{5AAD5E2F-CAC9-4F34-871C-E33BFA393104}" srcOrd="13" destOrd="0" presId="urn:microsoft.com/office/officeart/2005/8/layout/list1"/>
    <dgm:cxn modelId="{FDAC40DD-0A8B-48BA-A766-78A5C7F67DB7}" type="presParOf" srcId="{08B1A6BA-E832-4FFE-BD20-7B9B5CBE9332}" destId="{33470AA0-98EC-440D-9E48-1391AAE73228}" srcOrd="14" destOrd="0" presId="urn:microsoft.com/office/officeart/2005/8/layout/list1"/>
    <dgm:cxn modelId="{60DDE910-497C-4949-928A-05315BEA8005}" type="presParOf" srcId="{08B1A6BA-E832-4FFE-BD20-7B9B5CBE9332}" destId="{FBA0F9CC-1CF0-43F9-8427-FB1F04C6276D}" srcOrd="15" destOrd="0" presId="urn:microsoft.com/office/officeart/2005/8/layout/list1"/>
    <dgm:cxn modelId="{CB5A31F5-649E-45C7-890E-CE91E01CBF01}" type="presParOf" srcId="{08B1A6BA-E832-4FFE-BD20-7B9B5CBE9332}" destId="{5ED23448-D261-4424-8E8C-4DC29355B95E}" srcOrd="16" destOrd="0" presId="urn:microsoft.com/office/officeart/2005/8/layout/list1"/>
    <dgm:cxn modelId="{70C796B6-4F71-4642-884A-4338E33A47EA}" type="presParOf" srcId="{5ED23448-D261-4424-8E8C-4DC29355B95E}" destId="{7FC1D052-BC91-428F-A3E2-BC861D2B9656}" srcOrd="0" destOrd="0" presId="urn:microsoft.com/office/officeart/2005/8/layout/list1"/>
    <dgm:cxn modelId="{1B747657-0569-4324-9155-498108B7EB1A}" type="presParOf" srcId="{5ED23448-D261-4424-8E8C-4DC29355B95E}" destId="{5D1B850B-BDC1-407D-ABAF-DFE61F3974C2}" srcOrd="1" destOrd="0" presId="urn:microsoft.com/office/officeart/2005/8/layout/list1"/>
    <dgm:cxn modelId="{7FB721BF-D8C8-4299-BBC4-4AE3458C674F}" type="presParOf" srcId="{08B1A6BA-E832-4FFE-BD20-7B9B5CBE9332}" destId="{3AE3F39C-EC1D-4C0D-95F4-E8BDEA514CB8}" srcOrd="17" destOrd="0" presId="urn:microsoft.com/office/officeart/2005/8/layout/list1"/>
    <dgm:cxn modelId="{EB86FC4A-53CD-4436-A488-9086699A3DE7}" type="presParOf" srcId="{08B1A6BA-E832-4FFE-BD20-7B9B5CBE9332}" destId="{93F78D08-AA22-4018-914C-BCA4666EE8EC}"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1D2CF-B3E5-476B-AA65-C1E2D611ADCA}">
      <dsp:nvSpPr>
        <dsp:cNvPr id="0" name=""/>
        <dsp:cNvSpPr/>
      </dsp:nvSpPr>
      <dsp:spPr>
        <a:xfrm>
          <a:off x="0" y="340511"/>
          <a:ext cx="6474719" cy="59559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C717E94-6C2A-4535-8642-45A6D6A82B1A}">
      <dsp:nvSpPr>
        <dsp:cNvPr id="0" name=""/>
        <dsp:cNvSpPr/>
      </dsp:nvSpPr>
      <dsp:spPr>
        <a:xfrm>
          <a:off x="156018" y="0"/>
          <a:ext cx="4532303" cy="51688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10" tIns="0" rIns="171310" bIns="0" numCol="1" spcCol="1270" anchor="ctr" anchorCtr="0">
          <a:noAutofit/>
        </a:bodyPr>
        <a:lstStyle/>
        <a:p>
          <a:pPr marL="0" lvl="0" indent="0" algn="l" defTabSz="488950">
            <a:lnSpc>
              <a:spcPct val="90000"/>
            </a:lnSpc>
            <a:spcBef>
              <a:spcPct val="0"/>
            </a:spcBef>
            <a:spcAft>
              <a:spcPct val="35000"/>
            </a:spcAft>
            <a:buNone/>
          </a:pPr>
          <a:r>
            <a:rPr lang="ru-RU" sz="1100" b="1" kern="1200" dirty="0">
              <a:latin typeface="Arial Narrow" pitchFamily="34" charset="0"/>
            </a:rPr>
            <a:t>Недостаточное / устаревшее материально-техническое обеспечение школьных кабинетов ОБЖ, отсутствие расходных материалов</a:t>
          </a:r>
        </a:p>
      </dsp:txBody>
      <dsp:txXfrm>
        <a:off x="156018" y="0"/>
        <a:ext cx="4532303" cy="516889"/>
      </dsp:txXfrm>
    </dsp:sp>
    <dsp:sp modelId="{517D3575-97F1-402D-8BE1-3F9AF8F29C8B}">
      <dsp:nvSpPr>
        <dsp:cNvPr id="0" name=""/>
        <dsp:cNvSpPr/>
      </dsp:nvSpPr>
      <dsp:spPr>
        <a:xfrm>
          <a:off x="0" y="1450052"/>
          <a:ext cx="6474719" cy="782195"/>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A63CC78-AC2E-44F5-B2A3-5A8772355175}">
      <dsp:nvSpPr>
        <dsp:cNvPr id="0" name=""/>
        <dsp:cNvSpPr/>
      </dsp:nvSpPr>
      <dsp:spPr>
        <a:xfrm>
          <a:off x="156018" y="1152128"/>
          <a:ext cx="4532303" cy="51688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10" tIns="0" rIns="171310" bIns="0" numCol="1" spcCol="1270" anchor="ctr" anchorCtr="0">
          <a:noAutofit/>
        </a:bodyPr>
        <a:lstStyle/>
        <a:p>
          <a:pPr marL="0" lvl="0" indent="0" algn="l" defTabSz="488950">
            <a:lnSpc>
              <a:spcPct val="90000"/>
            </a:lnSpc>
            <a:spcBef>
              <a:spcPct val="0"/>
            </a:spcBef>
            <a:spcAft>
              <a:spcPct val="35000"/>
            </a:spcAft>
            <a:buNone/>
          </a:pPr>
          <a:r>
            <a:rPr lang="ru-RU" sz="1100" b="1" kern="1200" dirty="0">
              <a:latin typeface="Arial Narrow" pitchFamily="34" charset="0"/>
            </a:rPr>
            <a:t>Неактуальность знаний педагогов о правилах и методах оказания первой помощи </a:t>
          </a:r>
        </a:p>
      </dsp:txBody>
      <dsp:txXfrm>
        <a:off x="156018" y="1152128"/>
        <a:ext cx="4532303" cy="516889"/>
      </dsp:txXfrm>
    </dsp:sp>
    <dsp:sp modelId="{99A8705E-AABF-4995-AC24-1A19DB6ADB2A}">
      <dsp:nvSpPr>
        <dsp:cNvPr id="0" name=""/>
        <dsp:cNvSpPr/>
      </dsp:nvSpPr>
      <dsp:spPr>
        <a:xfrm>
          <a:off x="0" y="2741067"/>
          <a:ext cx="6474719" cy="775615"/>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02FD718-2F22-4474-A562-B132FA333CCB}">
      <dsp:nvSpPr>
        <dsp:cNvPr id="0" name=""/>
        <dsp:cNvSpPr/>
      </dsp:nvSpPr>
      <dsp:spPr>
        <a:xfrm>
          <a:off x="156018" y="2459731"/>
          <a:ext cx="4532303" cy="51688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10" tIns="0" rIns="171310" bIns="0" numCol="1" spcCol="1270" anchor="ctr" anchorCtr="0">
          <a:noAutofit/>
        </a:bodyPr>
        <a:lstStyle/>
        <a:p>
          <a:pPr marL="0" lvl="0" indent="0" algn="l" defTabSz="488950">
            <a:lnSpc>
              <a:spcPct val="90000"/>
            </a:lnSpc>
            <a:spcBef>
              <a:spcPct val="0"/>
            </a:spcBef>
            <a:spcAft>
              <a:spcPct val="35000"/>
            </a:spcAft>
            <a:buNone/>
          </a:pPr>
          <a:r>
            <a:rPr lang="ru-RU" sz="1100" b="1" kern="1200" dirty="0">
              <a:latin typeface="Arial Narrow" pitchFamily="34" charset="0"/>
            </a:rPr>
            <a:t>Несоответствие учебного материала актуальному закону об оказании первой помощи </a:t>
          </a:r>
        </a:p>
      </dsp:txBody>
      <dsp:txXfrm>
        <a:off x="156018" y="2459731"/>
        <a:ext cx="4532303" cy="516889"/>
      </dsp:txXfrm>
    </dsp:sp>
    <dsp:sp modelId="{33470AA0-98EC-440D-9E48-1391AAE73228}">
      <dsp:nvSpPr>
        <dsp:cNvPr id="0" name=""/>
        <dsp:cNvSpPr/>
      </dsp:nvSpPr>
      <dsp:spPr>
        <a:xfrm>
          <a:off x="0" y="4056742"/>
          <a:ext cx="6474719" cy="66454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292967E-4D22-4EEA-BF80-C4A2B130B248}">
      <dsp:nvSpPr>
        <dsp:cNvPr id="0" name=""/>
        <dsp:cNvSpPr/>
      </dsp:nvSpPr>
      <dsp:spPr>
        <a:xfrm>
          <a:off x="156018" y="3693410"/>
          <a:ext cx="4532303" cy="51688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10" tIns="0" rIns="171310" bIns="0" numCol="1" spcCol="1270" anchor="ctr" anchorCtr="0">
          <a:noAutofit/>
        </a:bodyPr>
        <a:lstStyle/>
        <a:p>
          <a:pPr marL="0" lvl="0" indent="0" algn="l" defTabSz="488950">
            <a:lnSpc>
              <a:spcPct val="90000"/>
            </a:lnSpc>
            <a:spcBef>
              <a:spcPct val="0"/>
            </a:spcBef>
            <a:spcAft>
              <a:spcPct val="35000"/>
            </a:spcAft>
            <a:buNone/>
          </a:pPr>
          <a:r>
            <a:rPr lang="ru-RU" sz="1100" b="1" kern="1200" dirty="0">
              <a:latin typeface="Arial Narrow" pitchFamily="34" charset="0"/>
            </a:rPr>
            <a:t>Ограниченность занятия по времени, отсюда – подача материала невзаимосвязанными темами и отсутствие </a:t>
          </a:r>
          <a:r>
            <a:rPr lang="ru-RU" sz="1100" b="1" kern="1200" dirty="0" err="1">
              <a:latin typeface="Arial Narrow" pitchFamily="34" charset="0"/>
            </a:rPr>
            <a:t>алгоритмичности</a:t>
          </a:r>
          <a:endParaRPr lang="ru-RU" sz="1100" b="1" kern="1200" dirty="0">
            <a:latin typeface="Arial Narrow" pitchFamily="34" charset="0"/>
          </a:endParaRPr>
        </a:p>
      </dsp:txBody>
      <dsp:txXfrm>
        <a:off x="156018" y="3693410"/>
        <a:ext cx="4532303" cy="516889"/>
      </dsp:txXfrm>
    </dsp:sp>
    <dsp:sp modelId="{93F78D08-AA22-4018-914C-BCA4666EE8EC}">
      <dsp:nvSpPr>
        <dsp:cNvPr id="0" name=""/>
        <dsp:cNvSpPr/>
      </dsp:nvSpPr>
      <dsp:spPr>
        <a:xfrm>
          <a:off x="0" y="5261056"/>
          <a:ext cx="6474719" cy="595594"/>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D1B850B-BDC1-407D-ABAF-DFE61F3974C2}">
      <dsp:nvSpPr>
        <dsp:cNvPr id="0" name=""/>
        <dsp:cNvSpPr/>
      </dsp:nvSpPr>
      <dsp:spPr>
        <a:xfrm>
          <a:off x="156018" y="4968551"/>
          <a:ext cx="4532303" cy="51688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10" tIns="0" rIns="171310" bIns="0" numCol="1" spcCol="1270" anchor="ctr" anchorCtr="0">
          <a:noAutofit/>
        </a:bodyPr>
        <a:lstStyle/>
        <a:p>
          <a:pPr marL="0" lvl="0" indent="0" algn="l" defTabSz="488950">
            <a:lnSpc>
              <a:spcPct val="90000"/>
            </a:lnSpc>
            <a:spcBef>
              <a:spcPct val="0"/>
            </a:spcBef>
            <a:spcAft>
              <a:spcPct val="35000"/>
            </a:spcAft>
            <a:buNone/>
          </a:pPr>
          <a:r>
            <a:rPr lang="ru-RU" sz="1100" b="1" kern="1200" dirty="0">
              <a:latin typeface="Arial Narrow" pitchFamily="34" charset="0"/>
            </a:rPr>
            <a:t>Отсутствие  активных форм и методов обучения, отсюда – низкая заинтересованность учащихся к усвоению материала</a:t>
          </a:r>
        </a:p>
      </dsp:txBody>
      <dsp:txXfrm>
        <a:off x="156018" y="4968551"/>
        <a:ext cx="4532303" cy="5168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257DD-6242-4B80-8BB8-0A5830F6672D}" type="datetimeFigureOut">
              <a:rPr lang="ru-RU" smtClean="0"/>
              <a:t>27.10.2024</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A0C39-F061-4252-A88F-9A5039F3FD3C}" type="slidenum">
              <a:rPr lang="ru-RU" smtClean="0"/>
              <a:t>‹#›</a:t>
            </a:fld>
            <a:endParaRPr lang="ru-RU"/>
          </a:p>
        </p:txBody>
      </p:sp>
    </p:spTree>
    <p:extLst>
      <p:ext uri="{BB962C8B-B14F-4D97-AF65-F5344CB8AC3E}">
        <p14:creationId xmlns:p14="http://schemas.microsoft.com/office/powerpoint/2010/main" val="3374340347"/>
      </p:ext>
    </p:extLst>
  </p:cSld>
  <p:clrMap bg1="lt1" tx1="dk1" bg2="lt2" tx2="dk2" accent1="accent1" accent2="accent2" accent3="accent3" accent4="accent4" accent5="accent5" accent6="accent6" hlink="hlink" folHlink="folHlink"/>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p:nvPr>
        </p:nvSpPr>
        <p:spPr>
          <a:prstGeom prst="rect">
            <a:avLst/>
          </a:prstGeom>
        </p:spPr>
        <p:txBody>
          <a:bodyPr/>
          <a:lstStyle/>
          <a:p>
            <a:fld id="{FDD78E4B-2FDF-4EE6-BE4E-102667A4E0F0}" type="slidenum">
              <a:rPr lang="en-US" smtClean="0"/>
              <a:t>1</a:t>
            </a:fld>
            <a:endParaRPr lang="en-US"/>
          </a:p>
        </p:txBody>
      </p:sp>
    </p:spTree>
    <p:extLst>
      <p:ext uri="{BB962C8B-B14F-4D97-AF65-F5344CB8AC3E}">
        <p14:creationId xmlns:p14="http://schemas.microsoft.com/office/powerpoint/2010/main" val="288816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46C3-CA67-6C80-19A0-1597EC21C2BF}"/>
            </a:ext>
          </a:extLst>
        </p:cNvPr>
        <p:cNvGrpSpPr/>
        <p:nvPr/>
      </p:nvGrpSpPr>
      <p:grpSpPr>
        <a:xfrm>
          <a:off x="0" y="0"/>
          <a:ext cx="0" cy="0"/>
          <a:chOff x="0" y="0"/>
          <a:chExt cx="0" cy="0"/>
        </a:xfrm>
      </p:grpSpPr>
      <p:sp>
        <p:nvSpPr>
          <p:cNvPr id="2" name="Заполнитель изображения слайда 1">
            <a:extLst>
              <a:ext uri="{FF2B5EF4-FFF2-40B4-BE49-F238E27FC236}">
                <a16:creationId xmlns:a16="http://schemas.microsoft.com/office/drawing/2014/main" id="{E98400EC-1D1F-4ADD-BEE4-898229EA590B}"/>
              </a:ext>
            </a:extLst>
          </p:cNvPr>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a:extLst>
              <a:ext uri="{FF2B5EF4-FFF2-40B4-BE49-F238E27FC236}">
                <a16:creationId xmlns:a16="http://schemas.microsoft.com/office/drawing/2014/main" id="{357577D2-8F56-D95C-CF39-8B63674119B2}"/>
              </a:ext>
            </a:extLst>
          </p:cNvPr>
          <p:cNvSpPr>
            <a:spLocks noGrp="1" noEditPoints="1"/>
          </p:cNvSpPr>
          <p:nvPr>
            <p:ph type="body"/>
          </p:nvPr>
        </p:nvSpPr>
        <p:spPr>
          <a:prstGeom prst="rect">
            <a:avLst/>
          </a:prstGeom>
        </p:spPr>
        <p:txBody>
          <a:bodyPr/>
          <a:lstStyle/>
          <a:p>
            <a:endParaRPr lang="en-US"/>
          </a:p>
        </p:txBody>
      </p:sp>
      <p:sp>
        <p:nvSpPr>
          <p:cNvPr id="4" name="Заполнитель номера слайда 3">
            <a:extLst>
              <a:ext uri="{FF2B5EF4-FFF2-40B4-BE49-F238E27FC236}">
                <a16:creationId xmlns:a16="http://schemas.microsoft.com/office/drawing/2014/main" id="{50D76237-84D1-34F0-C250-777E24BED32B}"/>
              </a:ext>
            </a:extLst>
          </p:cNvPr>
          <p:cNvSpPr>
            <a:spLocks noGrp="1" noEditPoints="1"/>
          </p:cNvSpPr>
          <p:nvPr>
            <p:ph type="sldNum"/>
          </p:nvPr>
        </p:nvSpPr>
        <p:spPr>
          <a:prstGeom prst="rect">
            <a:avLst/>
          </a:prstGeom>
        </p:spPr>
        <p:txBody>
          <a:bodyPr/>
          <a:lstStyle/>
          <a:p>
            <a:fld id="{FDD78E4B-2FDF-4EE6-BE4E-102667A4E0F0}" type="slidenum">
              <a:rPr lang="en-US" smtClean="0"/>
              <a:t>10</a:t>
            </a:fld>
            <a:endParaRPr lang="en-US"/>
          </a:p>
        </p:txBody>
      </p:sp>
    </p:spTree>
    <p:extLst>
      <p:ext uri="{BB962C8B-B14F-4D97-AF65-F5344CB8AC3E}">
        <p14:creationId xmlns:p14="http://schemas.microsoft.com/office/powerpoint/2010/main" val="70707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1BD0-B041-710F-04AB-47E5E1A9F168}"/>
            </a:ext>
          </a:extLst>
        </p:cNvPr>
        <p:cNvGrpSpPr/>
        <p:nvPr/>
      </p:nvGrpSpPr>
      <p:grpSpPr>
        <a:xfrm>
          <a:off x="0" y="0"/>
          <a:ext cx="0" cy="0"/>
          <a:chOff x="0" y="0"/>
          <a:chExt cx="0" cy="0"/>
        </a:xfrm>
      </p:grpSpPr>
      <p:sp>
        <p:nvSpPr>
          <p:cNvPr id="2" name="Заполнитель изображения слайда 1">
            <a:extLst>
              <a:ext uri="{FF2B5EF4-FFF2-40B4-BE49-F238E27FC236}">
                <a16:creationId xmlns:a16="http://schemas.microsoft.com/office/drawing/2014/main" id="{800B9071-51A6-CFF2-DF18-CDD8E4858276}"/>
              </a:ext>
            </a:extLst>
          </p:cNvPr>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a:extLst>
              <a:ext uri="{FF2B5EF4-FFF2-40B4-BE49-F238E27FC236}">
                <a16:creationId xmlns:a16="http://schemas.microsoft.com/office/drawing/2014/main" id="{09D879E8-3EAF-6F33-4358-6C3CF8C44B90}"/>
              </a:ext>
            </a:extLst>
          </p:cNvPr>
          <p:cNvSpPr>
            <a:spLocks noGrp="1" noEditPoints="1"/>
          </p:cNvSpPr>
          <p:nvPr>
            <p:ph type="body"/>
          </p:nvPr>
        </p:nvSpPr>
        <p:spPr>
          <a:prstGeom prst="rect">
            <a:avLst/>
          </a:prstGeom>
        </p:spPr>
        <p:txBody>
          <a:bodyPr/>
          <a:lstStyle/>
          <a:p>
            <a:endParaRPr lang="en-US"/>
          </a:p>
        </p:txBody>
      </p:sp>
      <p:sp>
        <p:nvSpPr>
          <p:cNvPr id="4" name="Заполнитель номера слайда 3">
            <a:extLst>
              <a:ext uri="{FF2B5EF4-FFF2-40B4-BE49-F238E27FC236}">
                <a16:creationId xmlns:a16="http://schemas.microsoft.com/office/drawing/2014/main" id="{FEBAB7F4-1F08-813B-E279-623776F97D85}"/>
              </a:ext>
            </a:extLst>
          </p:cNvPr>
          <p:cNvSpPr>
            <a:spLocks noGrp="1" noEditPoints="1"/>
          </p:cNvSpPr>
          <p:nvPr>
            <p:ph type="sldNum"/>
          </p:nvPr>
        </p:nvSpPr>
        <p:spPr>
          <a:prstGeom prst="rect">
            <a:avLst/>
          </a:prstGeom>
        </p:spPr>
        <p:txBody>
          <a:bodyPr/>
          <a:lstStyle/>
          <a:p>
            <a:fld id="{FDD78E4B-2FDF-4EE6-BE4E-102667A4E0F0}" type="slidenum">
              <a:rPr lang="en-US" smtClean="0"/>
              <a:t>11</a:t>
            </a:fld>
            <a:endParaRPr lang="en-US"/>
          </a:p>
        </p:txBody>
      </p:sp>
    </p:spTree>
    <p:extLst>
      <p:ext uri="{BB962C8B-B14F-4D97-AF65-F5344CB8AC3E}">
        <p14:creationId xmlns:p14="http://schemas.microsoft.com/office/powerpoint/2010/main" val="351604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C0EA0-6C66-7AD5-55AF-C52B3C1AC31D}"/>
            </a:ext>
          </a:extLst>
        </p:cNvPr>
        <p:cNvGrpSpPr/>
        <p:nvPr/>
      </p:nvGrpSpPr>
      <p:grpSpPr>
        <a:xfrm>
          <a:off x="0" y="0"/>
          <a:ext cx="0" cy="0"/>
          <a:chOff x="0" y="0"/>
          <a:chExt cx="0" cy="0"/>
        </a:xfrm>
      </p:grpSpPr>
      <p:sp>
        <p:nvSpPr>
          <p:cNvPr id="2" name="Заполнитель изображения слайда 1">
            <a:extLst>
              <a:ext uri="{FF2B5EF4-FFF2-40B4-BE49-F238E27FC236}">
                <a16:creationId xmlns:a16="http://schemas.microsoft.com/office/drawing/2014/main" id="{5A46B1F0-DF29-1582-61BB-4AA358883455}"/>
              </a:ext>
            </a:extLst>
          </p:cNvPr>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a:extLst>
              <a:ext uri="{FF2B5EF4-FFF2-40B4-BE49-F238E27FC236}">
                <a16:creationId xmlns:a16="http://schemas.microsoft.com/office/drawing/2014/main" id="{625390D6-5D1C-E78F-71E0-4B5D5E0C0BB0}"/>
              </a:ext>
            </a:extLst>
          </p:cNvPr>
          <p:cNvSpPr>
            <a:spLocks noGrp="1" noEditPoints="1"/>
          </p:cNvSpPr>
          <p:nvPr>
            <p:ph type="body"/>
          </p:nvPr>
        </p:nvSpPr>
        <p:spPr>
          <a:prstGeom prst="rect">
            <a:avLst/>
          </a:prstGeom>
        </p:spPr>
        <p:txBody>
          <a:bodyPr/>
          <a:lstStyle/>
          <a:p>
            <a:endParaRPr lang="en-US"/>
          </a:p>
        </p:txBody>
      </p:sp>
      <p:sp>
        <p:nvSpPr>
          <p:cNvPr id="4" name="Заполнитель номера слайда 3">
            <a:extLst>
              <a:ext uri="{FF2B5EF4-FFF2-40B4-BE49-F238E27FC236}">
                <a16:creationId xmlns:a16="http://schemas.microsoft.com/office/drawing/2014/main" id="{3A5DEC24-C61C-9174-5857-8382F293FEAB}"/>
              </a:ext>
            </a:extLst>
          </p:cNvPr>
          <p:cNvSpPr>
            <a:spLocks noGrp="1" noEditPoints="1"/>
          </p:cNvSpPr>
          <p:nvPr>
            <p:ph type="sldNum"/>
          </p:nvPr>
        </p:nvSpPr>
        <p:spPr>
          <a:prstGeom prst="rect">
            <a:avLst/>
          </a:prstGeom>
        </p:spPr>
        <p:txBody>
          <a:bodyPr/>
          <a:lstStyle/>
          <a:p>
            <a:fld id="{FDD78E4B-2FDF-4EE6-BE4E-102667A4E0F0}" type="slidenum">
              <a:rPr lang="en-US" smtClean="0"/>
              <a:t>12</a:t>
            </a:fld>
            <a:endParaRPr lang="en-US"/>
          </a:p>
        </p:txBody>
      </p:sp>
    </p:spTree>
    <p:extLst>
      <p:ext uri="{BB962C8B-B14F-4D97-AF65-F5344CB8AC3E}">
        <p14:creationId xmlns:p14="http://schemas.microsoft.com/office/powerpoint/2010/main" val="139037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9514D-DDD1-A46D-9890-E2200F798752}"/>
            </a:ext>
          </a:extLst>
        </p:cNvPr>
        <p:cNvGrpSpPr/>
        <p:nvPr/>
      </p:nvGrpSpPr>
      <p:grpSpPr>
        <a:xfrm>
          <a:off x="0" y="0"/>
          <a:ext cx="0" cy="0"/>
          <a:chOff x="0" y="0"/>
          <a:chExt cx="0" cy="0"/>
        </a:xfrm>
      </p:grpSpPr>
      <p:sp>
        <p:nvSpPr>
          <p:cNvPr id="2" name="Заполнитель изображения слайда 1">
            <a:extLst>
              <a:ext uri="{FF2B5EF4-FFF2-40B4-BE49-F238E27FC236}">
                <a16:creationId xmlns:a16="http://schemas.microsoft.com/office/drawing/2014/main" id="{233498ED-B996-98FA-6B54-AE59D8BF7BD0}"/>
              </a:ext>
            </a:extLst>
          </p:cNvPr>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a:extLst>
              <a:ext uri="{FF2B5EF4-FFF2-40B4-BE49-F238E27FC236}">
                <a16:creationId xmlns:a16="http://schemas.microsoft.com/office/drawing/2014/main" id="{76642EAA-C5B2-C88B-2084-6F3BA8DEFEEE}"/>
              </a:ext>
            </a:extLst>
          </p:cNvPr>
          <p:cNvSpPr>
            <a:spLocks noGrp="1" noEditPoints="1"/>
          </p:cNvSpPr>
          <p:nvPr>
            <p:ph type="body"/>
          </p:nvPr>
        </p:nvSpPr>
        <p:spPr>
          <a:prstGeom prst="rect">
            <a:avLst/>
          </a:prstGeom>
        </p:spPr>
        <p:txBody>
          <a:bodyPr/>
          <a:lstStyle/>
          <a:p>
            <a:endParaRPr lang="en-US"/>
          </a:p>
        </p:txBody>
      </p:sp>
      <p:sp>
        <p:nvSpPr>
          <p:cNvPr id="4" name="Заполнитель номера слайда 3">
            <a:extLst>
              <a:ext uri="{FF2B5EF4-FFF2-40B4-BE49-F238E27FC236}">
                <a16:creationId xmlns:a16="http://schemas.microsoft.com/office/drawing/2014/main" id="{6D7BFFFF-8FA8-3248-3645-C280B26869AC}"/>
              </a:ext>
            </a:extLst>
          </p:cNvPr>
          <p:cNvSpPr>
            <a:spLocks noGrp="1" noEditPoints="1"/>
          </p:cNvSpPr>
          <p:nvPr>
            <p:ph type="sldNum"/>
          </p:nvPr>
        </p:nvSpPr>
        <p:spPr>
          <a:prstGeom prst="rect">
            <a:avLst/>
          </a:prstGeom>
        </p:spPr>
        <p:txBody>
          <a:bodyPr/>
          <a:lstStyle/>
          <a:p>
            <a:fld id="{FDD78E4B-2FDF-4EE6-BE4E-102667A4E0F0}" type="slidenum">
              <a:rPr lang="en-US" smtClean="0"/>
              <a:t>13</a:t>
            </a:fld>
            <a:endParaRPr lang="en-US"/>
          </a:p>
        </p:txBody>
      </p:sp>
    </p:spTree>
    <p:extLst>
      <p:ext uri="{BB962C8B-B14F-4D97-AF65-F5344CB8AC3E}">
        <p14:creationId xmlns:p14="http://schemas.microsoft.com/office/powerpoint/2010/main" val="369035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61D9-A701-5020-C37B-99BB7023EFB2}"/>
            </a:ext>
          </a:extLst>
        </p:cNvPr>
        <p:cNvGrpSpPr/>
        <p:nvPr/>
      </p:nvGrpSpPr>
      <p:grpSpPr>
        <a:xfrm>
          <a:off x="0" y="0"/>
          <a:ext cx="0" cy="0"/>
          <a:chOff x="0" y="0"/>
          <a:chExt cx="0" cy="0"/>
        </a:xfrm>
      </p:grpSpPr>
      <p:sp>
        <p:nvSpPr>
          <p:cNvPr id="2" name="Заполнитель изображения слайда 1">
            <a:extLst>
              <a:ext uri="{FF2B5EF4-FFF2-40B4-BE49-F238E27FC236}">
                <a16:creationId xmlns:a16="http://schemas.microsoft.com/office/drawing/2014/main" id="{0E93754C-4315-AD62-EA0F-E58AEE33A2ED}"/>
              </a:ext>
            </a:extLst>
          </p:cNvPr>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a:extLst>
              <a:ext uri="{FF2B5EF4-FFF2-40B4-BE49-F238E27FC236}">
                <a16:creationId xmlns:a16="http://schemas.microsoft.com/office/drawing/2014/main" id="{8B098A38-00AA-6CDC-FEB7-F89A022A99B6}"/>
              </a:ext>
            </a:extLst>
          </p:cNvPr>
          <p:cNvSpPr>
            <a:spLocks noGrp="1" noEditPoints="1"/>
          </p:cNvSpPr>
          <p:nvPr>
            <p:ph type="body"/>
          </p:nvPr>
        </p:nvSpPr>
        <p:spPr>
          <a:prstGeom prst="rect">
            <a:avLst/>
          </a:prstGeom>
        </p:spPr>
        <p:txBody>
          <a:bodyPr/>
          <a:lstStyle/>
          <a:p>
            <a:endParaRPr lang="en-US"/>
          </a:p>
        </p:txBody>
      </p:sp>
      <p:sp>
        <p:nvSpPr>
          <p:cNvPr id="4" name="Заполнитель номера слайда 3">
            <a:extLst>
              <a:ext uri="{FF2B5EF4-FFF2-40B4-BE49-F238E27FC236}">
                <a16:creationId xmlns:a16="http://schemas.microsoft.com/office/drawing/2014/main" id="{06526496-3C7B-F169-C218-DF34D40ABEF0}"/>
              </a:ext>
            </a:extLst>
          </p:cNvPr>
          <p:cNvSpPr>
            <a:spLocks noGrp="1" noEditPoints="1"/>
          </p:cNvSpPr>
          <p:nvPr>
            <p:ph type="sldNum"/>
          </p:nvPr>
        </p:nvSpPr>
        <p:spPr>
          <a:prstGeom prst="rect">
            <a:avLst/>
          </a:prstGeom>
        </p:spPr>
        <p:txBody>
          <a:bodyPr/>
          <a:lstStyle/>
          <a:p>
            <a:fld id="{FDD78E4B-2FDF-4EE6-BE4E-102667A4E0F0}" type="slidenum">
              <a:rPr lang="en-US" smtClean="0"/>
              <a:t>14</a:t>
            </a:fld>
            <a:endParaRPr lang="en-US"/>
          </a:p>
        </p:txBody>
      </p:sp>
    </p:spTree>
    <p:extLst>
      <p:ext uri="{BB962C8B-B14F-4D97-AF65-F5344CB8AC3E}">
        <p14:creationId xmlns:p14="http://schemas.microsoft.com/office/powerpoint/2010/main" val="198002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5C3DA-1272-DEC2-20AD-0D71C5CA1B34}"/>
            </a:ext>
          </a:extLst>
        </p:cNvPr>
        <p:cNvGrpSpPr/>
        <p:nvPr/>
      </p:nvGrpSpPr>
      <p:grpSpPr>
        <a:xfrm>
          <a:off x="0" y="0"/>
          <a:ext cx="0" cy="0"/>
          <a:chOff x="0" y="0"/>
          <a:chExt cx="0" cy="0"/>
        </a:xfrm>
      </p:grpSpPr>
      <p:sp>
        <p:nvSpPr>
          <p:cNvPr id="2" name="Заполнитель изображения слайда 1">
            <a:extLst>
              <a:ext uri="{FF2B5EF4-FFF2-40B4-BE49-F238E27FC236}">
                <a16:creationId xmlns:a16="http://schemas.microsoft.com/office/drawing/2014/main" id="{BF58ECC9-BA0C-4E93-A385-BC3FB52B6D6D}"/>
              </a:ext>
            </a:extLst>
          </p:cNvPr>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a:extLst>
              <a:ext uri="{FF2B5EF4-FFF2-40B4-BE49-F238E27FC236}">
                <a16:creationId xmlns:a16="http://schemas.microsoft.com/office/drawing/2014/main" id="{041EE0CF-1B99-8576-3A8E-EBA37B119114}"/>
              </a:ext>
            </a:extLst>
          </p:cNvPr>
          <p:cNvSpPr>
            <a:spLocks noGrp="1" noEditPoints="1"/>
          </p:cNvSpPr>
          <p:nvPr>
            <p:ph type="body"/>
          </p:nvPr>
        </p:nvSpPr>
        <p:spPr>
          <a:prstGeom prst="rect">
            <a:avLst/>
          </a:prstGeom>
        </p:spPr>
        <p:txBody>
          <a:bodyPr/>
          <a:lstStyle/>
          <a:p>
            <a:endParaRPr lang="en-US"/>
          </a:p>
        </p:txBody>
      </p:sp>
      <p:sp>
        <p:nvSpPr>
          <p:cNvPr id="4" name="Заполнитель номера слайда 3">
            <a:extLst>
              <a:ext uri="{FF2B5EF4-FFF2-40B4-BE49-F238E27FC236}">
                <a16:creationId xmlns:a16="http://schemas.microsoft.com/office/drawing/2014/main" id="{AF171F37-525A-3F66-FC07-0157D654B7BF}"/>
              </a:ext>
            </a:extLst>
          </p:cNvPr>
          <p:cNvSpPr>
            <a:spLocks noGrp="1" noEditPoints="1"/>
          </p:cNvSpPr>
          <p:nvPr>
            <p:ph type="sldNum"/>
          </p:nvPr>
        </p:nvSpPr>
        <p:spPr>
          <a:prstGeom prst="rect">
            <a:avLst/>
          </a:prstGeom>
        </p:spPr>
        <p:txBody>
          <a:bodyPr/>
          <a:lstStyle/>
          <a:p>
            <a:fld id="{FDD78E4B-2FDF-4EE6-BE4E-102667A4E0F0}" type="slidenum">
              <a:rPr lang="en-US" smtClean="0"/>
              <a:t>2</a:t>
            </a:fld>
            <a:endParaRPr lang="en-US"/>
          </a:p>
        </p:txBody>
      </p:sp>
    </p:spTree>
    <p:extLst>
      <p:ext uri="{BB962C8B-B14F-4D97-AF65-F5344CB8AC3E}">
        <p14:creationId xmlns:p14="http://schemas.microsoft.com/office/powerpoint/2010/main" val="97799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p:nvPr>
        </p:nvSpPr>
        <p:spPr>
          <a:prstGeom prst="rect">
            <a:avLst/>
          </a:prstGeom>
        </p:spPr>
        <p:txBody>
          <a:bodyPr/>
          <a:lstStyle/>
          <a:p>
            <a:fld id="{FDD78E4B-2FDF-4EE6-BE4E-102667A4E0F0}" type="slidenum">
              <a:rPr lang="en-US" smtClean="0"/>
              <a:t>3</a:t>
            </a:fld>
            <a:endParaRPr lang="en-US"/>
          </a:p>
        </p:txBody>
      </p:sp>
    </p:spTree>
    <p:extLst>
      <p:ext uri="{BB962C8B-B14F-4D97-AF65-F5344CB8AC3E}">
        <p14:creationId xmlns:p14="http://schemas.microsoft.com/office/powerpoint/2010/main" val="288816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p:nvPr>
        </p:nvSpPr>
        <p:spPr>
          <a:prstGeom prst="rect">
            <a:avLst/>
          </a:prstGeom>
        </p:spPr>
        <p:txBody>
          <a:bodyPr/>
          <a:lstStyle/>
          <a:p>
            <a:fld id="{FDD78E4B-2FDF-4EE6-BE4E-102667A4E0F0}" type="slidenum">
              <a:rPr lang="en-US" smtClean="0"/>
              <a:t>4</a:t>
            </a:fld>
            <a:endParaRPr lang="en-US"/>
          </a:p>
        </p:txBody>
      </p:sp>
    </p:spTree>
    <p:extLst>
      <p:ext uri="{BB962C8B-B14F-4D97-AF65-F5344CB8AC3E}">
        <p14:creationId xmlns:p14="http://schemas.microsoft.com/office/powerpoint/2010/main" val="288816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p:nvPr>
        </p:nvSpPr>
        <p:spPr>
          <a:prstGeom prst="rect">
            <a:avLst/>
          </a:prstGeom>
        </p:spPr>
        <p:txBody>
          <a:bodyPr/>
          <a:lstStyle/>
          <a:p>
            <a:fld id="{FDD78E4B-2FDF-4EE6-BE4E-102667A4E0F0}" type="slidenum">
              <a:rPr lang="en-US" smtClean="0"/>
              <a:t>5</a:t>
            </a:fld>
            <a:endParaRPr lang="en-US"/>
          </a:p>
        </p:txBody>
      </p:sp>
    </p:spTree>
    <p:extLst>
      <p:ext uri="{BB962C8B-B14F-4D97-AF65-F5344CB8AC3E}">
        <p14:creationId xmlns:p14="http://schemas.microsoft.com/office/powerpoint/2010/main" val="288816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p:nvPr>
        </p:nvSpPr>
        <p:spPr>
          <a:prstGeom prst="rect">
            <a:avLst/>
          </a:prstGeom>
        </p:spPr>
        <p:txBody>
          <a:bodyPr/>
          <a:lstStyle/>
          <a:p>
            <a:fld id="{FDD78E4B-2FDF-4EE6-BE4E-102667A4E0F0}" type="slidenum">
              <a:rPr lang="en-US" smtClean="0"/>
              <a:t>6</a:t>
            </a:fld>
            <a:endParaRPr lang="en-US"/>
          </a:p>
        </p:txBody>
      </p:sp>
    </p:spTree>
    <p:extLst>
      <p:ext uri="{BB962C8B-B14F-4D97-AF65-F5344CB8AC3E}">
        <p14:creationId xmlns:p14="http://schemas.microsoft.com/office/powerpoint/2010/main" val="288816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p:nvPr>
        </p:nvSpPr>
        <p:spPr>
          <a:prstGeom prst="rect">
            <a:avLst/>
          </a:prstGeom>
        </p:spPr>
        <p:txBody>
          <a:bodyPr/>
          <a:lstStyle/>
          <a:p>
            <a:fld id="{FDD78E4B-2FDF-4EE6-BE4E-102667A4E0F0}" type="slidenum">
              <a:rPr lang="en-US" smtClean="0"/>
              <a:t>7</a:t>
            </a:fld>
            <a:endParaRPr lang="en-US"/>
          </a:p>
        </p:txBody>
      </p:sp>
    </p:spTree>
    <p:extLst>
      <p:ext uri="{BB962C8B-B14F-4D97-AF65-F5344CB8AC3E}">
        <p14:creationId xmlns:p14="http://schemas.microsoft.com/office/powerpoint/2010/main" val="288816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p:nvPr>
        </p:nvSpPr>
        <p:spPr>
          <a:prstGeom prst="rect">
            <a:avLst/>
          </a:prstGeom>
        </p:spPr>
        <p:txBody>
          <a:bodyPr/>
          <a:lstStyle/>
          <a:p>
            <a:fld id="{FDD78E4B-2FDF-4EE6-BE4E-102667A4E0F0}" type="slidenum">
              <a:rPr lang="en-US" smtClean="0"/>
              <a:t>8</a:t>
            </a:fld>
            <a:endParaRPr lang="en-US"/>
          </a:p>
        </p:txBody>
      </p:sp>
    </p:spTree>
    <p:extLst>
      <p:ext uri="{BB962C8B-B14F-4D97-AF65-F5344CB8AC3E}">
        <p14:creationId xmlns:p14="http://schemas.microsoft.com/office/powerpoint/2010/main" val="288816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884238" y="812800"/>
            <a:ext cx="5791200" cy="4008438"/>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p:nvPr>
        </p:nvSpPr>
        <p:spPr>
          <a:prstGeom prst="rect">
            <a:avLst/>
          </a:prstGeom>
        </p:spPr>
        <p:txBody>
          <a:bodyPr/>
          <a:lstStyle/>
          <a:p>
            <a:fld id="{FDD78E4B-2FDF-4EE6-BE4E-102667A4E0F0}" type="slidenum">
              <a:rPr lang="en-US" smtClean="0"/>
              <a:t>9</a:t>
            </a:fld>
            <a:endParaRPr lang="en-US"/>
          </a:p>
        </p:txBody>
      </p:sp>
    </p:spTree>
    <p:extLst>
      <p:ext uri="{BB962C8B-B14F-4D97-AF65-F5344CB8AC3E}">
        <p14:creationId xmlns:p14="http://schemas.microsoft.com/office/powerpoint/2010/main" val="288816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0"/>
            <a:ext cx="222885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274640"/>
            <a:ext cx="652145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700"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ru-RU"/>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114"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ru-RU"/>
              <a:t>Образец текста</a:t>
            </a:r>
          </a:p>
        </p:txBody>
      </p:sp>
      <p:sp>
        <p:nvSpPr>
          <p:cNvPr id="6" name="Содержимое 5"/>
          <p:cNvSpPr>
            <a:spLocks noGrp="1"/>
          </p:cNvSpPr>
          <p:nvPr>
            <p:ph sz="quarter" idx="4"/>
          </p:nvPr>
        </p:nvSpPr>
        <p:spPr>
          <a:xfrm>
            <a:off x="5032114"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4" y="273049"/>
            <a:ext cx="3259006" cy="1162051"/>
          </a:xfrm>
        </p:spPr>
        <p:txBody>
          <a:bodyPr anchor="b"/>
          <a:lstStyle>
            <a:lvl1pPr algn="l">
              <a:defRPr sz="2300" b="1"/>
            </a:lvl1pPr>
          </a:lstStyle>
          <a:p>
            <a:r>
              <a:rPr lang="ru-RU"/>
              <a:t>Образец заголовка</a:t>
            </a:r>
          </a:p>
        </p:txBody>
      </p:sp>
      <p:sp>
        <p:nvSpPr>
          <p:cNvPr id="3" name="Содержимое 2"/>
          <p:cNvSpPr>
            <a:spLocks noGrp="1"/>
          </p:cNvSpPr>
          <p:nvPr>
            <p:ph idx="1"/>
          </p:nvPr>
        </p:nvSpPr>
        <p:spPr>
          <a:xfrm>
            <a:off x="3872971" y="273053"/>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4" y="1435103"/>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1"/>
            <a:ext cx="5943600" cy="566739"/>
          </a:xfrm>
        </p:spPr>
        <p:txBody>
          <a:bodyPr anchor="b"/>
          <a:lstStyle>
            <a:lvl1pPr algn="l">
              <a:defRPr sz="2300" b="1"/>
            </a:lvl1pPr>
          </a:lstStyle>
          <a:p>
            <a:r>
              <a:rPr lang="ru-RU"/>
              <a:t>Образец заголовка</a:t>
            </a:r>
          </a:p>
        </p:txBody>
      </p:sp>
      <p:sp>
        <p:nvSpPr>
          <p:cNvPr id="3" name="Рисунок 2"/>
          <p:cNvSpPr>
            <a:spLocks noGrp="1"/>
          </p:cNvSpPr>
          <p:nvPr>
            <p:ph type="pic" idx="1"/>
          </p:nvPr>
        </p:nvSpPr>
        <p:spPr>
          <a:xfrm>
            <a:off x="1941645" y="612775"/>
            <a:ext cx="59436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endParaRPr lang="ru-RU"/>
          </a:p>
        </p:txBody>
      </p:sp>
      <p:sp>
        <p:nvSpPr>
          <p:cNvPr id="4" name="Текст 3"/>
          <p:cNvSpPr>
            <a:spLocks noGrp="1"/>
          </p:cNvSpPr>
          <p:nvPr>
            <p:ph type="body" sz="half" idx="2"/>
          </p:nvPr>
        </p:nvSpPr>
        <p:spPr>
          <a:xfrm>
            <a:off x="1941645" y="5367339"/>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4B4CE4BF-434E-44BB-8114-115ADEEC5D0E}" type="datetimeFigureOut">
              <a:rPr lang="ru-RU" smtClean="0"/>
              <a:pPr/>
              <a:t>27.10.2024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41FA60-8BDF-48D3-876D-130A6B27044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9"/>
            <a:ext cx="8915400" cy="1143000"/>
          </a:xfrm>
          <a:prstGeom prst="rect">
            <a:avLst/>
          </a:prstGeom>
        </p:spPr>
        <p:txBody>
          <a:bodyPr vert="horz" lIns="107287" tIns="53643" rIns="107287" bIns="53643" rtlCol="0" anchor="ctr">
            <a:normAutofit/>
          </a:bodyPr>
          <a:lstStyle/>
          <a:p>
            <a:r>
              <a:rPr lang="ru-RU"/>
              <a:t>Образец заголовка</a:t>
            </a:r>
          </a:p>
        </p:txBody>
      </p:sp>
      <p:sp>
        <p:nvSpPr>
          <p:cNvPr id="3" name="Текст 2"/>
          <p:cNvSpPr>
            <a:spLocks noGrp="1"/>
          </p:cNvSpPr>
          <p:nvPr>
            <p:ph type="body" idx="1"/>
          </p:nvPr>
        </p:nvSpPr>
        <p:spPr>
          <a:xfrm>
            <a:off x="495300" y="1600201"/>
            <a:ext cx="8915400" cy="4525963"/>
          </a:xfrm>
          <a:prstGeom prst="rect">
            <a:avLst/>
          </a:prstGeom>
        </p:spPr>
        <p:txBody>
          <a:bodyPr vert="horz" lIns="107287" tIns="53643" rIns="107287" bIns="53643"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95300" y="6356352"/>
            <a:ext cx="23114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fld id="{4B4CE4BF-434E-44BB-8114-115ADEEC5D0E}" type="datetimeFigureOut">
              <a:rPr lang="ru-RU" smtClean="0"/>
              <a:pPr/>
              <a:t>27.10.2024</a:t>
            </a:fld>
            <a:endParaRPr lang="ru-RU"/>
          </a:p>
        </p:txBody>
      </p:sp>
      <p:sp>
        <p:nvSpPr>
          <p:cNvPr id="5" name="Нижний колонтитул 4"/>
          <p:cNvSpPr>
            <a:spLocks noGrp="1"/>
          </p:cNvSpPr>
          <p:nvPr>
            <p:ph type="ftr" sz="quarter" idx="3"/>
          </p:nvPr>
        </p:nvSpPr>
        <p:spPr>
          <a:xfrm>
            <a:off x="3384550" y="6356352"/>
            <a:ext cx="31369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2"/>
            <a:ext cx="23114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B341FA60-8BDF-48D3-876D-130A6B27044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jpeg"/><Relationship Id="rId12"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diagramColors" Target="../diagrams/colors1.xml"/><Relationship Id="rId5" Type="http://schemas.microsoft.com/office/2007/relationships/hdphoto" Target="../media/hdphoto1.wdp"/><Relationship Id="rId10" Type="http://schemas.openxmlformats.org/officeDocument/2006/relationships/diagramQuickStyle" Target="../diagrams/quickStyle1.xml"/><Relationship Id="rId4" Type="http://schemas.openxmlformats.org/officeDocument/2006/relationships/image" Target="../media/image19.png"/><Relationship Id="rId9" Type="http://schemas.openxmlformats.org/officeDocument/2006/relationships/diagramLayout" Target="../diagrams/layout1.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mbitskayaav\Desktop\Apdo_KpImTQ.jpg"/>
          <p:cNvPicPr>
            <a:picLocks noChangeAspect="1" noChangeArrowheads="1"/>
          </p:cNvPicPr>
          <p:nvPr/>
        </p:nvPicPr>
        <p:blipFill rotWithShape="1">
          <a:blip r:embed="rId3">
            <a:extLst>
              <a:ext uri="{28A0092B-C50C-407E-A947-70E740481C1C}">
                <a14:useLocalDpi xmlns:a14="http://schemas.microsoft.com/office/drawing/2010/main" val="0"/>
              </a:ext>
            </a:extLst>
          </a:blip>
          <a:srcRect l="5509" t="30114" r="21139" b="2797"/>
          <a:stretch/>
        </p:blipFill>
        <p:spPr bwMode="auto">
          <a:xfrm>
            <a:off x="1529486" y="692696"/>
            <a:ext cx="8376514" cy="616530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754645" y="692696"/>
            <a:ext cx="8151355" cy="0"/>
          </a:xfrm>
          <a:prstGeom prst="line">
            <a:avLst/>
          </a:prstGeom>
          <a:ln w="57150">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832653" y="68627"/>
            <a:ext cx="8073347" cy="462277"/>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Социальный проект «Интерактивная Первая Помощь»</a:t>
            </a:r>
          </a:p>
        </p:txBody>
      </p:sp>
      <p:sp>
        <p:nvSpPr>
          <p:cNvPr id="18" name="Прямоугольник 17"/>
          <p:cNvSpPr/>
          <p:nvPr/>
        </p:nvSpPr>
        <p:spPr>
          <a:xfrm>
            <a:off x="265467" y="0"/>
            <a:ext cx="148917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21" name="Picture 3" descr="C:\Users\USER\Desktop\знак тюмени.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3826" y="254651"/>
            <a:ext cx="1252461" cy="1374149"/>
          </a:xfrm>
          <a:prstGeom prst="rect">
            <a:avLst/>
          </a:prstGeom>
          <a:solidFill>
            <a:schemeClr val="accent5">
              <a:lumMod val="75000"/>
            </a:schemeClr>
          </a:solidFill>
        </p:spPr>
      </p:pic>
      <p:pic>
        <p:nvPicPr>
          <p:cNvPr id="4" name="Рисунок 3">
            <a:extLst>
              <a:ext uri="{FF2B5EF4-FFF2-40B4-BE49-F238E27FC236}">
                <a16:creationId xmlns:a16="http://schemas.microsoft.com/office/drawing/2014/main" id="{1378105D-80A3-D957-57AA-F94CF0704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64347"/>
            <a:ext cx="2798183" cy="4974549"/>
          </a:xfrm>
          <a:prstGeom prst="rect">
            <a:avLst/>
          </a:prstGeom>
        </p:spPr>
      </p:pic>
    </p:spTree>
    <p:extLst>
      <p:ext uri="{BB962C8B-B14F-4D97-AF65-F5344CB8AC3E}">
        <p14:creationId xmlns:p14="http://schemas.microsoft.com/office/powerpoint/2010/main" val="53346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C6279-DFEB-20FD-93D3-F169FB384B60}"/>
            </a:ext>
          </a:extLst>
        </p:cNvPr>
        <p:cNvGrpSpPr/>
        <p:nvPr/>
      </p:nvGrpSpPr>
      <p:grpSpPr>
        <a:xfrm>
          <a:off x="0" y="0"/>
          <a:ext cx="0" cy="0"/>
          <a:chOff x="0" y="0"/>
          <a:chExt cx="0" cy="0"/>
        </a:xfrm>
      </p:grpSpPr>
      <p:pic>
        <p:nvPicPr>
          <p:cNvPr id="1026" name="Picture 2" descr="C:\Users\dembitskayaav\Desktop\Apdo_KpImTQ.jpg">
            <a:extLst>
              <a:ext uri="{FF2B5EF4-FFF2-40B4-BE49-F238E27FC236}">
                <a16:creationId xmlns:a16="http://schemas.microsoft.com/office/drawing/2014/main" id="{6EE9904D-B421-1E9F-3F1D-4A5AEC9EB9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9" t="30114" r="21139" b="2797"/>
          <a:stretch/>
        </p:blipFill>
        <p:spPr bwMode="auto">
          <a:xfrm>
            <a:off x="1529486" y="692696"/>
            <a:ext cx="8376514" cy="616530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a:extLst>
              <a:ext uri="{FF2B5EF4-FFF2-40B4-BE49-F238E27FC236}">
                <a16:creationId xmlns:a16="http://schemas.microsoft.com/office/drawing/2014/main" id="{555FED1E-C091-7B65-0953-94893323703F}"/>
              </a:ext>
            </a:extLst>
          </p:cNvPr>
          <p:cNvCxnSpPr/>
          <p:nvPr/>
        </p:nvCxnSpPr>
        <p:spPr>
          <a:xfrm>
            <a:off x="1754645" y="692696"/>
            <a:ext cx="8151355" cy="0"/>
          </a:xfrm>
          <a:prstGeom prst="line">
            <a:avLst/>
          </a:prstGeom>
          <a:ln w="57150">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D8CC419-9070-C3A2-44CF-8656257889FA}"/>
              </a:ext>
            </a:extLst>
          </p:cNvPr>
          <p:cNvSpPr/>
          <p:nvPr/>
        </p:nvSpPr>
        <p:spPr>
          <a:xfrm>
            <a:off x="1832653" y="68627"/>
            <a:ext cx="8073347" cy="462277"/>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Социальный проект «Интерактивная Первая Помощь»</a:t>
            </a:r>
          </a:p>
        </p:txBody>
      </p:sp>
      <p:sp>
        <p:nvSpPr>
          <p:cNvPr id="18" name="Прямоугольник 17">
            <a:extLst>
              <a:ext uri="{FF2B5EF4-FFF2-40B4-BE49-F238E27FC236}">
                <a16:creationId xmlns:a16="http://schemas.microsoft.com/office/drawing/2014/main" id="{AF13085D-7E5F-D3E3-C988-27735601F231}"/>
              </a:ext>
            </a:extLst>
          </p:cNvPr>
          <p:cNvSpPr/>
          <p:nvPr/>
        </p:nvSpPr>
        <p:spPr>
          <a:xfrm>
            <a:off x="265467" y="0"/>
            <a:ext cx="148917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21" name="Picture 3" descr="C:\Users\USER\Desktop\знак тюмени.png">
            <a:extLst>
              <a:ext uri="{FF2B5EF4-FFF2-40B4-BE49-F238E27FC236}">
                <a16:creationId xmlns:a16="http://schemas.microsoft.com/office/drawing/2014/main" id="{F36E41E7-E208-34AE-F2C9-6C5F9F9415B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3826" y="254651"/>
            <a:ext cx="1252461" cy="1374149"/>
          </a:xfrm>
          <a:prstGeom prst="rect">
            <a:avLst/>
          </a:prstGeom>
          <a:solidFill>
            <a:schemeClr val="accent5">
              <a:lumMod val="75000"/>
            </a:schemeClr>
          </a:solidFill>
        </p:spPr>
      </p:pic>
      <p:pic>
        <p:nvPicPr>
          <p:cNvPr id="4" name="Рисунок 3">
            <a:extLst>
              <a:ext uri="{FF2B5EF4-FFF2-40B4-BE49-F238E27FC236}">
                <a16:creationId xmlns:a16="http://schemas.microsoft.com/office/drawing/2014/main" id="{B67041DB-6D5E-B4DC-803D-CF244E5B4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64347"/>
            <a:ext cx="2798183" cy="4974549"/>
          </a:xfrm>
          <a:prstGeom prst="rect">
            <a:avLst/>
          </a:prstGeom>
        </p:spPr>
      </p:pic>
    </p:spTree>
    <p:extLst>
      <p:ext uri="{BB962C8B-B14F-4D97-AF65-F5344CB8AC3E}">
        <p14:creationId xmlns:p14="http://schemas.microsoft.com/office/powerpoint/2010/main" val="321046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DEDC3-8216-3C16-D0B6-7E49C6D3E4BC}"/>
            </a:ext>
          </a:extLst>
        </p:cNvPr>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0DEFF393-BDE5-C5F9-C92F-53B0295B7600}"/>
              </a:ext>
            </a:extLst>
          </p:cNvPr>
          <p:cNvCxnSpPr/>
          <p:nvPr/>
        </p:nvCxnSpPr>
        <p:spPr>
          <a:xfrm>
            <a:off x="1754645" y="692696"/>
            <a:ext cx="8151355" cy="0"/>
          </a:xfrm>
          <a:prstGeom prst="line">
            <a:avLst/>
          </a:prstGeom>
          <a:ln w="57150">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E422A20F-E0BE-4F4B-7DAB-8DC1850D5E52}"/>
              </a:ext>
            </a:extLst>
          </p:cNvPr>
          <p:cNvSpPr/>
          <p:nvPr/>
        </p:nvSpPr>
        <p:spPr>
          <a:xfrm>
            <a:off x="1832653" y="68627"/>
            <a:ext cx="8073347" cy="462277"/>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Социальный проект «Интерактивная Первая Помощь»</a:t>
            </a:r>
          </a:p>
        </p:txBody>
      </p:sp>
      <p:sp>
        <p:nvSpPr>
          <p:cNvPr id="18" name="Прямоугольник 17">
            <a:extLst>
              <a:ext uri="{FF2B5EF4-FFF2-40B4-BE49-F238E27FC236}">
                <a16:creationId xmlns:a16="http://schemas.microsoft.com/office/drawing/2014/main" id="{73FFE48E-6082-262F-927D-361D7B44B8DF}"/>
              </a:ext>
            </a:extLst>
          </p:cNvPr>
          <p:cNvSpPr/>
          <p:nvPr/>
        </p:nvSpPr>
        <p:spPr>
          <a:xfrm>
            <a:off x="265467" y="0"/>
            <a:ext cx="148917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21" name="Picture 3" descr="C:\Users\USER\Desktop\знак тюмени.png">
            <a:extLst>
              <a:ext uri="{FF2B5EF4-FFF2-40B4-BE49-F238E27FC236}">
                <a16:creationId xmlns:a16="http://schemas.microsoft.com/office/drawing/2014/main" id="{80C0D27F-EC52-6ED2-009A-90C0C0A37AE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3826" y="254651"/>
            <a:ext cx="1252461" cy="1374149"/>
          </a:xfrm>
          <a:prstGeom prst="rect">
            <a:avLst/>
          </a:prstGeom>
          <a:solidFill>
            <a:schemeClr val="accent5">
              <a:lumMod val="75000"/>
            </a:schemeClr>
          </a:solidFill>
        </p:spPr>
      </p:pic>
      <p:pic>
        <p:nvPicPr>
          <p:cNvPr id="4" name="Рисунок 3">
            <a:extLst>
              <a:ext uri="{FF2B5EF4-FFF2-40B4-BE49-F238E27FC236}">
                <a16:creationId xmlns:a16="http://schemas.microsoft.com/office/drawing/2014/main" id="{35DA865A-A032-3A47-FA85-00084D658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680" y="858176"/>
            <a:ext cx="3342793" cy="5942744"/>
          </a:xfrm>
          <a:prstGeom prst="rect">
            <a:avLst/>
          </a:prstGeom>
        </p:spPr>
      </p:pic>
      <p:pic>
        <p:nvPicPr>
          <p:cNvPr id="3" name="Рисунок 2">
            <a:extLst>
              <a:ext uri="{FF2B5EF4-FFF2-40B4-BE49-F238E27FC236}">
                <a16:creationId xmlns:a16="http://schemas.microsoft.com/office/drawing/2014/main" id="{46D9E92E-C8EB-AE45-8862-3A22D1449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1112" y="980728"/>
            <a:ext cx="3204923" cy="5697641"/>
          </a:xfrm>
          <a:prstGeom prst="rect">
            <a:avLst/>
          </a:prstGeom>
        </p:spPr>
      </p:pic>
    </p:spTree>
    <p:extLst>
      <p:ext uri="{BB962C8B-B14F-4D97-AF65-F5344CB8AC3E}">
        <p14:creationId xmlns:p14="http://schemas.microsoft.com/office/powerpoint/2010/main" val="341436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682C-AD85-9107-ED43-FBEEABED4BED}"/>
            </a:ext>
          </a:extLst>
        </p:cNvPr>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3433C24E-BA8C-944D-6B45-9BF1EE4FE14F}"/>
              </a:ext>
            </a:extLst>
          </p:cNvPr>
          <p:cNvCxnSpPr/>
          <p:nvPr/>
        </p:nvCxnSpPr>
        <p:spPr>
          <a:xfrm>
            <a:off x="1754645" y="692696"/>
            <a:ext cx="8151355" cy="0"/>
          </a:xfrm>
          <a:prstGeom prst="line">
            <a:avLst/>
          </a:prstGeom>
          <a:ln w="57150">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8DD93750-4610-D8D1-DF6E-2F87DD99CA21}"/>
              </a:ext>
            </a:extLst>
          </p:cNvPr>
          <p:cNvSpPr/>
          <p:nvPr/>
        </p:nvSpPr>
        <p:spPr>
          <a:xfrm>
            <a:off x="1832653" y="68627"/>
            <a:ext cx="8073347" cy="462277"/>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Социальный проект «Интерактивная Первая Помощь»</a:t>
            </a:r>
          </a:p>
        </p:txBody>
      </p:sp>
      <p:sp>
        <p:nvSpPr>
          <p:cNvPr id="18" name="Прямоугольник 17">
            <a:extLst>
              <a:ext uri="{FF2B5EF4-FFF2-40B4-BE49-F238E27FC236}">
                <a16:creationId xmlns:a16="http://schemas.microsoft.com/office/drawing/2014/main" id="{60D423DE-EDCC-F99F-70D8-1FFD5CF78AD3}"/>
              </a:ext>
            </a:extLst>
          </p:cNvPr>
          <p:cNvSpPr/>
          <p:nvPr/>
        </p:nvSpPr>
        <p:spPr>
          <a:xfrm>
            <a:off x="265467" y="0"/>
            <a:ext cx="148917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21" name="Picture 3" descr="C:\Users\USER\Desktop\знак тюмени.png">
            <a:extLst>
              <a:ext uri="{FF2B5EF4-FFF2-40B4-BE49-F238E27FC236}">
                <a16:creationId xmlns:a16="http://schemas.microsoft.com/office/drawing/2014/main" id="{E5B5CEE3-461C-FDA6-3124-1AC56D1C44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5494" y="68627"/>
            <a:ext cx="1252461" cy="1374149"/>
          </a:xfrm>
          <a:prstGeom prst="rect">
            <a:avLst/>
          </a:prstGeom>
          <a:solidFill>
            <a:schemeClr val="accent5">
              <a:lumMod val="75000"/>
            </a:schemeClr>
          </a:solidFill>
        </p:spPr>
      </p:pic>
      <p:pic>
        <p:nvPicPr>
          <p:cNvPr id="3" name="Рисунок 2">
            <a:extLst>
              <a:ext uri="{FF2B5EF4-FFF2-40B4-BE49-F238E27FC236}">
                <a16:creationId xmlns:a16="http://schemas.microsoft.com/office/drawing/2014/main" id="{794B46CE-D372-04BC-F1F3-0A8B0D9D3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952" y="870292"/>
            <a:ext cx="4624246" cy="3227941"/>
          </a:xfrm>
          <a:prstGeom prst="rect">
            <a:avLst/>
          </a:prstGeom>
        </p:spPr>
      </p:pic>
      <p:pic>
        <p:nvPicPr>
          <p:cNvPr id="7" name="Рисунок 6">
            <a:extLst>
              <a:ext uri="{FF2B5EF4-FFF2-40B4-BE49-F238E27FC236}">
                <a16:creationId xmlns:a16="http://schemas.microsoft.com/office/drawing/2014/main" id="{F0507BA3-DDDD-0AFC-DB76-2EAE86BA40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6936" y="4269289"/>
            <a:ext cx="1355019" cy="2408922"/>
          </a:xfrm>
          <a:prstGeom prst="rect">
            <a:avLst/>
          </a:prstGeom>
        </p:spPr>
      </p:pic>
      <p:pic>
        <p:nvPicPr>
          <p:cNvPr id="9" name="Рисунок 8">
            <a:extLst>
              <a:ext uri="{FF2B5EF4-FFF2-40B4-BE49-F238E27FC236}">
                <a16:creationId xmlns:a16="http://schemas.microsoft.com/office/drawing/2014/main" id="{EDFD2718-7FC3-2820-220C-0916B85BD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4645" y="938764"/>
            <a:ext cx="1875372" cy="2746541"/>
          </a:xfrm>
          <a:prstGeom prst="rect">
            <a:avLst/>
          </a:prstGeom>
        </p:spPr>
      </p:pic>
      <p:pic>
        <p:nvPicPr>
          <p:cNvPr id="11" name="Рисунок 10">
            <a:extLst>
              <a:ext uri="{FF2B5EF4-FFF2-40B4-BE49-F238E27FC236}">
                <a16:creationId xmlns:a16="http://schemas.microsoft.com/office/drawing/2014/main" id="{0D4C2301-ED72-235F-FC77-1F2794D669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223947" y="4202574"/>
            <a:ext cx="1932930" cy="2897131"/>
          </a:xfrm>
          <a:prstGeom prst="rect">
            <a:avLst/>
          </a:prstGeom>
        </p:spPr>
      </p:pic>
      <p:pic>
        <p:nvPicPr>
          <p:cNvPr id="14" name="Рисунок 13">
            <a:extLst>
              <a:ext uri="{FF2B5EF4-FFF2-40B4-BE49-F238E27FC236}">
                <a16:creationId xmlns:a16="http://schemas.microsoft.com/office/drawing/2014/main" id="{4628117B-9072-FB0F-BACB-AA9B95F817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885" y="4192125"/>
            <a:ext cx="2897132" cy="2486086"/>
          </a:xfrm>
          <a:prstGeom prst="rect">
            <a:avLst/>
          </a:prstGeom>
        </p:spPr>
      </p:pic>
    </p:spTree>
    <p:extLst>
      <p:ext uri="{BB962C8B-B14F-4D97-AF65-F5344CB8AC3E}">
        <p14:creationId xmlns:p14="http://schemas.microsoft.com/office/powerpoint/2010/main" val="300528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DD8AB-2153-12CF-273B-AEE5E5F2500F}"/>
            </a:ext>
          </a:extLst>
        </p:cNvPr>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192A3D06-37CA-7B10-BC1B-5ED5307DC94F}"/>
              </a:ext>
            </a:extLst>
          </p:cNvPr>
          <p:cNvCxnSpPr/>
          <p:nvPr/>
        </p:nvCxnSpPr>
        <p:spPr>
          <a:xfrm>
            <a:off x="1754645" y="692696"/>
            <a:ext cx="8151355" cy="0"/>
          </a:xfrm>
          <a:prstGeom prst="line">
            <a:avLst/>
          </a:prstGeom>
          <a:ln w="57150">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80349A8A-42D6-6F37-113A-648AAF3924A0}"/>
              </a:ext>
            </a:extLst>
          </p:cNvPr>
          <p:cNvSpPr/>
          <p:nvPr/>
        </p:nvSpPr>
        <p:spPr>
          <a:xfrm>
            <a:off x="1832653" y="68627"/>
            <a:ext cx="8073347" cy="462277"/>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Социальный проект «Интерактивная Первая Помощь»</a:t>
            </a:r>
          </a:p>
        </p:txBody>
      </p:sp>
      <p:sp>
        <p:nvSpPr>
          <p:cNvPr id="18" name="Прямоугольник 17">
            <a:extLst>
              <a:ext uri="{FF2B5EF4-FFF2-40B4-BE49-F238E27FC236}">
                <a16:creationId xmlns:a16="http://schemas.microsoft.com/office/drawing/2014/main" id="{8D25745D-9ABB-2459-D972-189048B58591}"/>
              </a:ext>
            </a:extLst>
          </p:cNvPr>
          <p:cNvSpPr/>
          <p:nvPr/>
        </p:nvSpPr>
        <p:spPr>
          <a:xfrm>
            <a:off x="265467" y="0"/>
            <a:ext cx="148917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3" name="Рисунок 2">
            <a:extLst>
              <a:ext uri="{FF2B5EF4-FFF2-40B4-BE49-F238E27FC236}">
                <a16:creationId xmlns:a16="http://schemas.microsoft.com/office/drawing/2014/main" id="{B193B41D-CB3B-0106-FB6B-8D3E7F9AD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373" y="3921917"/>
            <a:ext cx="3400479" cy="2859890"/>
          </a:xfrm>
          <a:prstGeom prst="rect">
            <a:avLst/>
          </a:prstGeom>
        </p:spPr>
      </p:pic>
      <p:pic>
        <p:nvPicPr>
          <p:cNvPr id="7" name="Рисунок 6">
            <a:extLst>
              <a:ext uri="{FF2B5EF4-FFF2-40B4-BE49-F238E27FC236}">
                <a16:creationId xmlns:a16="http://schemas.microsoft.com/office/drawing/2014/main" id="{DA4971F9-A7FF-EF96-A340-D709125C3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583" y="663851"/>
            <a:ext cx="3400479" cy="3258066"/>
          </a:xfrm>
          <a:prstGeom prst="rect">
            <a:avLst/>
          </a:prstGeom>
        </p:spPr>
      </p:pic>
      <p:pic>
        <p:nvPicPr>
          <p:cNvPr id="9" name="Рисунок 8">
            <a:extLst>
              <a:ext uri="{FF2B5EF4-FFF2-40B4-BE49-F238E27FC236}">
                <a16:creationId xmlns:a16="http://schemas.microsoft.com/office/drawing/2014/main" id="{E762A708-68DA-A269-C65E-B3998CD1A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6301" y="756836"/>
            <a:ext cx="3986222" cy="2766506"/>
          </a:xfrm>
          <a:prstGeom prst="rect">
            <a:avLst/>
          </a:prstGeom>
        </p:spPr>
      </p:pic>
      <p:pic>
        <p:nvPicPr>
          <p:cNvPr id="11" name="Рисунок 10">
            <a:extLst>
              <a:ext uri="{FF2B5EF4-FFF2-40B4-BE49-F238E27FC236}">
                <a16:creationId xmlns:a16="http://schemas.microsoft.com/office/drawing/2014/main" id="{66D08646-FF05-E1C1-2402-7DCE547282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2178" y="3599212"/>
            <a:ext cx="2757240" cy="3258788"/>
          </a:xfrm>
          <a:prstGeom prst="rect">
            <a:avLst/>
          </a:prstGeom>
        </p:spPr>
      </p:pic>
    </p:spTree>
    <p:extLst>
      <p:ext uri="{BB962C8B-B14F-4D97-AF65-F5344CB8AC3E}">
        <p14:creationId xmlns:p14="http://schemas.microsoft.com/office/powerpoint/2010/main" val="188186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2ECAC-87B2-3E3B-9DF4-064AD5A18B01}"/>
            </a:ext>
          </a:extLst>
        </p:cNvPr>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497ED90D-DC15-0034-DE67-6523DD1E27D9}"/>
              </a:ext>
            </a:extLst>
          </p:cNvPr>
          <p:cNvCxnSpPr/>
          <p:nvPr/>
        </p:nvCxnSpPr>
        <p:spPr>
          <a:xfrm>
            <a:off x="1754645" y="692696"/>
            <a:ext cx="8151355" cy="0"/>
          </a:xfrm>
          <a:prstGeom prst="line">
            <a:avLst/>
          </a:prstGeom>
          <a:ln w="57150">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64307FDC-F5AB-74FD-B770-C2BE7177A062}"/>
              </a:ext>
            </a:extLst>
          </p:cNvPr>
          <p:cNvSpPr/>
          <p:nvPr/>
        </p:nvSpPr>
        <p:spPr>
          <a:xfrm>
            <a:off x="2705623" y="714571"/>
            <a:ext cx="7122369" cy="1524106"/>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Новое направление проекта:</a:t>
            </a:r>
          </a:p>
          <a:p>
            <a:pPr algn="ctr"/>
            <a:r>
              <a:rPr lang="ru-RU" sz="2300" b="1" dirty="0">
                <a:solidFill>
                  <a:schemeClr val="accent1">
                    <a:lumMod val="50000"/>
                  </a:schemeClr>
                </a:solidFill>
                <a:latin typeface="Arial Narrow" pitchFamily="34" charset="0"/>
              </a:rPr>
              <a:t> «Универсальный медик -наставник».</a:t>
            </a:r>
          </a:p>
          <a:p>
            <a:pPr algn="ctr"/>
            <a:endParaRPr lang="ru-RU" sz="2300" b="1" dirty="0">
              <a:solidFill>
                <a:schemeClr val="accent1">
                  <a:lumMod val="50000"/>
                </a:schemeClr>
              </a:solidFill>
              <a:latin typeface="Arial Narrow" pitchFamily="34" charset="0"/>
            </a:endParaRPr>
          </a:p>
          <a:p>
            <a:pPr algn="ctr"/>
            <a:endParaRPr lang="ru-RU" sz="2300" b="1" dirty="0">
              <a:solidFill>
                <a:schemeClr val="accent1">
                  <a:lumMod val="50000"/>
                </a:schemeClr>
              </a:solidFill>
              <a:latin typeface="Arial Narrow" pitchFamily="34" charset="0"/>
            </a:endParaRPr>
          </a:p>
        </p:txBody>
      </p:sp>
      <p:sp>
        <p:nvSpPr>
          <p:cNvPr id="18" name="Прямоугольник 17">
            <a:extLst>
              <a:ext uri="{FF2B5EF4-FFF2-40B4-BE49-F238E27FC236}">
                <a16:creationId xmlns:a16="http://schemas.microsoft.com/office/drawing/2014/main" id="{1076B75D-CFAE-1346-BD3D-56DC992EB110}"/>
              </a:ext>
            </a:extLst>
          </p:cNvPr>
          <p:cNvSpPr/>
          <p:nvPr/>
        </p:nvSpPr>
        <p:spPr>
          <a:xfrm>
            <a:off x="265467" y="0"/>
            <a:ext cx="148917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4" name="Рисунок 3">
            <a:extLst>
              <a:ext uri="{FF2B5EF4-FFF2-40B4-BE49-F238E27FC236}">
                <a16:creationId xmlns:a16="http://schemas.microsoft.com/office/drawing/2014/main" id="{AE30A2B1-27C7-0AEF-8A1D-7FA41A224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153" y="3212976"/>
            <a:ext cx="3300760" cy="3300760"/>
          </a:xfrm>
          <a:prstGeom prst="rect">
            <a:avLst/>
          </a:prstGeom>
        </p:spPr>
      </p:pic>
      <p:sp>
        <p:nvSpPr>
          <p:cNvPr id="8" name="Прямоугольник 7">
            <a:extLst>
              <a:ext uri="{FF2B5EF4-FFF2-40B4-BE49-F238E27FC236}">
                <a16:creationId xmlns:a16="http://schemas.microsoft.com/office/drawing/2014/main" id="{DDF4A013-66FC-B827-C076-5CA16BF0D887}"/>
              </a:ext>
            </a:extLst>
          </p:cNvPr>
          <p:cNvSpPr/>
          <p:nvPr/>
        </p:nvSpPr>
        <p:spPr>
          <a:xfrm>
            <a:off x="1754645" y="101518"/>
            <a:ext cx="8073347" cy="462277"/>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Социальный проект «Интерактивная Первая Помощь»</a:t>
            </a:r>
          </a:p>
        </p:txBody>
      </p:sp>
      <p:sp>
        <p:nvSpPr>
          <p:cNvPr id="10" name="Прямоугольник 9">
            <a:extLst>
              <a:ext uri="{FF2B5EF4-FFF2-40B4-BE49-F238E27FC236}">
                <a16:creationId xmlns:a16="http://schemas.microsoft.com/office/drawing/2014/main" id="{D50BC684-25BD-A817-7879-952F3EFCB48F}"/>
              </a:ext>
            </a:extLst>
          </p:cNvPr>
          <p:cNvSpPr/>
          <p:nvPr/>
        </p:nvSpPr>
        <p:spPr>
          <a:xfrm>
            <a:off x="1466692" y="1538094"/>
            <a:ext cx="8619408" cy="2231992"/>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Цель проекта – создание бесплатного доступного мультимедийного курса по подготовке медицинских работников к обучению учителей базовым навыкам первой помощи в рамках проекта , на основе разработанных технологических карт проекта «Юный спасать» </a:t>
            </a:r>
          </a:p>
          <a:p>
            <a:pPr algn="ctr"/>
            <a:endParaRPr lang="ru-RU" sz="2300" b="1" dirty="0">
              <a:solidFill>
                <a:schemeClr val="accent1">
                  <a:lumMod val="50000"/>
                </a:schemeClr>
              </a:solidFill>
              <a:latin typeface="Arial Narrow" pitchFamily="34" charset="0"/>
            </a:endParaRPr>
          </a:p>
          <a:p>
            <a:pPr algn="ctr"/>
            <a:endParaRPr lang="ru-RU" sz="2300" b="1" dirty="0">
              <a:solidFill>
                <a:schemeClr val="accent1">
                  <a:lumMod val="50000"/>
                </a:schemeClr>
              </a:solidFill>
              <a:latin typeface="Arial Narrow" pitchFamily="34" charset="0"/>
            </a:endParaRPr>
          </a:p>
        </p:txBody>
      </p:sp>
      <p:pic>
        <p:nvPicPr>
          <p:cNvPr id="13" name="Picture 3" descr="C:\Users\USER\Desktop\знак тюмени.png">
            <a:extLst>
              <a:ext uri="{FF2B5EF4-FFF2-40B4-BE49-F238E27FC236}">
                <a16:creationId xmlns:a16="http://schemas.microsoft.com/office/drawing/2014/main" id="{2EC853C3-C6D3-C0A5-E117-266908FF5D7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8682" y="226558"/>
            <a:ext cx="1350556" cy="1495173"/>
          </a:xfrm>
          <a:prstGeom prst="rect">
            <a:avLst/>
          </a:prstGeom>
          <a:solidFill>
            <a:schemeClr val="accent5">
              <a:lumMod val="75000"/>
            </a:schemeClr>
          </a:solidFill>
        </p:spPr>
      </p:pic>
    </p:spTree>
    <p:extLst>
      <p:ext uri="{BB962C8B-B14F-4D97-AF65-F5344CB8AC3E}">
        <p14:creationId xmlns:p14="http://schemas.microsoft.com/office/powerpoint/2010/main" val="273831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8370C-BE7B-6500-D92F-644DA70238AA}"/>
            </a:ext>
          </a:extLst>
        </p:cNvPr>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CB455100-F3E0-CCB9-86BA-8421D2056844}"/>
              </a:ext>
            </a:extLst>
          </p:cNvPr>
          <p:cNvCxnSpPr/>
          <p:nvPr/>
        </p:nvCxnSpPr>
        <p:spPr>
          <a:xfrm>
            <a:off x="1754645" y="692696"/>
            <a:ext cx="8151355" cy="0"/>
          </a:xfrm>
          <a:prstGeom prst="line">
            <a:avLst/>
          </a:prstGeom>
          <a:ln w="57150">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09CAC2EC-DE08-5245-B87B-8473ADDDC817}"/>
              </a:ext>
            </a:extLst>
          </p:cNvPr>
          <p:cNvSpPr/>
          <p:nvPr/>
        </p:nvSpPr>
        <p:spPr>
          <a:xfrm>
            <a:off x="1832653" y="68627"/>
            <a:ext cx="8073347" cy="462277"/>
          </a:xfrm>
          <a:prstGeom prst="rect">
            <a:avLst/>
          </a:prstGeom>
        </p:spPr>
        <p:txBody>
          <a:bodyPr wrap="square" lIns="107287" tIns="53643" rIns="107287" bIns="53643">
            <a:spAutoFit/>
          </a:bodyPr>
          <a:lstStyle/>
          <a:p>
            <a:pPr algn="ctr"/>
            <a:r>
              <a:rPr lang="ru-RU" sz="2300" b="1" dirty="0">
                <a:solidFill>
                  <a:schemeClr val="accent1">
                    <a:lumMod val="50000"/>
                  </a:schemeClr>
                </a:solidFill>
                <a:latin typeface="Arial Narrow" pitchFamily="34" charset="0"/>
              </a:rPr>
              <a:t>Социальный проект «Интерактивная Первая Помощь»</a:t>
            </a:r>
          </a:p>
        </p:txBody>
      </p:sp>
      <p:sp>
        <p:nvSpPr>
          <p:cNvPr id="18" name="Прямоугольник 17">
            <a:extLst>
              <a:ext uri="{FF2B5EF4-FFF2-40B4-BE49-F238E27FC236}">
                <a16:creationId xmlns:a16="http://schemas.microsoft.com/office/drawing/2014/main" id="{19B5235D-15A9-2C0C-E732-8F09009729F1}"/>
              </a:ext>
            </a:extLst>
          </p:cNvPr>
          <p:cNvSpPr/>
          <p:nvPr/>
        </p:nvSpPr>
        <p:spPr>
          <a:xfrm>
            <a:off x="265467" y="0"/>
            <a:ext cx="148917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21" name="Picture 3" descr="C:\Users\USER\Desktop\знак тюмени.png">
            <a:extLst>
              <a:ext uri="{FF2B5EF4-FFF2-40B4-BE49-F238E27FC236}">
                <a16:creationId xmlns:a16="http://schemas.microsoft.com/office/drawing/2014/main" id="{97CA601D-4162-664E-57C6-06A90C5AD82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3826" y="254651"/>
            <a:ext cx="1252461" cy="1374149"/>
          </a:xfrm>
          <a:prstGeom prst="rect">
            <a:avLst/>
          </a:prstGeom>
          <a:solidFill>
            <a:schemeClr val="accent5">
              <a:lumMod val="75000"/>
            </a:schemeClr>
          </a:solidFill>
        </p:spPr>
      </p:pic>
      <p:pic>
        <p:nvPicPr>
          <p:cNvPr id="3" name="Рисунок 2">
            <a:extLst>
              <a:ext uri="{FF2B5EF4-FFF2-40B4-BE49-F238E27FC236}">
                <a16:creationId xmlns:a16="http://schemas.microsoft.com/office/drawing/2014/main" id="{106B018C-34C7-15DC-D732-6FA666657B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688" y="1610884"/>
            <a:ext cx="6753200" cy="4503013"/>
          </a:xfrm>
          <a:prstGeom prst="rect">
            <a:avLst/>
          </a:prstGeom>
        </p:spPr>
      </p:pic>
      <p:pic>
        <p:nvPicPr>
          <p:cNvPr id="7" name="Рисунок 6">
            <a:extLst>
              <a:ext uri="{FF2B5EF4-FFF2-40B4-BE49-F238E27FC236}">
                <a16:creationId xmlns:a16="http://schemas.microsoft.com/office/drawing/2014/main" id="{F0E3DBC0-D916-7E5D-2108-7AC91BA228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469" y="5428442"/>
            <a:ext cx="1374149" cy="1374149"/>
          </a:xfrm>
          <a:prstGeom prst="rect">
            <a:avLst/>
          </a:prstGeom>
        </p:spPr>
      </p:pic>
    </p:spTree>
    <p:extLst>
      <p:ext uri="{BB962C8B-B14F-4D97-AF65-F5344CB8AC3E}">
        <p14:creationId xmlns:p14="http://schemas.microsoft.com/office/powerpoint/2010/main" val="23843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Slide"/>
          <p:cNvPicPr>
            <a:picLocks noChangeAspect="1"/>
          </p:cNvPicPr>
          <p:nvPr/>
        </p:nvPicPr>
        <p:blipFill>
          <a:blip r:embed="rId3"/>
          <a:stretch>
            <a:fillRect/>
          </a:stretch>
        </p:blipFill>
        <p:spPr>
          <a:xfrm>
            <a:off x="-137752" y="-218405"/>
            <a:ext cx="10530853" cy="7294810"/>
          </a:xfrm>
          <a:prstGeom prst="rect">
            <a:avLst/>
          </a:prstGeom>
        </p:spPr>
      </p:pic>
      <p:pic>
        <p:nvPicPr>
          <p:cNvPr id="7" name="Рисунок 6">
            <a:extLst>
              <a:ext uri="{FF2B5EF4-FFF2-40B4-BE49-F238E27FC236}">
                <a16:creationId xmlns:a16="http://schemas.microsoft.com/office/drawing/2014/main" id="{83274C62-B2DF-9F45-F691-A47FD590BF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52" y="5589240"/>
            <a:ext cx="1052736" cy="1052736"/>
          </a:xfrm>
          <a:prstGeom prst="rect">
            <a:avLst/>
          </a:prstGeom>
        </p:spPr>
      </p:pic>
      <p:pic>
        <p:nvPicPr>
          <p:cNvPr id="11" name="Рисунок 10">
            <a:extLst>
              <a:ext uri="{FF2B5EF4-FFF2-40B4-BE49-F238E27FC236}">
                <a16:creationId xmlns:a16="http://schemas.microsoft.com/office/drawing/2014/main" id="{18D6F1C7-243C-2962-E974-9B5D6A8DA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87" y="2263910"/>
            <a:ext cx="883997" cy="914479"/>
          </a:xfrm>
          <a:prstGeom prst="rect">
            <a:avLst/>
          </a:prstGeom>
        </p:spPr>
      </p:pic>
    </p:spTree>
    <p:extLst>
      <p:ext uri="{BB962C8B-B14F-4D97-AF65-F5344CB8AC3E}">
        <p14:creationId xmlns:p14="http://schemas.microsoft.com/office/powerpoint/2010/main" val="366573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lide"/>
          <p:cNvPicPr>
            <a:picLocks noChangeAspect="1"/>
          </p:cNvPicPr>
          <p:nvPr/>
        </p:nvPicPr>
        <p:blipFill>
          <a:blip r:embed="rId3"/>
          <a:stretch>
            <a:fillRect/>
          </a:stretch>
        </p:blipFill>
        <p:spPr>
          <a:xfrm>
            <a:off x="0" y="0"/>
            <a:ext cx="9906000" cy="6861969"/>
          </a:xfrm>
          <a:prstGeom prst="rect">
            <a:avLst/>
          </a:prstGeom>
        </p:spPr>
      </p:pic>
      <p:pic>
        <p:nvPicPr>
          <p:cNvPr id="3" name="Рисунок 2">
            <a:extLst>
              <a:ext uri="{FF2B5EF4-FFF2-40B4-BE49-F238E27FC236}">
                <a16:creationId xmlns:a16="http://schemas.microsoft.com/office/drawing/2014/main" id="{EB5A44DA-C5F8-8204-86B0-E5BBEEBFE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64" y="2708920"/>
            <a:ext cx="883997" cy="914479"/>
          </a:xfrm>
          <a:prstGeom prst="rect">
            <a:avLst/>
          </a:prstGeom>
        </p:spPr>
      </p:pic>
      <p:pic>
        <p:nvPicPr>
          <p:cNvPr id="5" name="Рисунок 4">
            <a:extLst>
              <a:ext uri="{FF2B5EF4-FFF2-40B4-BE49-F238E27FC236}">
                <a16:creationId xmlns:a16="http://schemas.microsoft.com/office/drawing/2014/main" id="{A38E4A07-6CEA-011D-0D7C-355C4932D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464" y="5589240"/>
            <a:ext cx="914479" cy="914479"/>
          </a:xfrm>
          <a:prstGeom prst="rect">
            <a:avLst/>
          </a:prstGeom>
        </p:spPr>
      </p:pic>
    </p:spTree>
    <p:extLst>
      <p:ext uri="{BB962C8B-B14F-4D97-AF65-F5344CB8AC3E}">
        <p14:creationId xmlns:p14="http://schemas.microsoft.com/office/powerpoint/2010/main" val="319744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567" y="1604798"/>
            <a:ext cx="3822426" cy="800831"/>
          </a:xfrm>
          <a:prstGeom prst="rect">
            <a:avLst/>
          </a:prstGeom>
          <a:noFill/>
        </p:spPr>
        <p:txBody>
          <a:bodyPr wrap="square" lIns="107287" tIns="53643" rIns="107287" bIns="53643" rtlCol="0">
            <a:spAutoFit/>
          </a:bodyPr>
          <a:lstStyle/>
          <a:p>
            <a:r>
              <a:rPr lang="ru-RU" sz="1200" b="1" dirty="0">
                <a:latin typeface="Arial Narrow" pitchFamily="34" charset="0"/>
              </a:rPr>
              <a:t>п. 24.2.4.1. Вариант 1. Модули:</a:t>
            </a:r>
          </a:p>
          <a:p>
            <a:r>
              <a:rPr lang="ru-RU" sz="1100" dirty="0">
                <a:latin typeface="Arial Narrow" pitchFamily="34" charset="0"/>
              </a:rPr>
              <a:t>№ 5. Безопасность в природной среде и экологическая.</a:t>
            </a:r>
          </a:p>
          <a:p>
            <a:r>
              <a:rPr lang="ru-RU" sz="1100" dirty="0">
                <a:latin typeface="Arial Narrow" pitchFamily="34" charset="0"/>
              </a:rPr>
              <a:t>№ 7. Основы здорового образа жизни.</a:t>
            </a:r>
          </a:p>
          <a:p>
            <a:r>
              <a:rPr lang="ru-RU" sz="1100" dirty="0">
                <a:latin typeface="Arial Narrow" pitchFamily="34" charset="0"/>
              </a:rPr>
              <a:t>№ 8. Основы медицинских знаний и оказание первой помощи. </a:t>
            </a:r>
          </a:p>
        </p:txBody>
      </p:sp>
      <p:sp>
        <p:nvSpPr>
          <p:cNvPr id="22" name="TextBox 21"/>
          <p:cNvSpPr txBox="1"/>
          <p:nvPr/>
        </p:nvSpPr>
        <p:spPr>
          <a:xfrm>
            <a:off x="1052567" y="2372883"/>
            <a:ext cx="3822426" cy="816220"/>
          </a:xfrm>
          <a:prstGeom prst="rect">
            <a:avLst/>
          </a:prstGeom>
          <a:noFill/>
        </p:spPr>
        <p:txBody>
          <a:bodyPr wrap="square" lIns="107287" tIns="53643" rIns="107287" bIns="53643" rtlCol="0">
            <a:spAutoFit/>
          </a:bodyPr>
          <a:lstStyle/>
          <a:p>
            <a:r>
              <a:rPr lang="ru-RU" sz="1200" b="1" dirty="0">
                <a:latin typeface="Arial Narrow" pitchFamily="34" charset="0"/>
              </a:rPr>
              <a:t>п. 24.2.4.2. Вариант 2. Модули:</a:t>
            </a:r>
          </a:p>
          <a:p>
            <a:r>
              <a:rPr lang="ru-RU" sz="1100" dirty="0">
                <a:latin typeface="Arial Narrow" pitchFamily="34" charset="0"/>
              </a:rPr>
              <a:t>№ 2. Безопасность в быту +  № 3 Безопасность на транспорте.</a:t>
            </a:r>
          </a:p>
          <a:p>
            <a:r>
              <a:rPr lang="ru-RU" sz="1100" dirty="0">
                <a:latin typeface="Arial Narrow" pitchFamily="34" charset="0"/>
              </a:rPr>
              <a:t>№ 5. Безопасность в природной среде. </a:t>
            </a:r>
          </a:p>
          <a:p>
            <a:r>
              <a:rPr lang="ru-RU" sz="1100" dirty="0">
                <a:latin typeface="Arial Narrow" pitchFamily="34" charset="0"/>
              </a:rPr>
              <a:t>№ 6. Здоровье и как его сохранить. Основы медицинских знаний</a:t>
            </a:r>
            <a:r>
              <a:rPr lang="ru-RU" sz="1200" dirty="0">
                <a:latin typeface="Arial Narrow" pitchFamily="34" charset="0"/>
              </a:rPr>
              <a:t>. </a:t>
            </a:r>
          </a:p>
        </p:txBody>
      </p:sp>
      <p:sp>
        <p:nvSpPr>
          <p:cNvPr id="8" name="Прямоугольник 7"/>
          <p:cNvSpPr/>
          <p:nvPr/>
        </p:nvSpPr>
        <p:spPr>
          <a:xfrm>
            <a:off x="1052567" y="30364"/>
            <a:ext cx="8853433" cy="662332"/>
          </a:xfrm>
          <a:prstGeom prst="rect">
            <a:avLst/>
          </a:prstGeom>
        </p:spPr>
        <p:txBody>
          <a:bodyPr wrap="square" lIns="107287" tIns="53643" rIns="107287" bIns="53643">
            <a:spAutoFit/>
          </a:bodyPr>
          <a:lstStyle/>
          <a:p>
            <a:pPr algn="ctr"/>
            <a:r>
              <a:rPr lang="ru-RU" sz="1900" b="1" dirty="0">
                <a:solidFill>
                  <a:schemeClr val="accent1">
                    <a:lumMod val="50000"/>
                  </a:schemeClr>
                </a:solidFill>
                <a:latin typeface="Arial Narrow" pitchFamily="34" charset="0"/>
              </a:rPr>
              <a:t>ПРИКАЗ МИНПРОСВЕЩЕНИЯ РФ от 23.11.2022 г. № 1014 </a:t>
            </a:r>
          </a:p>
          <a:p>
            <a:pPr algn="ctr"/>
            <a:r>
              <a:rPr lang="ru-RU" sz="1700" b="1" dirty="0">
                <a:solidFill>
                  <a:schemeClr val="accent1">
                    <a:lumMod val="50000"/>
                  </a:schemeClr>
                </a:solidFill>
                <a:latin typeface="Arial Narrow" pitchFamily="34" charset="0"/>
              </a:rPr>
              <a:t>«Об утверждении федеральной образовательной программы общего среднего образования»</a:t>
            </a:r>
          </a:p>
        </p:txBody>
      </p:sp>
      <p:cxnSp>
        <p:nvCxnSpPr>
          <p:cNvPr id="20" name="Прямая соединительная линия 19"/>
          <p:cNvCxnSpPr/>
          <p:nvPr/>
        </p:nvCxnSpPr>
        <p:spPr>
          <a:xfrm>
            <a:off x="974558" y="737703"/>
            <a:ext cx="8931442" cy="2999"/>
          </a:xfrm>
          <a:prstGeom prst="line">
            <a:avLst/>
          </a:prstGeom>
          <a:ln w="28575">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54" y="0"/>
            <a:ext cx="936104"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80465" tIns="40232" rIns="80465" bIns="40232"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sp>
        <p:nvSpPr>
          <p:cNvPr id="17" name="Прямоугольник 16"/>
          <p:cNvSpPr/>
          <p:nvPr/>
        </p:nvSpPr>
        <p:spPr>
          <a:xfrm>
            <a:off x="1130575" y="810386"/>
            <a:ext cx="8697416" cy="308388"/>
          </a:xfrm>
          <a:prstGeom prst="rect">
            <a:avLst/>
          </a:prstGeom>
        </p:spPr>
        <p:txBody>
          <a:bodyPr wrap="square" lIns="107287" tIns="53643" rIns="107287" bIns="53643">
            <a:spAutoFit/>
          </a:bodyPr>
          <a:lstStyle/>
          <a:p>
            <a:pPr algn="ctr"/>
            <a:r>
              <a:rPr lang="ru-RU" sz="1300" b="1" dirty="0">
                <a:solidFill>
                  <a:srgbClr val="C00000"/>
                </a:solidFill>
                <a:latin typeface="Arial Narrow" pitchFamily="34" charset="0"/>
              </a:rPr>
              <a:t>СООТВЕТСТВИЕ  КОМПЛЕКТА р. </a:t>
            </a:r>
            <a:r>
              <a:rPr lang="en-US" sz="1300" b="1" dirty="0">
                <a:solidFill>
                  <a:srgbClr val="C00000"/>
                </a:solidFill>
                <a:latin typeface="Arial Narrow" pitchFamily="34" charset="0"/>
              </a:rPr>
              <a:t>III</a:t>
            </a:r>
            <a:r>
              <a:rPr lang="ru-RU" sz="1300" b="1" dirty="0">
                <a:solidFill>
                  <a:srgbClr val="C00000"/>
                </a:solidFill>
                <a:latin typeface="Arial Narrow" pitchFamily="34" charset="0"/>
              </a:rPr>
              <a:t>  п. 24 «ФЕДЕРАЛЬНАЯ РАБОЧАЯ ПРОГРАММА ПО УЧЕБНОМУ ПРЕДМЕТУ «ОБЖ»</a:t>
            </a:r>
          </a:p>
        </p:txBody>
      </p:sp>
      <p:sp>
        <p:nvSpPr>
          <p:cNvPr id="23" name="TextBox 22"/>
          <p:cNvSpPr txBox="1"/>
          <p:nvPr/>
        </p:nvSpPr>
        <p:spPr>
          <a:xfrm>
            <a:off x="1052567" y="3717032"/>
            <a:ext cx="3822427" cy="1293273"/>
          </a:xfrm>
          <a:prstGeom prst="rect">
            <a:avLst/>
          </a:prstGeom>
          <a:noFill/>
        </p:spPr>
        <p:txBody>
          <a:bodyPr wrap="square" lIns="107287" tIns="53643" rIns="107287" bIns="53643" rtlCol="0">
            <a:spAutoFit/>
          </a:bodyPr>
          <a:lstStyle/>
          <a:p>
            <a:pPr indent="211194" algn="just"/>
            <a:r>
              <a:rPr lang="ru-RU" sz="1100" b="1" dirty="0">
                <a:latin typeface="Arial Narrow" pitchFamily="34" charset="0"/>
              </a:rPr>
              <a:t>п. 24.2.5. </a:t>
            </a:r>
            <a:r>
              <a:rPr lang="ru-RU" sz="1100" dirty="0">
                <a:latin typeface="Arial Narrow" pitchFamily="34" charset="0"/>
              </a:rPr>
              <a:t>В целях обеспечения преемственности в изучении учебного предмета ОБЖ федеральная </a:t>
            </a:r>
            <a:r>
              <a:rPr lang="ru-RU" sz="1100" b="1" dirty="0">
                <a:latin typeface="Arial Narrow" pitchFamily="34" charset="0"/>
              </a:rPr>
              <a:t>рабочая программа предполагает внедрение универсальной структурно-логической схемы </a:t>
            </a:r>
            <a:r>
              <a:rPr lang="ru-RU" sz="1100" dirty="0">
                <a:latin typeface="Arial Narrow" pitchFamily="34" charset="0"/>
              </a:rPr>
              <a:t>изучения учебных модулей (тематических линий) в парадигме безопасной жизнедеятельности:</a:t>
            </a:r>
            <a:r>
              <a:rPr lang="ru-RU" sz="1100" b="1" dirty="0">
                <a:latin typeface="Arial Narrow" pitchFamily="34" charset="0"/>
              </a:rPr>
              <a:t> «предвидеть опасность, по возможности её избегать, при необходимости безопасно действовать».</a:t>
            </a:r>
          </a:p>
        </p:txBody>
      </p:sp>
      <p:sp>
        <p:nvSpPr>
          <p:cNvPr id="24" name="TextBox 23"/>
          <p:cNvSpPr txBox="1"/>
          <p:nvPr/>
        </p:nvSpPr>
        <p:spPr>
          <a:xfrm>
            <a:off x="4963274" y="1594729"/>
            <a:ext cx="4864718" cy="1123996"/>
          </a:xfrm>
          <a:prstGeom prst="rect">
            <a:avLst/>
          </a:prstGeom>
          <a:noFill/>
        </p:spPr>
        <p:txBody>
          <a:bodyPr wrap="square" lIns="107287" tIns="53643" rIns="107287" bIns="53643" rtlCol="0">
            <a:spAutoFit/>
          </a:bodyPr>
          <a:lstStyle/>
          <a:p>
            <a:pPr indent="211194" algn="just"/>
            <a:r>
              <a:rPr lang="ru-RU" sz="1100" b="1" dirty="0">
                <a:latin typeface="Arial Narrow" pitchFamily="34" charset="0"/>
              </a:rPr>
              <a:t>п. 24.2.6. </a:t>
            </a:r>
            <a:r>
              <a:rPr lang="ru-RU" sz="1100" dirty="0">
                <a:latin typeface="Arial Narrow" pitchFamily="34" charset="0"/>
              </a:rPr>
              <a:t>Программа предусматривает </a:t>
            </a:r>
            <a:r>
              <a:rPr lang="ru-RU" sz="1100" b="1" dirty="0">
                <a:latin typeface="Arial Narrow" pitchFamily="34" charset="0"/>
              </a:rPr>
              <a:t>внедрение практико-ориентированных форм организации учебных занятий с возможностью применения тренажёрных систем и виртуальных моделей</a:t>
            </a:r>
            <a:r>
              <a:rPr lang="ru-RU" sz="1100" dirty="0">
                <a:latin typeface="Arial Narrow" pitchFamily="34" charset="0"/>
              </a:rPr>
              <a:t>. При этом использование цифровой образовательной среды должно быть разумным: компьютер и дистанционные образовательные технологии не способны полностью заменить педагога и практические действия обучающихся. </a:t>
            </a:r>
          </a:p>
        </p:txBody>
      </p:sp>
      <p:sp>
        <p:nvSpPr>
          <p:cNvPr id="4" name="Прямоугольник 3"/>
          <p:cNvSpPr/>
          <p:nvPr/>
        </p:nvSpPr>
        <p:spPr>
          <a:xfrm>
            <a:off x="1052566" y="1226563"/>
            <a:ext cx="3822425" cy="37823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5" name="Прямоугольник 4"/>
          <p:cNvSpPr/>
          <p:nvPr/>
        </p:nvSpPr>
        <p:spPr>
          <a:xfrm>
            <a:off x="1052566" y="1226565"/>
            <a:ext cx="3822425" cy="2049129"/>
          </a:xfrm>
          <a:prstGeom prst="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9" name="TextBox 8"/>
          <p:cNvSpPr txBox="1"/>
          <p:nvPr/>
        </p:nvSpPr>
        <p:spPr>
          <a:xfrm>
            <a:off x="1130575" y="1250188"/>
            <a:ext cx="3744416" cy="293000"/>
          </a:xfrm>
          <a:prstGeom prst="rect">
            <a:avLst/>
          </a:prstGeom>
          <a:noFill/>
        </p:spPr>
        <p:txBody>
          <a:bodyPr wrap="square" lIns="107287" tIns="53643" rIns="107287" bIns="53643" rtlCol="0">
            <a:spAutoFit/>
          </a:bodyPr>
          <a:lstStyle/>
          <a:p>
            <a:pPr algn="ctr"/>
            <a:r>
              <a:rPr lang="ru-RU" sz="1200" b="1" dirty="0">
                <a:latin typeface="Arial Narrow" pitchFamily="34" charset="0"/>
              </a:rPr>
              <a:t>Отражает оба варианта учебной программы</a:t>
            </a:r>
          </a:p>
        </p:txBody>
      </p:sp>
      <p:sp>
        <p:nvSpPr>
          <p:cNvPr id="25" name="Прямоугольник 24"/>
          <p:cNvSpPr/>
          <p:nvPr/>
        </p:nvSpPr>
        <p:spPr>
          <a:xfrm>
            <a:off x="1052566" y="3338797"/>
            <a:ext cx="3822425" cy="378235"/>
          </a:xfrm>
          <a:prstGeom prst="rect">
            <a:avLst/>
          </a:prstGeom>
          <a:solidFill>
            <a:srgbClr val="33CC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26" name="Прямоугольник 25"/>
          <p:cNvSpPr/>
          <p:nvPr/>
        </p:nvSpPr>
        <p:spPr>
          <a:xfrm>
            <a:off x="1052566" y="3338798"/>
            <a:ext cx="3822425" cy="3450575"/>
          </a:xfrm>
          <a:prstGeom prst="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27" name="TextBox 26"/>
          <p:cNvSpPr txBox="1"/>
          <p:nvPr/>
        </p:nvSpPr>
        <p:spPr>
          <a:xfrm>
            <a:off x="1052566" y="3356992"/>
            <a:ext cx="3822425" cy="293000"/>
          </a:xfrm>
          <a:prstGeom prst="rect">
            <a:avLst/>
          </a:prstGeom>
          <a:noFill/>
        </p:spPr>
        <p:txBody>
          <a:bodyPr wrap="square" lIns="107287" tIns="53643" rIns="107287" bIns="53643" rtlCol="0">
            <a:spAutoFit/>
          </a:bodyPr>
          <a:lstStyle/>
          <a:p>
            <a:pPr algn="ctr"/>
            <a:r>
              <a:rPr lang="ru-RU" sz="1200" b="1" dirty="0">
                <a:latin typeface="Arial Narrow" pitchFamily="34" charset="0"/>
              </a:rPr>
              <a:t>Обеспечивает преемственность и качество обучения</a:t>
            </a:r>
          </a:p>
        </p:txBody>
      </p:sp>
      <p:sp>
        <p:nvSpPr>
          <p:cNvPr id="28" name="Прямоугольник 27"/>
          <p:cNvSpPr/>
          <p:nvPr/>
        </p:nvSpPr>
        <p:spPr>
          <a:xfrm>
            <a:off x="4953000" y="1226563"/>
            <a:ext cx="4874991" cy="378235"/>
          </a:xfrm>
          <a:prstGeom prst="rect">
            <a:avLst/>
          </a:prstGeom>
          <a:solidFill>
            <a:srgbClr val="00CC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29" name="Прямоугольник 28"/>
          <p:cNvSpPr/>
          <p:nvPr/>
        </p:nvSpPr>
        <p:spPr>
          <a:xfrm>
            <a:off x="4953000" y="1226566"/>
            <a:ext cx="4874991" cy="1414605"/>
          </a:xfrm>
          <a:prstGeom prst="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30" name="TextBox 29"/>
          <p:cNvSpPr txBox="1"/>
          <p:nvPr/>
        </p:nvSpPr>
        <p:spPr>
          <a:xfrm>
            <a:off x="5031009" y="1220755"/>
            <a:ext cx="4758529" cy="293000"/>
          </a:xfrm>
          <a:prstGeom prst="rect">
            <a:avLst/>
          </a:prstGeom>
          <a:noFill/>
        </p:spPr>
        <p:txBody>
          <a:bodyPr wrap="square" lIns="107287" tIns="53643" rIns="107287" bIns="53643" rtlCol="0">
            <a:spAutoFit/>
          </a:bodyPr>
          <a:lstStyle/>
          <a:p>
            <a:pPr algn="ctr"/>
            <a:r>
              <a:rPr lang="ru-RU" sz="1200" b="1" dirty="0">
                <a:latin typeface="Arial Narrow" pitchFamily="34" charset="0"/>
              </a:rPr>
              <a:t>Основан на </a:t>
            </a:r>
            <a:r>
              <a:rPr lang="ru-RU" sz="1200" b="1" dirty="0" err="1">
                <a:latin typeface="Arial Narrow" pitchFamily="34" charset="0"/>
              </a:rPr>
              <a:t>симуляционном</a:t>
            </a:r>
            <a:r>
              <a:rPr lang="ru-RU" sz="1200" b="1" dirty="0">
                <a:latin typeface="Arial Narrow" pitchFamily="34" charset="0"/>
              </a:rPr>
              <a:t> обучении и практической отработке</a:t>
            </a:r>
          </a:p>
        </p:txBody>
      </p:sp>
      <p:sp>
        <p:nvSpPr>
          <p:cNvPr id="31" name="Прямоугольник 30"/>
          <p:cNvSpPr/>
          <p:nvPr/>
        </p:nvSpPr>
        <p:spPr>
          <a:xfrm>
            <a:off x="4953000" y="2713568"/>
            <a:ext cx="4874991" cy="378235"/>
          </a:xfrm>
          <a:prstGeom prst="rect">
            <a:avLst/>
          </a:prstGeom>
          <a:solidFill>
            <a:srgbClr val="33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32" name="Прямоугольник 31"/>
          <p:cNvSpPr/>
          <p:nvPr/>
        </p:nvSpPr>
        <p:spPr>
          <a:xfrm>
            <a:off x="4953000" y="2713570"/>
            <a:ext cx="4874991" cy="2827665"/>
          </a:xfrm>
          <a:prstGeom prst="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33" name="TextBox 32"/>
          <p:cNvSpPr txBox="1"/>
          <p:nvPr/>
        </p:nvSpPr>
        <p:spPr>
          <a:xfrm>
            <a:off x="5041129" y="2758923"/>
            <a:ext cx="4748409" cy="308388"/>
          </a:xfrm>
          <a:prstGeom prst="rect">
            <a:avLst/>
          </a:prstGeom>
          <a:noFill/>
        </p:spPr>
        <p:txBody>
          <a:bodyPr wrap="square" lIns="107287" tIns="53643" rIns="107287" bIns="53643" rtlCol="0">
            <a:spAutoFit/>
          </a:bodyPr>
          <a:lstStyle/>
          <a:p>
            <a:pPr algn="ctr"/>
            <a:r>
              <a:rPr lang="ru-RU" sz="1300" b="1" dirty="0">
                <a:latin typeface="Arial Narrow" pitchFamily="34" charset="0"/>
              </a:rPr>
              <a:t>Соответствует целям и задачам обучения ОБЖ</a:t>
            </a:r>
          </a:p>
        </p:txBody>
      </p:sp>
      <p:sp>
        <p:nvSpPr>
          <p:cNvPr id="34" name="TextBox 33"/>
          <p:cNvSpPr txBox="1"/>
          <p:nvPr/>
        </p:nvSpPr>
        <p:spPr>
          <a:xfrm>
            <a:off x="4953001" y="3051923"/>
            <a:ext cx="4864718" cy="2478213"/>
          </a:xfrm>
          <a:prstGeom prst="rect">
            <a:avLst/>
          </a:prstGeom>
          <a:noFill/>
        </p:spPr>
        <p:txBody>
          <a:bodyPr wrap="square" lIns="107287" tIns="53643" rIns="107287" bIns="53643" rtlCol="0">
            <a:spAutoFit/>
          </a:bodyPr>
          <a:lstStyle/>
          <a:p>
            <a:pPr indent="211194" algn="just"/>
            <a:r>
              <a:rPr lang="ru-RU" sz="1100" b="1" dirty="0">
                <a:latin typeface="Arial Narrow" pitchFamily="34" charset="0"/>
              </a:rPr>
              <a:t>п. 24.2.12. </a:t>
            </a:r>
            <a:r>
              <a:rPr lang="ru-RU" sz="1100" dirty="0">
                <a:latin typeface="Arial Narrow" pitchFamily="34" charset="0"/>
              </a:rPr>
              <a:t>Целью изучения ОБЖ является </a:t>
            </a:r>
            <a:r>
              <a:rPr lang="ru-RU" sz="1100" b="1" dirty="0">
                <a:latin typeface="Arial Narrow" pitchFamily="34" charset="0"/>
              </a:rPr>
              <a:t>формирование у обучающихся базового уровня культуры безопасности жизнедеятельности </a:t>
            </a:r>
            <a:r>
              <a:rPr lang="ru-RU" sz="1100" dirty="0">
                <a:latin typeface="Arial Narrow" pitchFamily="34" charset="0"/>
              </a:rPr>
              <a:t>в соответствии с современными потребностями личности, общества и государства, что предполагает:</a:t>
            </a:r>
          </a:p>
          <a:p>
            <a:pPr marL="201162" indent="-201162" algn="just">
              <a:buFont typeface="Arial" pitchFamily="34" charset="0"/>
              <a:buChar char="•"/>
            </a:pPr>
            <a:r>
              <a:rPr lang="ru-RU" sz="1100" b="1" dirty="0">
                <a:latin typeface="Arial Narrow" pitchFamily="34" charset="0"/>
              </a:rPr>
              <a:t>способность применять принципы и правила безопасного поведения в повседневной жизни </a:t>
            </a:r>
            <a:r>
              <a:rPr lang="ru-RU" sz="1100" dirty="0">
                <a:latin typeface="Arial Narrow" pitchFamily="34" charset="0"/>
              </a:rPr>
              <a:t>на основе понимания необходимости ведения ЗОЖ, причин и механизмов возникновения и развития различных опасных и чрезвычайных ситуаций, готовности к применению необходимых средств и действиям при возникновении чрезвычайных ситуаций;</a:t>
            </a:r>
          </a:p>
          <a:p>
            <a:pPr marL="201162" indent="-201162" algn="just">
              <a:buFont typeface="Arial" pitchFamily="34" charset="0"/>
              <a:buChar char="•"/>
            </a:pPr>
            <a:r>
              <a:rPr lang="ru-RU" sz="1100" b="1" dirty="0" err="1">
                <a:latin typeface="Arial Narrow" pitchFamily="34" charset="0"/>
              </a:rPr>
              <a:t>сформированность</a:t>
            </a:r>
            <a:r>
              <a:rPr lang="ru-RU" sz="1100" b="1" dirty="0">
                <a:latin typeface="Arial Narrow" pitchFamily="34" charset="0"/>
              </a:rPr>
              <a:t> активной жизненной позиции</a:t>
            </a:r>
            <a:r>
              <a:rPr lang="ru-RU" sz="1100" dirty="0">
                <a:latin typeface="Arial Narrow" pitchFamily="34" charset="0"/>
              </a:rPr>
              <a:t>, осознанное понимание значимости личного и группового безопасного поведения в интересах благополучия и устойчивого развития личности, общества и государства;</a:t>
            </a:r>
          </a:p>
          <a:p>
            <a:pPr marL="201162" indent="-201162" algn="just">
              <a:buFont typeface="Arial" pitchFamily="34" charset="0"/>
              <a:buChar char="•"/>
            </a:pPr>
            <a:r>
              <a:rPr lang="ru-RU" sz="1100" b="1" dirty="0">
                <a:latin typeface="Arial Narrow" pitchFamily="34" charset="0"/>
              </a:rPr>
              <a:t>знание и понимание роли личности, общества и государства в решении задач обеспечения национальной безопасности и защиты населения </a:t>
            </a:r>
            <a:r>
              <a:rPr lang="ru-RU" sz="1100" dirty="0">
                <a:latin typeface="Arial Narrow" pitchFamily="34" charset="0"/>
              </a:rPr>
              <a:t>от опасных и чрезвычайных ситуаций мирного и военного времени. </a:t>
            </a:r>
          </a:p>
        </p:txBody>
      </p:sp>
      <p:sp>
        <p:nvSpPr>
          <p:cNvPr id="35" name="TextBox 34"/>
          <p:cNvSpPr txBox="1"/>
          <p:nvPr/>
        </p:nvSpPr>
        <p:spPr>
          <a:xfrm>
            <a:off x="1052567" y="4869160"/>
            <a:ext cx="3822427" cy="1969771"/>
          </a:xfrm>
          <a:prstGeom prst="rect">
            <a:avLst/>
          </a:prstGeom>
          <a:noFill/>
        </p:spPr>
        <p:txBody>
          <a:bodyPr wrap="square" lIns="107287" tIns="53643" rIns="107287" bIns="53643" rtlCol="0">
            <a:spAutoFit/>
          </a:bodyPr>
          <a:lstStyle/>
          <a:p>
            <a:pPr indent="211194" algn="just"/>
            <a:r>
              <a:rPr lang="ru-RU" sz="1100" b="1" dirty="0">
                <a:latin typeface="Arial Narrow" pitchFamily="34" charset="0"/>
              </a:rPr>
              <a:t>п. 24.2.7. </a:t>
            </a:r>
            <a:r>
              <a:rPr lang="ru-RU" sz="1100" dirty="0">
                <a:latin typeface="Arial Narrow" pitchFamily="34" charset="0"/>
              </a:rPr>
              <a:t>В современных условиях с обострением существующих и появлением новых вызовов и угроз безопасности России… возрастает приоритет вопросов безопасности, их значение для самого человека, общества и государства. Центральной проблемой остаётся </a:t>
            </a:r>
            <a:r>
              <a:rPr lang="ru-RU" sz="1100" b="1" dirty="0">
                <a:latin typeface="Arial Narrow" pitchFamily="34" charset="0"/>
              </a:rPr>
              <a:t>сохранение жизни и здоровья каждого человека</a:t>
            </a:r>
            <a:r>
              <a:rPr lang="ru-RU" sz="1100" dirty="0">
                <a:latin typeface="Arial Narrow" pitchFamily="34" charset="0"/>
              </a:rPr>
              <a:t>. В данных обстоятельствах огромное значение приобретает </a:t>
            </a:r>
            <a:r>
              <a:rPr lang="ru-RU" sz="1100" b="1" dirty="0">
                <a:latin typeface="Arial Narrow" pitchFamily="34" charset="0"/>
              </a:rPr>
              <a:t>качественное образование подрастающего поколения россиян</a:t>
            </a:r>
            <a:r>
              <a:rPr lang="ru-RU" sz="1100" dirty="0">
                <a:latin typeface="Arial Narrow" pitchFamily="34" charset="0"/>
              </a:rPr>
              <a:t>, направленное на воспитание личности безопасного типа, формирование гражданской идентичности, овладение знаниями, умениями, навыками и компетенцией для обеспечения безопасности в повседневной жизни.</a:t>
            </a:r>
            <a:endParaRPr lang="ru-RU" sz="1100" b="1" dirty="0">
              <a:latin typeface="Arial Narrow" pitchFamily="34" charset="0"/>
            </a:endParaRPr>
          </a:p>
        </p:txBody>
      </p:sp>
      <p:sp>
        <p:nvSpPr>
          <p:cNvPr id="40" name="TextBox 39"/>
          <p:cNvSpPr txBox="1"/>
          <p:nvPr/>
        </p:nvSpPr>
        <p:spPr>
          <a:xfrm>
            <a:off x="4963274" y="5925278"/>
            <a:ext cx="4864718" cy="954719"/>
          </a:xfrm>
          <a:prstGeom prst="rect">
            <a:avLst/>
          </a:prstGeom>
          <a:noFill/>
        </p:spPr>
        <p:txBody>
          <a:bodyPr wrap="square" lIns="107287" tIns="53643" rIns="107287" bIns="53643" rtlCol="0">
            <a:spAutoFit/>
          </a:bodyPr>
          <a:lstStyle/>
          <a:p>
            <a:pPr indent="211194" algn="just"/>
            <a:r>
              <a:rPr lang="ru-RU" sz="1100" b="1" dirty="0">
                <a:latin typeface="Arial Narrow" pitchFamily="34" charset="0"/>
              </a:rPr>
              <a:t>п. 24.2.13. </a:t>
            </a:r>
            <a:r>
              <a:rPr lang="ru-RU" sz="1100" dirty="0">
                <a:latin typeface="Arial Narrow" pitchFamily="34" charset="0"/>
              </a:rPr>
              <a:t>Порядок освоения программы определяется образовательной организацией, которая </a:t>
            </a:r>
            <a:r>
              <a:rPr lang="ru-RU" sz="1100" b="1" dirty="0">
                <a:latin typeface="Arial Narrow" pitchFamily="34" charset="0"/>
              </a:rPr>
              <a:t>вправе самостоятельно определять последовательность тематических линий ОБЖ </a:t>
            </a:r>
            <a:r>
              <a:rPr lang="ru-RU" sz="1100" dirty="0">
                <a:latin typeface="Arial Narrow" pitchFamily="34" charset="0"/>
              </a:rPr>
              <a:t>и количество часов для их освоения. Конкретное </a:t>
            </a:r>
            <a:r>
              <a:rPr lang="ru-RU" sz="1100" b="1" dirty="0">
                <a:latin typeface="Arial Narrow" pitchFamily="34" charset="0"/>
              </a:rPr>
              <a:t>наполнение</a:t>
            </a:r>
            <a:r>
              <a:rPr lang="ru-RU" sz="1100" dirty="0">
                <a:latin typeface="Arial Narrow" pitchFamily="34" charset="0"/>
              </a:rPr>
              <a:t> модулей </a:t>
            </a:r>
            <a:r>
              <a:rPr lang="ru-RU" sz="1100" b="1" dirty="0">
                <a:latin typeface="Arial Narrow" pitchFamily="34" charset="0"/>
              </a:rPr>
              <a:t>может быть скорректировано и конкретизировано с учётом региональных особенностей</a:t>
            </a:r>
            <a:r>
              <a:rPr lang="ru-RU" sz="1100" dirty="0">
                <a:latin typeface="Arial Narrow" pitchFamily="34" charset="0"/>
              </a:rPr>
              <a:t>. </a:t>
            </a:r>
          </a:p>
        </p:txBody>
      </p:sp>
      <p:sp>
        <p:nvSpPr>
          <p:cNvPr id="41" name="Прямоугольник 40"/>
          <p:cNvSpPr/>
          <p:nvPr/>
        </p:nvSpPr>
        <p:spPr>
          <a:xfrm>
            <a:off x="4953000" y="5608597"/>
            <a:ext cx="4874991" cy="378235"/>
          </a:xfrm>
          <a:prstGeom prst="rect">
            <a:avLst/>
          </a:prstGeom>
          <a:solidFill>
            <a:srgbClr val="00CC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42" name="Прямоугольник 41"/>
          <p:cNvSpPr/>
          <p:nvPr/>
        </p:nvSpPr>
        <p:spPr>
          <a:xfrm>
            <a:off x="4953000" y="5608600"/>
            <a:ext cx="4874991" cy="1180773"/>
          </a:xfrm>
          <a:prstGeom prst="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43" name="TextBox 42"/>
          <p:cNvSpPr txBox="1"/>
          <p:nvPr/>
        </p:nvSpPr>
        <p:spPr>
          <a:xfrm>
            <a:off x="5031009" y="5656280"/>
            <a:ext cx="4758529" cy="293000"/>
          </a:xfrm>
          <a:prstGeom prst="rect">
            <a:avLst/>
          </a:prstGeom>
          <a:noFill/>
        </p:spPr>
        <p:txBody>
          <a:bodyPr wrap="square" lIns="107287" tIns="53643" rIns="107287" bIns="53643" rtlCol="0">
            <a:spAutoFit/>
          </a:bodyPr>
          <a:lstStyle/>
          <a:p>
            <a:pPr algn="ctr"/>
            <a:r>
              <a:rPr lang="ru-RU" sz="1200" b="1" dirty="0">
                <a:latin typeface="Arial Narrow" pitchFamily="34" charset="0"/>
              </a:rPr>
              <a:t>Поддерживает концепцию «гибкого обучения»</a:t>
            </a:r>
          </a:p>
        </p:txBody>
      </p:sp>
      <p:pic>
        <p:nvPicPr>
          <p:cNvPr id="36" name="Picture 3" descr="C:\Users\USER\Desktop\знак тюмени.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6060" y="254651"/>
            <a:ext cx="720892" cy="798085"/>
          </a:xfrm>
          <a:prstGeom prst="rect">
            <a:avLst/>
          </a:prstGeom>
          <a:solidFill>
            <a:schemeClr val="accent5">
              <a:lumMod val="75000"/>
            </a:schemeClr>
          </a:solidFill>
        </p:spPr>
      </p:pic>
      <p:pic>
        <p:nvPicPr>
          <p:cNvPr id="3" name="Picture 2" descr="C:\Users\USER\Desktop\46788fd3f65e5a5ce6ec24e2f38ca7e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11" y="5854045"/>
            <a:ext cx="821791" cy="82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2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469" y="1700808"/>
            <a:ext cx="3588400" cy="2678268"/>
          </a:xfrm>
          <a:prstGeom prst="rect">
            <a:avLst/>
          </a:prstGeom>
          <a:noFill/>
        </p:spPr>
        <p:txBody>
          <a:bodyPr wrap="square" lIns="107287" tIns="53643" rIns="107287" bIns="53643" rtlCol="0">
            <a:spAutoFit/>
          </a:bodyPr>
          <a:lstStyle/>
          <a:p>
            <a:pPr algn="just"/>
            <a:r>
              <a:rPr lang="ru-RU" sz="1200" b="1" dirty="0">
                <a:latin typeface="Arial Narrow" pitchFamily="34" charset="0"/>
              </a:rPr>
              <a:t>1)  часть 63 статьи 12 изложить в следующей редакции:</a:t>
            </a:r>
          </a:p>
          <a:p>
            <a:pPr algn="just"/>
            <a:r>
              <a:rPr lang="ru-RU" sz="1100" dirty="0">
                <a:latin typeface="Arial Narrow" pitchFamily="34" charset="0"/>
              </a:rPr>
              <a:t>«63. 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основного общего образования федеральных рабочих программ </a:t>
            </a:r>
            <a:r>
              <a:rPr lang="ru-RU" sz="1100" b="1" dirty="0">
                <a:latin typeface="Arial Narrow" pitchFamily="34" charset="0"/>
              </a:rPr>
              <a:t>по учебным предметам … «Основы безопасности и защиты Родины»</a:t>
            </a:r>
            <a:r>
              <a:rPr lang="ru-RU" sz="1100" dirty="0">
                <a:latin typeface="Arial Narrow" pitchFamily="34" charset="0"/>
              </a:rPr>
              <a:t>, а при реализации обязательной части образовательной программы среднего общего образования федеральных рабочих программ </a:t>
            </a:r>
            <a:r>
              <a:rPr lang="ru-RU" sz="1100" b="1" dirty="0">
                <a:latin typeface="Arial Narrow" pitchFamily="34" charset="0"/>
              </a:rPr>
              <a:t>по учебным предметам… «Основы безопасности и защиты Родины»</a:t>
            </a:r>
            <a:r>
              <a:rPr lang="ru-RU" sz="1100" dirty="0">
                <a:latin typeface="Arial Narrow" pitchFamily="34" charset="0"/>
              </a:rPr>
              <a:t>.</a:t>
            </a:r>
            <a:endParaRPr lang="ru-RU" sz="900" dirty="0">
              <a:latin typeface="Arial Narrow" pitchFamily="34" charset="0"/>
            </a:endParaRPr>
          </a:p>
        </p:txBody>
      </p:sp>
      <p:sp>
        <p:nvSpPr>
          <p:cNvPr id="8" name="Прямоугольник 7"/>
          <p:cNvSpPr/>
          <p:nvPr/>
        </p:nvSpPr>
        <p:spPr>
          <a:xfrm>
            <a:off x="1052567" y="-27383"/>
            <a:ext cx="8853433" cy="693109"/>
          </a:xfrm>
          <a:prstGeom prst="rect">
            <a:avLst/>
          </a:prstGeom>
        </p:spPr>
        <p:txBody>
          <a:bodyPr wrap="square" lIns="107287" tIns="53643" rIns="107287" bIns="53643">
            <a:spAutoFit/>
          </a:bodyPr>
          <a:lstStyle/>
          <a:p>
            <a:pPr algn="ctr"/>
            <a:r>
              <a:rPr lang="ru-RU" sz="1900" b="1" dirty="0">
                <a:solidFill>
                  <a:schemeClr val="accent1">
                    <a:lumMod val="50000"/>
                  </a:schemeClr>
                </a:solidFill>
                <a:latin typeface="Arial Narrow" pitchFamily="34" charset="0"/>
              </a:rPr>
              <a:t>ПРИМЕНЕНИЕ КОМПЛЕКТА</a:t>
            </a:r>
          </a:p>
          <a:p>
            <a:pPr algn="ctr"/>
            <a:r>
              <a:rPr lang="ru-RU" sz="1900" b="1" dirty="0">
                <a:solidFill>
                  <a:schemeClr val="accent1">
                    <a:lumMod val="50000"/>
                  </a:schemeClr>
                </a:solidFill>
                <a:latin typeface="Arial Narrow" pitchFamily="34" charset="0"/>
              </a:rPr>
              <a:t>в рамках внедрения в школы предмета «Основы безопасности и защиты Родины»</a:t>
            </a:r>
          </a:p>
        </p:txBody>
      </p:sp>
      <p:cxnSp>
        <p:nvCxnSpPr>
          <p:cNvPr id="20" name="Прямая соединительная линия 19"/>
          <p:cNvCxnSpPr/>
          <p:nvPr/>
        </p:nvCxnSpPr>
        <p:spPr>
          <a:xfrm>
            <a:off x="974558" y="737703"/>
            <a:ext cx="8931442" cy="2999"/>
          </a:xfrm>
          <a:prstGeom prst="line">
            <a:avLst/>
          </a:prstGeom>
          <a:ln w="28575">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54" y="0"/>
            <a:ext cx="936104"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80465" tIns="40232" rIns="80465" bIns="40232"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sp>
        <p:nvSpPr>
          <p:cNvPr id="17" name="Прямоугольник 16"/>
          <p:cNvSpPr/>
          <p:nvPr/>
        </p:nvSpPr>
        <p:spPr>
          <a:xfrm>
            <a:off x="1052566" y="778253"/>
            <a:ext cx="3588400" cy="662332"/>
          </a:xfrm>
          <a:prstGeom prst="rect">
            <a:avLst/>
          </a:prstGeom>
        </p:spPr>
        <p:txBody>
          <a:bodyPr wrap="square" lIns="107287" tIns="53643" rIns="107287" bIns="53643">
            <a:spAutoFit/>
          </a:bodyPr>
          <a:lstStyle/>
          <a:p>
            <a:pPr algn="ctr"/>
            <a:r>
              <a:rPr lang="ru-RU" sz="1200" b="1" dirty="0">
                <a:solidFill>
                  <a:srgbClr val="C00000"/>
                </a:solidFill>
                <a:latin typeface="Arial Narrow" pitchFamily="34" charset="0"/>
              </a:rPr>
              <a:t>ФЕДЕРАЛЬНЫЙ ЗАКОН от 19.12.2023 г. № 618-ФЗ</a:t>
            </a:r>
          </a:p>
          <a:p>
            <a:pPr algn="ctr"/>
            <a:r>
              <a:rPr lang="ru-RU" sz="1200" b="1" dirty="0">
                <a:solidFill>
                  <a:srgbClr val="C00000"/>
                </a:solidFill>
                <a:latin typeface="Arial Narrow" pitchFamily="34" charset="0"/>
              </a:rPr>
              <a:t>«О внесении изменений в Федеральный закон</a:t>
            </a:r>
          </a:p>
          <a:p>
            <a:pPr algn="ctr"/>
            <a:r>
              <a:rPr lang="ru-RU" sz="1200" b="1" dirty="0">
                <a:solidFill>
                  <a:srgbClr val="C00000"/>
                </a:solidFill>
                <a:latin typeface="Arial Narrow" pitchFamily="34" charset="0"/>
              </a:rPr>
              <a:t>«Об образовании в Российской Федерации»</a:t>
            </a:r>
          </a:p>
        </p:txBody>
      </p:sp>
      <p:sp>
        <p:nvSpPr>
          <p:cNvPr id="4" name="Прямоугольник 3"/>
          <p:cNvSpPr/>
          <p:nvPr/>
        </p:nvSpPr>
        <p:spPr>
          <a:xfrm>
            <a:off x="4796983" y="1792351"/>
            <a:ext cx="5070563" cy="3292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5" name="Прямоугольник 4"/>
          <p:cNvSpPr/>
          <p:nvPr/>
        </p:nvSpPr>
        <p:spPr>
          <a:xfrm>
            <a:off x="4796983" y="1792350"/>
            <a:ext cx="5070562" cy="5019322"/>
          </a:xfrm>
          <a:prstGeom prst="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a:p>
        </p:txBody>
      </p:sp>
      <p:sp>
        <p:nvSpPr>
          <p:cNvPr id="9" name="TextBox 8"/>
          <p:cNvSpPr txBox="1"/>
          <p:nvPr/>
        </p:nvSpPr>
        <p:spPr>
          <a:xfrm>
            <a:off x="4796983" y="1772816"/>
            <a:ext cx="5070563" cy="293000"/>
          </a:xfrm>
          <a:prstGeom prst="rect">
            <a:avLst/>
          </a:prstGeom>
          <a:noFill/>
        </p:spPr>
        <p:txBody>
          <a:bodyPr wrap="square" lIns="107287" tIns="53643" rIns="107287" bIns="53643" rtlCol="0">
            <a:spAutoFit/>
          </a:bodyPr>
          <a:lstStyle/>
          <a:p>
            <a:pPr algn="ctr"/>
            <a:r>
              <a:rPr lang="ru-RU" sz="1200" b="1" dirty="0">
                <a:latin typeface="Arial Narrow" pitchFamily="34" charset="0"/>
              </a:rPr>
              <a:t>Отвечает содержанию предмета «Основы безопасности и защиты Родины»</a:t>
            </a:r>
          </a:p>
        </p:txBody>
      </p:sp>
      <p:sp>
        <p:nvSpPr>
          <p:cNvPr id="36" name="Прямоугольник 35"/>
          <p:cNvSpPr/>
          <p:nvPr/>
        </p:nvSpPr>
        <p:spPr>
          <a:xfrm>
            <a:off x="4796983" y="778253"/>
            <a:ext cx="5070563" cy="1000886"/>
          </a:xfrm>
          <a:prstGeom prst="rect">
            <a:avLst/>
          </a:prstGeom>
        </p:spPr>
        <p:txBody>
          <a:bodyPr wrap="square" lIns="107287" tIns="53643" rIns="107287" bIns="53643">
            <a:spAutoFit/>
          </a:bodyPr>
          <a:lstStyle/>
          <a:p>
            <a:pPr algn="ctr"/>
            <a:r>
              <a:rPr lang="ru-RU" sz="1200" b="1" dirty="0">
                <a:solidFill>
                  <a:srgbClr val="C00000"/>
                </a:solidFill>
                <a:latin typeface="Arial Narrow" pitchFamily="34" charset="0"/>
              </a:rPr>
              <a:t>ПРИКАЗ МИНПРОСВЕЩЕНИЯ РФ от 27.12.2023 г. № 1028 </a:t>
            </a:r>
          </a:p>
          <a:p>
            <a:pPr algn="ctr"/>
            <a:r>
              <a:rPr lang="ru-RU" sz="1100" b="1" dirty="0">
                <a:solidFill>
                  <a:srgbClr val="C00000"/>
                </a:solidFill>
                <a:latin typeface="Arial Narrow" pitchFamily="34" charset="0"/>
              </a:rPr>
              <a:t>«О внесении изменений в некоторые приказы Министерства образования и науки РФ и Министерства просвещения РФ, касающиеся федеральных государственных образовательных стандартов основного общего образования и среднего общего образования» </a:t>
            </a:r>
            <a:r>
              <a:rPr lang="ru-RU" sz="1200" b="1" dirty="0">
                <a:latin typeface="Arial Narrow" pitchFamily="34" charset="0"/>
              </a:rPr>
              <a:t>(вступает в силу с 1 сентября 2024 г.)</a:t>
            </a:r>
          </a:p>
        </p:txBody>
      </p:sp>
      <p:sp>
        <p:nvSpPr>
          <p:cNvPr id="6" name="Прямоугольник 5"/>
          <p:cNvSpPr/>
          <p:nvPr/>
        </p:nvSpPr>
        <p:spPr>
          <a:xfrm>
            <a:off x="4796983" y="2132856"/>
            <a:ext cx="5070563" cy="4678816"/>
          </a:xfrm>
          <a:prstGeom prst="rect">
            <a:avLst/>
          </a:prstGeom>
        </p:spPr>
        <p:txBody>
          <a:bodyPr wrap="square" lIns="107287" tIns="53643" rIns="107287" bIns="53643">
            <a:spAutoFit/>
          </a:bodyPr>
          <a:lstStyle/>
          <a:p>
            <a:pPr algn="just"/>
            <a:r>
              <a:rPr lang="ru-RU" sz="1100" dirty="0">
                <a:latin typeface="Arial Narrow" pitchFamily="34" charset="0"/>
              </a:rPr>
              <a:t>1. В федеральном государственном образовательном стандарте основного общего образования</a:t>
            </a:r>
          </a:p>
          <a:p>
            <a:pPr algn="just"/>
            <a:r>
              <a:rPr lang="ru-RU" sz="1100" dirty="0">
                <a:latin typeface="Arial Narrow" pitchFamily="34" charset="0"/>
              </a:rPr>
              <a:t>а) пункт 11.1 изложить в следующей редакции:</a:t>
            </a:r>
          </a:p>
          <a:p>
            <a:pPr algn="just"/>
            <a:r>
              <a:rPr lang="ru-RU" sz="1100" u="sng" dirty="0">
                <a:latin typeface="Arial Narrow" pitchFamily="34" charset="0"/>
              </a:rPr>
              <a:t>«11.10. Основы безопасности и защиты Родины</a:t>
            </a:r>
          </a:p>
          <a:p>
            <a:pPr algn="just"/>
            <a:r>
              <a:rPr lang="ru-RU" sz="1100" dirty="0">
                <a:latin typeface="Arial Narrow" pitchFamily="34" charset="0"/>
              </a:rPr>
              <a:t>Изучение предметной области должно обеспечить:</a:t>
            </a:r>
          </a:p>
          <a:p>
            <a:pPr algn="just"/>
            <a:r>
              <a:rPr lang="ru-RU" sz="1100" b="1" dirty="0">
                <a:latin typeface="Arial Narrow" pitchFamily="34" charset="0"/>
              </a:rPr>
              <a:t>овладение основами современной культуры безопасности жизнедеятельности</a:t>
            </a:r>
            <a:r>
              <a:rPr lang="ru-RU" sz="1100" dirty="0">
                <a:latin typeface="Arial Narrow" pitchFamily="34" charset="0"/>
              </a:rPr>
              <a:t>.</a:t>
            </a:r>
          </a:p>
          <a:p>
            <a:pPr algn="just"/>
            <a:r>
              <a:rPr lang="ru-RU" sz="1100" u="sng" dirty="0">
                <a:latin typeface="Arial Narrow" pitchFamily="34" charset="0"/>
              </a:rPr>
              <a:t>Предметные результаты изучения должны отражать:</a:t>
            </a:r>
          </a:p>
          <a:p>
            <a:pPr algn="just"/>
            <a:r>
              <a:rPr lang="ru-RU" sz="1100" dirty="0">
                <a:latin typeface="Arial Narrow" pitchFamily="34" charset="0"/>
              </a:rPr>
              <a:t>1) </a:t>
            </a:r>
            <a:r>
              <a:rPr lang="ru-RU" sz="1100" b="1" dirty="0">
                <a:latin typeface="Arial Narrow" pitchFamily="34" charset="0"/>
              </a:rPr>
              <a:t>формирование современной культуры безопасности жизнедеятельности</a:t>
            </a:r>
            <a:r>
              <a:rPr lang="ru-RU" sz="1100" dirty="0">
                <a:latin typeface="Arial Narrow" pitchFamily="34" charset="0"/>
              </a:rPr>
              <a:t>… посредством осознания значимости безопасного поведения в условиях чрезвычайных ситуаций природного, техногенного и социального характера;</a:t>
            </a:r>
          </a:p>
          <a:p>
            <a:pPr algn="just"/>
            <a:r>
              <a:rPr lang="ru-RU" sz="1100" dirty="0">
                <a:latin typeface="Arial Narrow" pitchFamily="34" charset="0"/>
              </a:rPr>
              <a:t>2) формирование убеждения в необходимости безопасного и здорового образа жизни;</a:t>
            </a:r>
          </a:p>
          <a:p>
            <a:pPr algn="just"/>
            <a:r>
              <a:rPr lang="ru-RU" sz="1100" dirty="0">
                <a:latin typeface="Arial Narrow" pitchFamily="34" charset="0"/>
              </a:rPr>
              <a:t>11) </a:t>
            </a:r>
            <a:r>
              <a:rPr lang="ru-RU" sz="1100" b="1" dirty="0">
                <a:latin typeface="Arial Narrow" pitchFamily="34" charset="0"/>
              </a:rPr>
              <a:t>умение оказать первую помощь пострадавшим</a:t>
            </a:r>
            <a:r>
              <a:rPr lang="ru-RU" sz="1100" dirty="0">
                <a:latin typeface="Arial Narrow" pitchFamily="34" charset="0"/>
              </a:rPr>
              <a:t>;</a:t>
            </a:r>
          </a:p>
          <a:p>
            <a:pPr algn="just"/>
            <a:r>
              <a:rPr lang="ru-RU" sz="1100" u="sng" dirty="0">
                <a:latin typeface="Arial Narrow" pitchFamily="34" charset="0"/>
              </a:rPr>
              <a:t>«9.14(1). По предмету требования к результатам освоения базового курса должны отражать:</a:t>
            </a:r>
          </a:p>
          <a:p>
            <a:pPr algn="just"/>
            <a:r>
              <a:rPr lang="ru-RU" sz="1100" dirty="0">
                <a:latin typeface="Arial Narrow" pitchFamily="34" charset="0"/>
              </a:rPr>
              <a:t>4) </a:t>
            </a:r>
            <a:r>
              <a:rPr lang="ru-RU" sz="1100" dirty="0" err="1">
                <a:latin typeface="Arial Narrow" pitchFamily="34" charset="0"/>
              </a:rPr>
              <a:t>сформированность</a:t>
            </a:r>
            <a:r>
              <a:rPr lang="ru-RU" sz="1100" dirty="0">
                <a:latin typeface="Arial Narrow" pitchFamily="34" charset="0"/>
              </a:rPr>
              <a:t> знаний об элементах начальной военной подготовки (включая</a:t>
            </a:r>
          </a:p>
          <a:p>
            <a:pPr algn="just"/>
            <a:r>
              <a:rPr lang="ru-RU" sz="1100" dirty="0">
                <a:latin typeface="Arial Narrow" pitchFamily="34" charset="0"/>
              </a:rPr>
              <a:t>… </a:t>
            </a:r>
            <a:r>
              <a:rPr lang="ru-RU" sz="1100" b="1" dirty="0">
                <a:latin typeface="Arial Narrow" pitchFamily="34" charset="0"/>
              </a:rPr>
              <a:t>основы… военно-медицинской… подготовки), правилах оказания первой помощи в условиях ведения боевых действий, </a:t>
            </a:r>
          </a:p>
          <a:p>
            <a:pPr algn="just"/>
            <a:r>
              <a:rPr lang="ru-RU" sz="1100" dirty="0">
                <a:latin typeface="Arial Narrow" pitchFamily="34" charset="0"/>
              </a:rPr>
              <a:t>13) владение основами медицинских знаний: </a:t>
            </a:r>
            <a:r>
              <a:rPr lang="ru-RU" sz="1100" b="1" dirty="0">
                <a:latin typeface="Arial Narrow" pitchFamily="34" charset="0"/>
              </a:rPr>
              <a:t>владение приемами оказания первой помощи </a:t>
            </a:r>
            <a:r>
              <a:rPr lang="ru-RU" sz="1100" dirty="0">
                <a:latin typeface="Arial Narrow" pitchFamily="34" charset="0"/>
              </a:rPr>
              <a:t>при неотложных состояниях; </a:t>
            </a:r>
            <a:r>
              <a:rPr lang="ru-RU" sz="1100" dirty="0" err="1">
                <a:latin typeface="Arial Narrow" pitchFamily="34" charset="0"/>
              </a:rPr>
              <a:t>сформированность</a:t>
            </a:r>
            <a:r>
              <a:rPr lang="ru-RU" sz="1100" dirty="0">
                <a:latin typeface="Arial Narrow" pitchFamily="34" charset="0"/>
              </a:rPr>
              <a:t> представлений об инфекционных и неинфекционных заболеваниях, способах профилактики; </a:t>
            </a:r>
            <a:r>
              <a:rPr lang="ru-RU" sz="1100" b="1" dirty="0">
                <a:latin typeface="Arial Narrow" pitchFamily="34" charset="0"/>
              </a:rPr>
              <a:t>умение применять табельные и подручные средства для само- и взаимопомощи;</a:t>
            </a:r>
          </a:p>
          <a:p>
            <a:pPr algn="just"/>
            <a:r>
              <a:rPr lang="ru-RU" sz="1100" dirty="0">
                <a:latin typeface="Arial Narrow" pitchFamily="34" charset="0"/>
              </a:rPr>
              <a:t>б) дополнить пунктом 45.10(1) следующего содержания:</a:t>
            </a:r>
          </a:p>
          <a:p>
            <a:pPr algn="just"/>
            <a:r>
              <a:rPr lang="ru-RU" sz="1100" u="sng" dirty="0">
                <a:latin typeface="Arial Narrow" pitchFamily="34" charset="0"/>
              </a:rPr>
              <a:t>«45.10(1). Предметные результаты по учебному предмету должны обеспечивать:</a:t>
            </a:r>
          </a:p>
          <a:p>
            <a:pPr algn="just"/>
            <a:r>
              <a:rPr lang="ru-RU" sz="1100" dirty="0">
                <a:latin typeface="Arial Narrow" pitchFamily="34" charset="0"/>
              </a:rPr>
              <a:t>9) освоение основ медицинских знаний; </a:t>
            </a:r>
            <a:r>
              <a:rPr lang="ru-RU" sz="1100" b="1" dirty="0">
                <a:latin typeface="Arial Narrow" pitchFamily="34" charset="0"/>
              </a:rPr>
              <a:t>умение оказывать первую помощь </a:t>
            </a:r>
            <a:r>
              <a:rPr lang="ru-RU" sz="1100" dirty="0">
                <a:latin typeface="Arial Narrow" pitchFamily="34" charset="0"/>
              </a:rPr>
              <a:t>пострадавшим при потере сознания, остановке дыхания, наружных кровотечениях, попадании инородных тел в верхние дыхательные пути, травмах различных областей тела, ожогах, отморожениях, отравлениях.</a:t>
            </a:r>
          </a:p>
        </p:txBody>
      </p:sp>
      <p:pic>
        <p:nvPicPr>
          <p:cNvPr id="15" name="Picture 3" descr="C:\Users\USER\Desktop\знак тюмени.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6060" y="254651"/>
            <a:ext cx="720892" cy="798085"/>
          </a:xfrm>
          <a:prstGeom prst="rect">
            <a:avLst/>
          </a:prstGeom>
          <a:solidFill>
            <a:schemeClr val="accent5">
              <a:lumMod val="75000"/>
            </a:schemeClr>
          </a:solidFill>
        </p:spPr>
      </p:pic>
      <p:pic>
        <p:nvPicPr>
          <p:cNvPr id="3" name="Picture 2" descr="C:\Users\USER\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19" y="3720052"/>
            <a:ext cx="886774" cy="886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19" y="5710578"/>
            <a:ext cx="886774" cy="88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8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lide"/>
          <p:cNvPicPr>
            <a:picLocks noChangeAspect="1"/>
          </p:cNvPicPr>
          <p:nvPr/>
        </p:nvPicPr>
        <p:blipFill>
          <a:blip r:embed="rId3"/>
          <a:stretch>
            <a:fillRect/>
          </a:stretch>
        </p:blipFill>
        <p:spPr>
          <a:xfrm>
            <a:off x="-19413" y="-3969"/>
            <a:ext cx="9906000" cy="6861969"/>
          </a:xfrm>
          <a:prstGeom prst="rect">
            <a:avLst/>
          </a:prstGeom>
        </p:spPr>
      </p:pic>
      <p:sp>
        <p:nvSpPr>
          <p:cNvPr id="2" name="Прямоугольник 1"/>
          <p:cNvSpPr/>
          <p:nvPr/>
        </p:nvSpPr>
        <p:spPr>
          <a:xfrm>
            <a:off x="1136576" y="620688"/>
            <a:ext cx="3816424" cy="518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656856" y="1268760"/>
            <a:ext cx="1503784"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USER\Desktop\Методические_рекомендации_Версия_полна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05708">
            <a:off x="1334056" y="882319"/>
            <a:ext cx="1856538" cy="26816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ТЗ Пособие для детей. 2 уровень.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2811">
            <a:off x="2785306" y="1158035"/>
            <a:ext cx="1880067" cy="27156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ТЗ Пособие для детей. 1 уровень.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204182">
            <a:off x="1516838" y="2383912"/>
            <a:ext cx="1920110" cy="26854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ТЗ Пособие для детей. 3 уровень.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10353">
            <a:off x="3201120" y="3252494"/>
            <a:ext cx="1666664" cy="240740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29064" y="5229200"/>
            <a:ext cx="4357523"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601072" y="5251847"/>
            <a:ext cx="4285515" cy="830997"/>
          </a:xfrm>
          <a:prstGeom prst="rect">
            <a:avLst/>
          </a:prstGeom>
        </p:spPr>
        <p:txBody>
          <a:bodyPr wrap="square">
            <a:spAutoFit/>
          </a:bodyPr>
          <a:lstStyle/>
          <a:p>
            <a:pPr algn="just"/>
            <a:r>
              <a:rPr lang="ru-RU" sz="1200" b="1" dirty="0">
                <a:solidFill>
                  <a:srgbClr val="C00000"/>
                </a:solidFill>
                <a:latin typeface="Arial Black" pitchFamily="34" charset="0"/>
                <a:cs typeface="Arial" pitchFamily="34" charset="0"/>
              </a:rPr>
              <a:t>Приказом Министерства здравоохранения Российской Федерации от. 03.05.2024 г.               № 220 н «Об утверждении порядка оказания первой помощи» </a:t>
            </a:r>
            <a:r>
              <a:rPr lang="ru-RU" sz="1050" dirty="0">
                <a:solidFill>
                  <a:srgbClr val="C00000"/>
                </a:solidFill>
                <a:latin typeface="Arial Black" pitchFamily="34" charset="0"/>
                <a:cs typeface="Arial" pitchFamily="34" charset="0"/>
              </a:rPr>
              <a:t>(действует с 01.09.2024 г.) </a:t>
            </a:r>
          </a:p>
        </p:txBody>
      </p:sp>
      <p:pic>
        <p:nvPicPr>
          <p:cNvPr id="6" name="Рисунок 5">
            <a:extLst>
              <a:ext uri="{FF2B5EF4-FFF2-40B4-BE49-F238E27FC236}">
                <a16:creationId xmlns:a16="http://schemas.microsoft.com/office/drawing/2014/main" id="{2950D3EF-60A5-3F65-ADD1-184D1D798F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63" y="5625604"/>
            <a:ext cx="883997" cy="914479"/>
          </a:xfrm>
          <a:prstGeom prst="rect">
            <a:avLst/>
          </a:prstGeom>
        </p:spPr>
      </p:pic>
    </p:spTree>
    <p:extLst>
      <p:ext uri="{BB962C8B-B14F-4D97-AF65-F5344CB8AC3E}">
        <p14:creationId xmlns:p14="http://schemas.microsoft.com/office/powerpoint/2010/main" val="20320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6463" y="0"/>
            <a:ext cx="936104"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17" name="Picture 3" descr="C:\Users\USER\Desktop\знак тюмени.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069" y="254651"/>
            <a:ext cx="720892" cy="798085"/>
          </a:xfrm>
          <a:prstGeom prst="rect">
            <a:avLst/>
          </a:prstGeom>
          <a:solidFill>
            <a:schemeClr val="accent5">
              <a:lumMod val="75000"/>
            </a:schemeClr>
          </a:solidFill>
        </p:spPr>
      </p:pic>
      <p:sp>
        <p:nvSpPr>
          <p:cNvPr id="22" name="TextBox 3"/>
          <p:cNvSpPr txBox="1"/>
          <p:nvPr/>
        </p:nvSpPr>
        <p:spPr>
          <a:xfrm>
            <a:off x="168331" y="6420041"/>
            <a:ext cx="832368" cy="276999"/>
          </a:xfrm>
          <a:prstGeom prst="rect">
            <a:avLst/>
          </a:prstGeom>
          <a:solidFill>
            <a:schemeClr val="accent5">
              <a:lumMod val="75000"/>
            </a:schemeClr>
          </a:solidFill>
        </p:spPr>
        <p:txBody>
          <a:bodyPr wrap="square" rtlCol="0">
            <a:spAutoFit/>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200" b="1" dirty="0">
                <a:solidFill>
                  <a:schemeClr val="bg1"/>
                </a:solidFill>
                <a:latin typeface="Arial Narrow" pitchFamily="34" charset="0"/>
              </a:rPr>
              <a:t>ТЮМЕНЬ</a:t>
            </a:r>
          </a:p>
        </p:txBody>
      </p:sp>
      <p:pic>
        <p:nvPicPr>
          <p:cNvPr id="23" name="Picture 2" descr="C:\Users\USER\Desktop\картинки ЕР\yxiCeKCQEU0.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16462" y="5661248"/>
            <a:ext cx="910378" cy="75870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1064568" y="525872"/>
            <a:ext cx="8841432"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1" name="Прямоугольник 20"/>
          <p:cNvSpPr/>
          <p:nvPr/>
        </p:nvSpPr>
        <p:spPr>
          <a:xfrm>
            <a:off x="1208584" y="44624"/>
            <a:ext cx="8568952" cy="400110"/>
          </a:xfrm>
          <a:prstGeom prst="rect">
            <a:avLst/>
          </a:prstGeom>
        </p:spPr>
        <p:txBody>
          <a:bodyPr wrap="square">
            <a:spAutoFit/>
          </a:bodyPr>
          <a:lstStyle/>
          <a:p>
            <a:pPr algn="ctr"/>
            <a:r>
              <a:rPr lang="ru-RU" sz="2000" b="1" dirty="0">
                <a:solidFill>
                  <a:schemeClr val="accent1">
                    <a:lumMod val="50000"/>
                  </a:schemeClr>
                </a:solidFill>
                <a:latin typeface="Arial" pitchFamily="34" charset="0"/>
                <a:cs typeface="Arial" pitchFamily="34" charset="0"/>
              </a:rPr>
              <a:t>Уроки первой помощи: планируемый результат</a:t>
            </a:r>
          </a:p>
        </p:txBody>
      </p:sp>
      <p:sp>
        <p:nvSpPr>
          <p:cNvPr id="24" name="Прямоугольник 23"/>
          <p:cNvSpPr/>
          <p:nvPr/>
        </p:nvSpPr>
        <p:spPr>
          <a:xfrm>
            <a:off x="5169024" y="620688"/>
            <a:ext cx="4736976" cy="3693319"/>
          </a:xfrm>
          <a:prstGeom prst="rect">
            <a:avLst/>
          </a:prstGeom>
        </p:spPr>
        <p:txBody>
          <a:bodyPr wrap="square">
            <a:spAutoFit/>
          </a:bodyPr>
          <a:lstStyle/>
          <a:p>
            <a:pPr algn="ctr"/>
            <a:r>
              <a:rPr lang="ru-RU" sz="1800" b="1" dirty="0">
                <a:latin typeface="Arial" pitchFamily="34" charset="0"/>
                <a:cs typeface="Arial" pitchFamily="34" charset="0"/>
              </a:rPr>
              <a:t>Внедрение в работу школ</a:t>
            </a:r>
          </a:p>
          <a:p>
            <a:pPr algn="ctr"/>
            <a:r>
              <a:rPr lang="ru-RU" sz="1800" b="1" dirty="0">
                <a:latin typeface="Arial" pitchFamily="34" charset="0"/>
                <a:cs typeface="Arial" pitchFamily="34" charset="0"/>
              </a:rPr>
              <a:t>учебных пособий:</a:t>
            </a:r>
          </a:p>
          <a:p>
            <a:pPr algn="just"/>
            <a:endParaRPr lang="ru-RU" sz="600" dirty="0">
              <a:latin typeface="Arial" pitchFamily="34" charset="0"/>
              <a:cs typeface="Arial" pitchFamily="34" charset="0"/>
            </a:endParaRPr>
          </a:p>
          <a:p>
            <a:pPr marL="285750" indent="-285750" algn="just">
              <a:buFont typeface="Wingdings" pitchFamily="2" charset="2"/>
              <a:buChar char="q"/>
            </a:pPr>
            <a:r>
              <a:rPr lang="ru-RU" sz="1200" dirty="0">
                <a:latin typeface="Arial" pitchFamily="34" charset="0"/>
                <a:cs typeface="Arial" pitchFamily="34" charset="0"/>
              </a:rPr>
              <a:t>облегчит труд педагогов, позволит избежать дефицита квалифицированных кадров при одномоментном массовом обучении школьников,</a:t>
            </a:r>
          </a:p>
          <a:p>
            <a:pPr marL="285750" indent="-285750" algn="just">
              <a:buFont typeface="Wingdings" pitchFamily="2" charset="2"/>
              <a:buChar char="q"/>
            </a:pPr>
            <a:endParaRPr lang="ru-RU" sz="300" dirty="0">
              <a:latin typeface="Arial" pitchFamily="34" charset="0"/>
              <a:cs typeface="Arial" pitchFamily="34" charset="0"/>
            </a:endParaRPr>
          </a:p>
          <a:p>
            <a:pPr marL="285750" indent="-285750" algn="just">
              <a:buFont typeface="Wingdings" pitchFamily="2" charset="2"/>
              <a:buChar char="q"/>
            </a:pPr>
            <a:r>
              <a:rPr lang="ru-RU" sz="1200" dirty="0">
                <a:latin typeface="Arial" pitchFamily="34" charset="0"/>
                <a:cs typeface="Arial" pitchFamily="34" charset="0"/>
              </a:rPr>
              <a:t>обеспечит единообразие и качество обучения;</a:t>
            </a:r>
          </a:p>
          <a:p>
            <a:pPr marL="285750" indent="-285750" algn="just">
              <a:buFont typeface="Wingdings" pitchFamily="2" charset="2"/>
              <a:buChar char="q"/>
            </a:pPr>
            <a:endParaRPr lang="ru-RU" sz="300" dirty="0">
              <a:latin typeface="Arial" pitchFamily="34" charset="0"/>
              <a:cs typeface="Arial" pitchFamily="34" charset="0"/>
            </a:endParaRPr>
          </a:p>
          <a:p>
            <a:pPr marL="285750" indent="-285750" algn="just">
              <a:buFont typeface="Wingdings" pitchFamily="2" charset="2"/>
              <a:buChar char="q"/>
            </a:pPr>
            <a:r>
              <a:rPr lang="ru-RU" sz="1200" dirty="0">
                <a:latin typeface="Arial" pitchFamily="34" charset="0"/>
                <a:cs typeface="Arial" pitchFamily="34" charset="0"/>
              </a:rPr>
              <a:t>даст детям не только элементарные знания о способах сохранения здоровья, но и будет способствовать воспитанию молодёжи в лучших традициях гуманности и милосердия, позволит привить активную гражданскую позицию;</a:t>
            </a:r>
          </a:p>
          <a:p>
            <a:pPr marL="285750" indent="-285750" algn="just">
              <a:buFont typeface="Wingdings" pitchFamily="2" charset="2"/>
              <a:buChar char="q"/>
            </a:pPr>
            <a:endParaRPr lang="ru-RU" sz="300" dirty="0">
              <a:latin typeface="Arial" pitchFamily="34" charset="0"/>
              <a:cs typeface="Arial" pitchFamily="34" charset="0"/>
            </a:endParaRPr>
          </a:p>
          <a:p>
            <a:pPr marL="285750" indent="-285750" algn="just">
              <a:buFont typeface="Wingdings" pitchFamily="2" charset="2"/>
              <a:buChar char="q"/>
            </a:pPr>
            <a:r>
              <a:rPr lang="ru-RU" sz="1200" dirty="0">
                <a:latin typeface="Arial" pitchFamily="34" charset="0"/>
                <a:cs typeface="Arial" pitchFamily="34" charset="0"/>
              </a:rPr>
              <a:t>окажет содействие решению важной государственной задачи по обучению основам первой помощи как можно большего числа людей;</a:t>
            </a:r>
          </a:p>
          <a:p>
            <a:pPr marL="285750" indent="-285750" algn="just">
              <a:buFont typeface="Wingdings" pitchFamily="2" charset="2"/>
              <a:buChar char="q"/>
            </a:pPr>
            <a:endParaRPr lang="ru-RU" sz="300" dirty="0">
              <a:latin typeface="Arial" pitchFamily="34" charset="0"/>
              <a:cs typeface="Arial" pitchFamily="34" charset="0"/>
            </a:endParaRPr>
          </a:p>
          <a:p>
            <a:pPr marL="285750" indent="-285750" algn="just">
              <a:buFont typeface="Wingdings" pitchFamily="2" charset="2"/>
              <a:buChar char="q"/>
            </a:pPr>
            <a:r>
              <a:rPr lang="ru-RU" sz="1200" dirty="0">
                <a:latin typeface="Arial" pitchFamily="34" charset="0"/>
                <a:cs typeface="Arial" pitchFamily="34" charset="0"/>
              </a:rPr>
              <a:t>будет способствовать приоритетной для «Единой России» работе по снижению смертности и увеличению продолжительности жизни граждан. </a:t>
            </a:r>
          </a:p>
        </p:txBody>
      </p:sp>
      <p:sp>
        <p:nvSpPr>
          <p:cNvPr id="29" name="TextBox 28"/>
          <p:cNvSpPr txBox="1"/>
          <p:nvPr/>
        </p:nvSpPr>
        <p:spPr>
          <a:xfrm>
            <a:off x="4953000" y="4437112"/>
            <a:ext cx="4953000" cy="2416046"/>
          </a:xfrm>
          <a:prstGeom prst="rect">
            <a:avLst/>
          </a:prstGeom>
          <a:noFill/>
        </p:spPr>
        <p:txBody>
          <a:bodyPr wrap="square" rtlCol="0">
            <a:spAutoFit/>
          </a:bodyPr>
          <a:lstStyle/>
          <a:p>
            <a:pPr algn="ctr"/>
            <a:r>
              <a:rPr lang="ru-RU" b="1" dirty="0">
                <a:latin typeface="Arial" pitchFamily="34" charset="0"/>
                <a:cs typeface="Arial" pitchFamily="34" charset="0"/>
              </a:rPr>
              <a:t>НАШИ ПРЕДЛОЖЕНИЯ</a:t>
            </a:r>
          </a:p>
          <a:p>
            <a:pPr algn="ctr"/>
            <a:r>
              <a:rPr lang="ru-RU" b="1" dirty="0">
                <a:latin typeface="Arial" pitchFamily="34" charset="0"/>
                <a:cs typeface="Arial" pitchFamily="34" charset="0"/>
              </a:rPr>
              <a:t>под эгидой «Единой России»:</a:t>
            </a:r>
          </a:p>
          <a:p>
            <a:pPr algn="ctr"/>
            <a:endParaRPr lang="ru-RU" sz="400" b="1" dirty="0">
              <a:latin typeface="Arial" pitchFamily="34" charset="0"/>
              <a:cs typeface="Arial" pitchFamily="34" charset="0"/>
            </a:endParaRPr>
          </a:p>
          <a:p>
            <a:pPr marL="285750" indent="-285750" algn="just">
              <a:buFont typeface="Wingdings" pitchFamily="2" charset="2"/>
              <a:buChar char="§"/>
            </a:pPr>
            <a:r>
              <a:rPr lang="ru-RU" sz="1200" dirty="0">
                <a:latin typeface="Arial" pitchFamily="34" charset="0"/>
                <a:cs typeface="Arial" pitchFamily="34" charset="0"/>
              </a:rPr>
              <a:t>провести комплексную оценку учебных пособий группой специалистов на предмет соответствия излагаемого материала требованиям современной образовательной системы,</a:t>
            </a:r>
          </a:p>
          <a:p>
            <a:pPr marL="285750" indent="-285750" algn="just">
              <a:buFont typeface="Wingdings" pitchFamily="2" charset="2"/>
              <a:buChar char="§"/>
            </a:pPr>
            <a:endParaRPr lang="ru-RU" sz="300" dirty="0">
              <a:latin typeface="Arial" pitchFamily="34" charset="0"/>
              <a:cs typeface="Arial" pitchFamily="34" charset="0"/>
            </a:endParaRPr>
          </a:p>
          <a:p>
            <a:pPr marL="285750" indent="-285750" algn="just">
              <a:buFont typeface="Wingdings" pitchFamily="2" charset="2"/>
              <a:buChar char="§"/>
            </a:pPr>
            <a:r>
              <a:rPr lang="ru-RU" sz="1200" dirty="0">
                <a:latin typeface="Arial" pitchFamily="34" charset="0"/>
                <a:cs typeface="Arial" pitchFamily="34" charset="0"/>
              </a:rPr>
              <a:t>издать комплект пособий тиражом не менее 500 экземпляров, </a:t>
            </a:r>
          </a:p>
          <a:p>
            <a:pPr marL="285750" indent="-285750" algn="just">
              <a:buFont typeface="Wingdings" pitchFamily="2" charset="2"/>
              <a:buChar char="§"/>
            </a:pPr>
            <a:endParaRPr lang="ru-RU" sz="300" dirty="0">
              <a:latin typeface="Arial" pitchFamily="34" charset="0"/>
              <a:cs typeface="Arial" pitchFamily="34" charset="0"/>
            </a:endParaRPr>
          </a:p>
          <a:p>
            <a:pPr marL="285750" indent="-285750" algn="just">
              <a:buFont typeface="Wingdings" pitchFamily="2" charset="2"/>
              <a:buChar char="§"/>
            </a:pPr>
            <a:r>
              <a:rPr lang="ru-RU" sz="1200" dirty="0">
                <a:latin typeface="Arial" pitchFamily="34" charset="0"/>
                <a:cs typeface="Arial" pitchFamily="34" charset="0"/>
              </a:rPr>
              <a:t>до 1 сентября 2024 г. обучить педагогов пилотных школ основам интерактивного обучения первой помощи,</a:t>
            </a:r>
          </a:p>
          <a:p>
            <a:pPr marL="285750" indent="-285750" algn="just">
              <a:buFont typeface="Wingdings" pitchFamily="2" charset="2"/>
              <a:buChar char="§"/>
            </a:pPr>
            <a:endParaRPr lang="ru-RU" sz="300" dirty="0">
              <a:latin typeface="Arial" pitchFamily="34" charset="0"/>
              <a:cs typeface="Arial" pitchFamily="34" charset="0"/>
            </a:endParaRPr>
          </a:p>
          <a:p>
            <a:pPr marL="285750" indent="-285750" algn="just">
              <a:buFont typeface="Wingdings" pitchFamily="2" charset="2"/>
              <a:buChar char="§"/>
            </a:pPr>
            <a:r>
              <a:rPr lang="ru-RU" sz="1200" dirty="0">
                <a:latin typeface="Arial" pitchFamily="34" charset="0"/>
                <a:cs typeface="Arial" pitchFamily="34" charset="0"/>
              </a:rPr>
              <a:t>провести апробацию в пилотных школах.</a:t>
            </a:r>
          </a:p>
        </p:txBody>
      </p:sp>
      <p:pic>
        <p:nvPicPr>
          <p:cNvPr id="14" name="Picture 2" descr="C:\Users\USER\Desktop\Методические_рекомендации_Версия_полная.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05708">
            <a:off x="1334056" y="1170351"/>
            <a:ext cx="1856538" cy="26816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USER\Desktop\ТЗ Пособие для детей. 2 уровень.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82811">
            <a:off x="2785306" y="1446067"/>
            <a:ext cx="1880067" cy="27156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USER\Desktop\ТЗ Пособие для детей. 1 уровень.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204182">
            <a:off x="1516838" y="2671944"/>
            <a:ext cx="1920110" cy="26854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USER\Desktop\ТЗ Пособие для детей. 3 уровень.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0353">
            <a:off x="3201120" y="3540526"/>
            <a:ext cx="1666664" cy="2407404"/>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7461B2FD-F2CC-F980-1320-A7B1F834D0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53" y="5479365"/>
            <a:ext cx="883997" cy="914479"/>
          </a:xfrm>
          <a:prstGeom prst="rect">
            <a:avLst/>
          </a:prstGeom>
        </p:spPr>
      </p:pic>
    </p:spTree>
    <p:extLst>
      <p:ext uri="{BB962C8B-B14F-4D97-AF65-F5344CB8AC3E}">
        <p14:creationId xmlns:p14="http://schemas.microsoft.com/office/powerpoint/2010/main" val="184233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Прямая соединительная линия 22"/>
          <p:cNvCxnSpPr/>
          <p:nvPr/>
        </p:nvCxnSpPr>
        <p:spPr>
          <a:xfrm>
            <a:off x="1052567" y="692696"/>
            <a:ext cx="8853433" cy="0"/>
          </a:xfrm>
          <a:prstGeom prst="line">
            <a:avLst/>
          </a:prstGeom>
          <a:ln w="28575">
            <a:solidFill>
              <a:schemeClr val="accent5">
                <a:lumMod val="50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16463" y="0"/>
            <a:ext cx="936104"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rtlCol="0" anchor="ctr">
            <a:prstTxWarp prst="textNoShape">
              <a:avLst/>
            </a:prstTxWarp>
            <a:noAutofit/>
          </a:bodyPr>
          <a:lstStyle>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600"/>
          </a:p>
        </p:txBody>
      </p:sp>
      <p:pic>
        <p:nvPicPr>
          <p:cNvPr id="19" name="Picture 3" descr="C:\Users\USER\Desktop\знак тюмени.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069" y="254651"/>
            <a:ext cx="720892" cy="798085"/>
          </a:xfrm>
          <a:prstGeom prst="rect">
            <a:avLst/>
          </a:prstGeom>
          <a:solidFill>
            <a:schemeClr val="accent5">
              <a:lumMod val="75000"/>
            </a:schemeClr>
          </a:solidFill>
        </p:spPr>
      </p:pic>
      <p:sp>
        <p:nvSpPr>
          <p:cNvPr id="20" name="TextBox 3"/>
          <p:cNvSpPr txBox="1"/>
          <p:nvPr/>
        </p:nvSpPr>
        <p:spPr>
          <a:xfrm>
            <a:off x="168331" y="6420041"/>
            <a:ext cx="832368" cy="276999"/>
          </a:xfrm>
          <a:prstGeom prst="rect">
            <a:avLst/>
          </a:prstGeom>
          <a:solidFill>
            <a:schemeClr val="accent5">
              <a:lumMod val="75000"/>
            </a:schemeClr>
          </a:solidFill>
        </p:spPr>
        <p:txBody>
          <a:bodyPr wrap="square" rtlCol="0">
            <a:spAutoFit/>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200" b="1" dirty="0">
                <a:solidFill>
                  <a:schemeClr val="bg1"/>
                </a:solidFill>
                <a:latin typeface="Arial Narrow" pitchFamily="34" charset="0"/>
              </a:rPr>
              <a:t>ТЮМЕНЬ</a:t>
            </a:r>
          </a:p>
        </p:txBody>
      </p:sp>
      <p:pic>
        <p:nvPicPr>
          <p:cNvPr id="22" name="Picture 2" descr="C:\Users\USER\Desktop\картинки ЕР\yxiCeKCQEU0.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16462" y="5661248"/>
            <a:ext cx="910378" cy="7587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bitskayaav\Desktop\фото ПП в школах\photo_2023-07-21_16-44-4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511" b="14585"/>
          <a:stretch/>
        </p:blipFill>
        <p:spPr bwMode="auto">
          <a:xfrm>
            <a:off x="7681100" y="2535936"/>
            <a:ext cx="2224900" cy="23332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dembitskayaav\Desktop\фото ПП в школах\2022-05-17 12-29-0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681"/>
          <a:stretch/>
        </p:blipFill>
        <p:spPr bwMode="auto">
          <a:xfrm>
            <a:off x="7681098" y="4941456"/>
            <a:ext cx="2224902" cy="19165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Схема 1"/>
          <p:cNvGraphicFramePr/>
          <p:nvPr>
            <p:extLst>
              <p:ext uri="{D42A27DB-BD31-4B8C-83A1-F6EECF244321}">
                <p14:modId xmlns:p14="http://schemas.microsoft.com/office/powerpoint/2010/main" val="1559258462"/>
              </p:ext>
            </p:extLst>
          </p:nvPr>
        </p:nvGraphicFramePr>
        <p:xfrm>
          <a:off x="1130576" y="836712"/>
          <a:ext cx="6474719" cy="5856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1130575" y="1326508"/>
            <a:ext cx="6463287" cy="477666"/>
          </a:xfrm>
          <a:prstGeom prst="rect">
            <a:avLst/>
          </a:prstGeom>
          <a:noFill/>
        </p:spPr>
        <p:txBody>
          <a:bodyPr wrap="square" lIns="107287" tIns="53643" rIns="107287" bIns="53643" rtlCol="0">
            <a:spAutoFit/>
          </a:bodyPr>
          <a:lstStyle/>
          <a:p>
            <a:pPr algn="r"/>
            <a:r>
              <a:rPr lang="ru-RU" sz="1200" dirty="0">
                <a:solidFill>
                  <a:schemeClr val="accent1">
                    <a:lumMod val="50000"/>
                  </a:schemeClr>
                </a:solidFill>
                <a:latin typeface="Arial Narrow" pitchFamily="34" charset="0"/>
              </a:rPr>
              <a:t>Региональный методический ресурсный центр: максимальное обеспечения школ при минимальных затратах, в </a:t>
            </a:r>
            <a:r>
              <a:rPr lang="ru-RU" sz="1200" dirty="0" err="1">
                <a:solidFill>
                  <a:schemeClr val="accent1">
                    <a:lumMod val="50000"/>
                  </a:schemeClr>
                </a:solidFill>
                <a:latin typeface="Arial Narrow" pitchFamily="34" charset="0"/>
              </a:rPr>
              <a:t>т.ч</a:t>
            </a:r>
            <a:r>
              <a:rPr lang="ru-RU" sz="1200" dirty="0">
                <a:solidFill>
                  <a:schemeClr val="accent1">
                    <a:lumMod val="50000"/>
                  </a:schemeClr>
                </a:solidFill>
                <a:latin typeface="Arial Narrow" pitchFamily="34" charset="0"/>
              </a:rPr>
              <a:t>. за счет </a:t>
            </a:r>
            <a:r>
              <a:rPr lang="ru-RU" sz="1200" dirty="0" err="1">
                <a:solidFill>
                  <a:schemeClr val="accent1">
                    <a:lumMod val="50000"/>
                  </a:schemeClr>
                </a:solidFill>
                <a:latin typeface="Arial Narrow" pitchFamily="34" charset="0"/>
              </a:rPr>
              <a:t>грантовой</a:t>
            </a:r>
            <a:r>
              <a:rPr lang="ru-RU" sz="1200" dirty="0">
                <a:solidFill>
                  <a:schemeClr val="accent1">
                    <a:lumMod val="50000"/>
                  </a:schemeClr>
                </a:solidFill>
                <a:latin typeface="Arial Narrow" pitchFamily="34" charset="0"/>
              </a:rPr>
              <a:t> и спонсорской поддержки </a:t>
            </a:r>
          </a:p>
        </p:txBody>
      </p:sp>
      <p:sp>
        <p:nvSpPr>
          <p:cNvPr id="25" name="TextBox 24"/>
          <p:cNvSpPr txBox="1"/>
          <p:nvPr/>
        </p:nvSpPr>
        <p:spPr>
          <a:xfrm>
            <a:off x="1130576" y="2550644"/>
            <a:ext cx="6474719" cy="477666"/>
          </a:xfrm>
          <a:prstGeom prst="rect">
            <a:avLst/>
          </a:prstGeom>
          <a:noFill/>
        </p:spPr>
        <p:txBody>
          <a:bodyPr wrap="square" lIns="107287" tIns="53643" rIns="107287" bIns="53643" rtlCol="0">
            <a:spAutoFit/>
          </a:bodyPr>
          <a:lstStyle/>
          <a:p>
            <a:pPr algn="r"/>
            <a:r>
              <a:rPr lang="ru-RU" sz="1200" dirty="0">
                <a:solidFill>
                  <a:schemeClr val="accent1">
                    <a:lumMod val="50000"/>
                  </a:schemeClr>
                </a:solidFill>
                <a:latin typeface="Arial Narrow" pitchFamily="34" charset="0"/>
              </a:rPr>
              <a:t>Комплект пособий содержит полную информацию. Региональный методический ресурсный центр: периодическое повышение квалификации педагогов, содействие в обучении</a:t>
            </a:r>
          </a:p>
        </p:txBody>
      </p:sp>
      <p:sp>
        <p:nvSpPr>
          <p:cNvPr id="26" name="TextBox 25"/>
          <p:cNvSpPr txBox="1"/>
          <p:nvPr/>
        </p:nvSpPr>
        <p:spPr>
          <a:xfrm>
            <a:off x="1208584" y="3789040"/>
            <a:ext cx="6396711" cy="477666"/>
          </a:xfrm>
          <a:prstGeom prst="rect">
            <a:avLst/>
          </a:prstGeom>
          <a:noFill/>
        </p:spPr>
        <p:txBody>
          <a:bodyPr wrap="square" lIns="107287" tIns="53643" rIns="107287" bIns="53643" rtlCol="0">
            <a:spAutoFit/>
          </a:bodyPr>
          <a:lstStyle/>
          <a:p>
            <a:pPr algn="r"/>
            <a:r>
              <a:rPr lang="ru-RU" sz="1200" dirty="0">
                <a:solidFill>
                  <a:schemeClr val="accent1">
                    <a:lumMod val="50000"/>
                  </a:schemeClr>
                </a:solidFill>
                <a:latin typeface="Arial Narrow" pitchFamily="34" charset="0"/>
              </a:rPr>
              <a:t>Комплект пособий соответствует актуальным нормативным актам, в </a:t>
            </a:r>
            <a:r>
              <a:rPr lang="ru-RU" sz="1200" dirty="0" err="1">
                <a:solidFill>
                  <a:schemeClr val="accent1">
                    <a:lumMod val="50000"/>
                  </a:schemeClr>
                </a:solidFill>
                <a:latin typeface="Arial Narrow" pitchFamily="34" charset="0"/>
              </a:rPr>
              <a:t>т.ч.тем</a:t>
            </a:r>
            <a:r>
              <a:rPr lang="ru-RU" sz="1200" dirty="0">
                <a:solidFill>
                  <a:schemeClr val="accent1">
                    <a:lumMod val="50000"/>
                  </a:schemeClr>
                </a:solidFill>
                <a:latin typeface="Arial Narrow" pitchFamily="34" charset="0"/>
              </a:rPr>
              <a:t>, что вступают в силу в 2024 году. Центр мог бы содействовать своевременному информированию всех заинтересованных лиц.</a:t>
            </a:r>
          </a:p>
        </p:txBody>
      </p:sp>
      <p:sp>
        <p:nvSpPr>
          <p:cNvPr id="27" name="TextBox 26"/>
          <p:cNvSpPr txBox="1"/>
          <p:nvPr/>
        </p:nvSpPr>
        <p:spPr>
          <a:xfrm>
            <a:off x="1353169" y="5085184"/>
            <a:ext cx="6240693" cy="477666"/>
          </a:xfrm>
          <a:prstGeom prst="rect">
            <a:avLst/>
          </a:prstGeom>
          <a:noFill/>
        </p:spPr>
        <p:txBody>
          <a:bodyPr wrap="square" lIns="107287" tIns="53643" rIns="107287" bIns="53643" rtlCol="0">
            <a:spAutoFit/>
          </a:bodyPr>
          <a:lstStyle/>
          <a:p>
            <a:pPr algn="r"/>
            <a:r>
              <a:rPr lang="ru-RU" sz="1200" dirty="0">
                <a:solidFill>
                  <a:schemeClr val="accent1">
                    <a:lumMod val="50000"/>
                  </a:schemeClr>
                </a:solidFill>
                <a:latin typeface="Arial Narrow" pitchFamily="34" charset="0"/>
              </a:rPr>
              <a:t>Комплект пособий обеспечивает преемственность и </a:t>
            </a:r>
            <a:r>
              <a:rPr lang="ru-RU" sz="1200" dirty="0" err="1">
                <a:solidFill>
                  <a:schemeClr val="accent1">
                    <a:lumMod val="50000"/>
                  </a:schemeClr>
                </a:solidFill>
                <a:latin typeface="Arial Narrow" pitchFamily="34" charset="0"/>
              </a:rPr>
              <a:t>алгоритмичность</a:t>
            </a:r>
            <a:r>
              <a:rPr lang="ru-RU" sz="1200" dirty="0">
                <a:solidFill>
                  <a:schemeClr val="accent1">
                    <a:lumMod val="50000"/>
                  </a:schemeClr>
                </a:solidFill>
                <a:latin typeface="Arial Narrow" pitchFamily="34" charset="0"/>
              </a:rPr>
              <a:t> обучения, способствует формированию устойчивого навыка комплексного оказания первой помощи пострадавшему</a:t>
            </a:r>
          </a:p>
        </p:txBody>
      </p:sp>
      <p:sp>
        <p:nvSpPr>
          <p:cNvPr id="28" name="TextBox 27"/>
          <p:cNvSpPr txBox="1"/>
          <p:nvPr/>
        </p:nvSpPr>
        <p:spPr>
          <a:xfrm>
            <a:off x="1364602" y="6376360"/>
            <a:ext cx="6240693" cy="293000"/>
          </a:xfrm>
          <a:prstGeom prst="rect">
            <a:avLst/>
          </a:prstGeom>
          <a:noFill/>
        </p:spPr>
        <p:txBody>
          <a:bodyPr wrap="square" lIns="107287" tIns="53643" rIns="107287" bIns="53643" rtlCol="0">
            <a:spAutoFit/>
          </a:bodyPr>
          <a:lstStyle/>
          <a:p>
            <a:pPr algn="r"/>
            <a:r>
              <a:rPr lang="ru-RU" sz="1200" dirty="0">
                <a:solidFill>
                  <a:schemeClr val="accent1">
                    <a:lumMod val="50000"/>
                  </a:schemeClr>
                </a:solidFill>
                <a:latin typeface="Arial Narrow" pitchFamily="34" charset="0"/>
              </a:rPr>
              <a:t>Региональный методический ресурсный центр:- обеспечение метод. разработками, кураторство</a:t>
            </a:r>
          </a:p>
        </p:txBody>
      </p:sp>
      <p:sp>
        <p:nvSpPr>
          <p:cNvPr id="29" name="Прямоугольник 28"/>
          <p:cNvSpPr/>
          <p:nvPr/>
        </p:nvSpPr>
        <p:spPr>
          <a:xfrm>
            <a:off x="1208584" y="97275"/>
            <a:ext cx="8580953" cy="400721"/>
          </a:xfrm>
          <a:prstGeom prst="rect">
            <a:avLst/>
          </a:prstGeom>
        </p:spPr>
        <p:txBody>
          <a:bodyPr wrap="square" lIns="107287" tIns="53643" rIns="107287" bIns="53643">
            <a:spAutoFit/>
          </a:bodyPr>
          <a:lstStyle/>
          <a:p>
            <a:pPr algn="ctr"/>
            <a:r>
              <a:rPr lang="ru-RU" sz="1900" b="1" dirty="0">
                <a:solidFill>
                  <a:schemeClr val="accent1">
                    <a:lumMod val="50000"/>
                  </a:schemeClr>
                </a:solidFill>
                <a:latin typeface="Arial Narrow" pitchFamily="34" charset="0"/>
              </a:rPr>
              <a:t>Проблематика систематического обучения основам первой помощи в школах</a:t>
            </a:r>
          </a:p>
        </p:txBody>
      </p:sp>
      <p:pic>
        <p:nvPicPr>
          <p:cNvPr id="6" name="Рисунок 5">
            <a:extLst>
              <a:ext uri="{FF2B5EF4-FFF2-40B4-BE49-F238E27FC236}">
                <a16:creationId xmlns:a16="http://schemas.microsoft.com/office/drawing/2014/main" id="{D4D756EB-3512-B2BF-CE16-F4E6DBB69A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67689" y="852275"/>
            <a:ext cx="2051720" cy="1538790"/>
          </a:xfrm>
          <a:prstGeom prst="rect">
            <a:avLst/>
          </a:prstGeom>
        </p:spPr>
      </p:pic>
      <p:pic>
        <p:nvPicPr>
          <p:cNvPr id="3" name="Рисунок 2">
            <a:extLst>
              <a:ext uri="{FF2B5EF4-FFF2-40B4-BE49-F238E27FC236}">
                <a16:creationId xmlns:a16="http://schemas.microsoft.com/office/drawing/2014/main" id="{DC99785A-2E99-D8D2-463D-DCE80CD6F3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81" y="5505516"/>
            <a:ext cx="883997" cy="914479"/>
          </a:xfrm>
          <a:prstGeom prst="rect">
            <a:avLst/>
          </a:prstGeom>
        </p:spPr>
      </p:pic>
    </p:spTree>
    <p:extLst>
      <p:ext uri="{BB962C8B-B14F-4D97-AF65-F5344CB8AC3E}">
        <p14:creationId xmlns:p14="http://schemas.microsoft.com/office/powerpoint/2010/main" val="31055891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3368</TotalTime>
  <Words>1363</Words>
  <Application>Microsoft Office PowerPoint</Application>
  <PresentationFormat>Лист A4 (210x297 мм)</PresentationFormat>
  <Paragraphs>111</Paragraphs>
  <Slides>14</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Arial Black</vt:lpstr>
      <vt:lpstr>Arial Narrow</vt:lpstr>
      <vt:lpstr>Calibri</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баня</dc:title>
  <dc:creator>Катерина</dc:creator>
  <cp:lastModifiedBy>Анастасия Данилова</cp:lastModifiedBy>
  <cp:revision>166</cp:revision>
  <dcterms:created xsi:type="dcterms:W3CDTF">2016-04-04T15:06:00Z</dcterms:created>
  <dcterms:modified xsi:type="dcterms:W3CDTF">2024-10-27T05:30:32Z</dcterms:modified>
</cp:coreProperties>
</file>