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3" r:id="rId9"/>
    <p:sldId id="264" r:id="rId10"/>
    <p:sldId id="269" r:id="rId11"/>
    <p:sldId id="268" r:id="rId12"/>
    <p:sldId id="266" r:id="rId13"/>
    <p:sldId id="276" r:id="rId14"/>
    <p:sldId id="275" r:id="rId15"/>
    <p:sldId id="271" r:id="rId16"/>
    <p:sldId id="272" r:id="rId17"/>
    <p:sldId id="273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7" autoAdjust="0"/>
    <p:restoredTop sz="94660"/>
  </p:normalViewPr>
  <p:slideViewPr>
    <p:cSldViewPr>
      <p:cViewPr varScale="1">
        <p:scale>
          <a:sx n="86" d="100"/>
          <a:sy n="86" d="100"/>
        </p:scale>
        <p:origin x="-1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9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4050358041025784E-2"/>
          <c:y val="6.466874051031371E-2"/>
          <c:w val="0.62005831422771263"/>
          <c:h val="0.87066251897937263"/>
        </c:manualLayout>
      </c:layout>
      <c:pie3DChart>
        <c:varyColors val="1"/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"/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ОНМК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1180260452941157"/>
          <c:y val="0.18840656191206609"/>
          <c:w val="0.81315903914028032"/>
          <c:h val="0.6609267931781176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ОНМК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564</c:v>
                </c:pt>
                <c:pt idx="1">
                  <c:v>691</c:v>
                </c:pt>
                <c:pt idx="2">
                  <c:v>723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C5-440B-BF17-11825E58A2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обеспечено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474 </a:t>
                    </a:r>
                    <a:r>
                      <a:rPr lang="en-US" dirty="0" smtClean="0"/>
                      <a:t>-8</a:t>
                    </a:r>
                    <a:r>
                      <a:rPr lang="ru-RU" dirty="0" smtClean="0"/>
                      <a:t>4</a:t>
                    </a:r>
                    <a:r>
                      <a:rPr lang="en-US" dirty="0" smtClean="0"/>
                      <a:t>%</a:t>
                    </a:r>
                    <a:endParaRPr lang="en-US" dirty="0" smtClean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DC5-440B-BF17-11825E58A28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675-98%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5441013182032148"/>
                      <c:h val="6.338496402894008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DC5-440B-BF17-11825E58A28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722</a:t>
                    </a:r>
                    <a:r>
                      <a:rPr lang="en-US" dirty="0" smtClean="0"/>
                      <a:t>-99</a:t>
                    </a:r>
                    <a:r>
                      <a:rPr lang="en-US" dirty="0" smtClean="0"/>
                      <a:t>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2812230717622386"/>
                      <c:h val="6.338496402894008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EDC5-440B-BF17-11825E58A288}"/>
                </c:ext>
              </c:extLst>
            </c:dLbl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502</c:v>
                </c:pt>
                <c:pt idx="1">
                  <c:v>675</c:v>
                </c:pt>
                <c:pt idx="2">
                  <c:v>719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DC5-440B-BF17-11825E58A288}"/>
            </c:ext>
          </c:extLst>
        </c:ser>
        <c:gapWidth val="182"/>
        <c:axId val="69391104"/>
        <c:axId val="69392640"/>
      </c:barChart>
      <c:catAx>
        <c:axId val="69391104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69392640"/>
        <c:crosses val="autoZero"/>
        <c:auto val="1"/>
        <c:lblAlgn val="ctr"/>
        <c:lblOffset val="100"/>
      </c:catAx>
      <c:valAx>
        <c:axId val="69392640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69391104"/>
        <c:crosses val="autoZero"/>
        <c:crossBetween val="between"/>
      </c:valAx>
    </c:plotArea>
    <c:legend>
      <c:legendPos val="b"/>
      <c:layout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9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4050358041025791E-2"/>
          <c:y val="6.466874051031371E-2"/>
          <c:w val="0.62005831422771263"/>
          <c:h val="0.87066251897937263"/>
        </c:manualLayout>
      </c:layout>
      <c:pie3DChart>
        <c:varyColors val="1"/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ОКС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ОНМК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502</c:v>
                </c:pt>
                <c:pt idx="1">
                  <c:v>491</c:v>
                </c:pt>
                <c:pt idx="2">
                  <c:v>453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5C7-470C-9287-59DED4FCD13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обеспечено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427 </a:t>
                    </a:r>
                    <a:r>
                      <a:rPr lang="en-US" dirty="0" smtClean="0"/>
                      <a:t>-85</a:t>
                    </a:r>
                    <a:r>
                      <a:rPr lang="en-US" dirty="0" smtClean="0"/>
                      <a:t>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5C7-470C-9287-59DED4FCD137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447- 91%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5C7-470C-9287-59DED4FCD13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434</a:t>
                    </a:r>
                    <a:r>
                      <a:rPr lang="en-US" dirty="0" smtClean="0"/>
                      <a:t>-96</a:t>
                    </a:r>
                    <a:r>
                      <a:rPr lang="en-US" dirty="0" smtClean="0"/>
                      <a:t>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5C7-470C-9287-59DED4FCD137}"/>
                </c:ext>
              </c:extLst>
            </c:dLbl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427</c:v>
                </c:pt>
                <c:pt idx="1">
                  <c:v>447</c:v>
                </c:pt>
                <c:pt idx="2">
                  <c:v>434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5C7-470C-9287-59DED4FCD137}"/>
            </c:ext>
          </c:extLst>
        </c:ser>
        <c:gapWidth val="182"/>
        <c:axId val="69785856"/>
        <c:axId val="69895680"/>
      </c:barChart>
      <c:catAx>
        <c:axId val="69785856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69895680"/>
        <c:crosses val="autoZero"/>
        <c:auto val="1"/>
        <c:lblAlgn val="ctr"/>
        <c:lblOffset val="100"/>
      </c:catAx>
      <c:valAx>
        <c:axId val="69895680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69785856"/>
        <c:crosses val="autoZero"/>
        <c:crossBetween val="between"/>
      </c:valAx>
    </c:plotArea>
    <c:legend>
      <c:legendPos val="b"/>
      <c:layout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9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4050358041025746E-2"/>
          <c:y val="0.11654219792572067"/>
          <c:w val="0.62005831422771263"/>
          <c:h val="0.870662518979372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1 день</c:v>
                </c:pt>
                <c:pt idx="1">
                  <c:v>2-3 дня</c:v>
                </c:pt>
                <c:pt idx="2">
                  <c:v>3-5 дня</c:v>
                </c:pt>
                <c:pt idx="3">
                  <c:v>более 5 дней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</c:v>
                </c:pt>
                <c:pt idx="1">
                  <c:v>10</c:v>
                </c:pt>
                <c:pt idx="2">
                  <c:v>7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40-41AD-BD04-3A1AF2A9EB0A}"/>
            </c:ext>
          </c:extLst>
        </c:ser>
      </c:pie3DChart>
    </c:plotArea>
    <c:legend>
      <c:legendPos val="r"/>
      <c:layout>
        <c:manualLayout>
          <c:xMode val="edge"/>
          <c:yMode val="edge"/>
          <c:x val="0.6359877311611849"/>
          <c:y val="0.11475971624067927"/>
          <c:w val="0.33996191079779065"/>
          <c:h val="0.82754122091009563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9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4050358041025791E-2"/>
          <c:y val="6.466874051031371E-2"/>
          <c:w val="0.62005831422771263"/>
          <c:h val="0.870662518979372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</c:f>
              <c:strCache>
                <c:ptCount val="1"/>
                <c:pt idx="0">
                  <c:v>1 день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22-43CD-AA59-03205338390D}"/>
            </c:ext>
          </c:extLst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смертность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ср.областной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481.9</c:v>
                </c:pt>
                <c:pt idx="1">
                  <c:v>451.1</c:v>
                </c:pt>
                <c:pt idx="2">
                  <c:v>461.4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51B-40A1-AAB1-35DE59C28240}"/>
            </c:ext>
          </c:extLst>
        </c:ser>
        <c:axId val="181099136"/>
        <c:axId val="181502336"/>
      </c:barChart>
      <c:catAx>
        <c:axId val="181099136"/>
        <c:scaling>
          <c:orientation val="minMax"/>
        </c:scaling>
        <c:axPos val="l"/>
        <c:numFmt formatCode="General" sourceLinked="0"/>
        <c:tickLblPos val="nextTo"/>
        <c:crossAx val="181502336"/>
        <c:crosses val="autoZero"/>
        <c:auto val="1"/>
        <c:lblAlgn val="ctr"/>
        <c:lblOffset val="100"/>
      </c:catAx>
      <c:valAx>
        <c:axId val="181502336"/>
        <c:scaling>
          <c:orientation val="minMax"/>
        </c:scaling>
        <c:axPos val="b"/>
        <c:majorGridlines/>
        <c:numFmt formatCode="General" sourceLinked="1"/>
        <c:tickLblPos val="nextTo"/>
        <c:crossAx val="181099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458830467249676"/>
          <c:y val="7.2257381889763758E-2"/>
          <c:w val="0.17808971126224071"/>
          <c:h val="8.6734990157480402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ОНМК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г.</c:v>
                </c:pt>
                <c:pt idx="1">
                  <c:v>2024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170</c:v>
                </c:pt>
                <c:pt idx="1">
                  <c:v>153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70B-47D9-95EB-BF88BE1A130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ОКС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г.</c:v>
                </c:pt>
                <c:pt idx="1">
                  <c:v>2024 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141</c:v>
                </c:pt>
                <c:pt idx="1">
                  <c:v>107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70B-47D9-95EB-BF88BE1A1309}"/>
            </c:ext>
          </c:extLst>
        </c:ser>
        <c:axId val="180946048"/>
        <c:axId val="181433472"/>
      </c:barChart>
      <c:catAx>
        <c:axId val="180946048"/>
        <c:scaling>
          <c:orientation val="minMax"/>
        </c:scaling>
        <c:axPos val="l"/>
        <c:numFmt formatCode="General" sourceLinked="0"/>
        <c:tickLblPos val="nextTo"/>
        <c:crossAx val="181433472"/>
        <c:crosses val="autoZero"/>
        <c:auto val="1"/>
        <c:lblAlgn val="ctr"/>
        <c:lblOffset val="100"/>
      </c:catAx>
      <c:valAx>
        <c:axId val="181433472"/>
        <c:scaling>
          <c:orientation val="minMax"/>
        </c:scaling>
        <c:axPos val="b"/>
        <c:majorGridlines/>
        <c:numFmt formatCode="General" sourceLinked="1"/>
        <c:tickLblPos val="nextTo"/>
        <c:crossAx val="180946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573255253384573"/>
          <c:y val="6.9515009842519709E-2"/>
          <c:w val="0.11665172123732286"/>
          <c:h val="0.17346998031496075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онмк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г.</c:v>
                </c:pt>
                <c:pt idx="1">
                  <c:v>2024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</c:v>
                </c:pt>
                <c:pt idx="1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3E-4EB1-97C0-3B005B53A91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окс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г.</c:v>
                </c:pt>
                <c:pt idx="1">
                  <c:v>2024 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43</c:v>
                </c:pt>
                <c:pt idx="1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D3E-4EB1-97C0-3B005B53A910}"/>
            </c:ext>
          </c:extLst>
        </c:ser>
        <c:axId val="181364224"/>
        <c:axId val="181365760"/>
      </c:barChart>
      <c:catAx>
        <c:axId val="181364224"/>
        <c:scaling>
          <c:orientation val="minMax"/>
        </c:scaling>
        <c:axPos val="l"/>
        <c:numFmt formatCode="General" sourceLinked="1"/>
        <c:tickLblPos val="nextTo"/>
        <c:crossAx val="181365760"/>
        <c:crosses val="autoZero"/>
        <c:auto val="1"/>
        <c:lblAlgn val="ctr"/>
        <c:lblOffset val="100"/>
      </c:catAx>
      <c:valAx>
        <c:axId val="181365760"/>
        <c:scaling>
          <c:orientation val="minMax"/>
        </c:scaling>
        <c:axPos val="b"/>
        <c:majorGridlines/>
        <c:numFmt formatCode="General" sourceLinked="1"/>
        <c:tickLblPos val="nextTo"/>
        <c:crossAx val="181364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332459587823542"/>
          <c:y val="8.7882381889763744E-2"/>
          <c:w val="0.10301459560048884"/>
          <c:h val="0.17346998031496075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00625D-3A22-4160-B552-7F2673662845}" type="doc">
      <dgm:prSet loTypeId="urn:microsoft.com/office/officeart/2005/8/layout/pyramid1" loCatId="pyramid" qsTypeId="urn:microsoft.com/office/officeart/2005/8/quickstyle/3d2#1" qsCatId="3D" csTypeId="urn:microsoft.com/office/officeart/2005/8/colors/accent0_3" csCatId="mainScheme" phldr="1"/>
      <dgm:spPr/>
    </dgm:pt>
    <dgm:pt modelId="{EA54B202-01DA-4456-AC9A-06B5135C31EC}">
      <dgm:prSet phldrT="[Текст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sz="3200" dirty="0" smtClean="0"/>
            <a:t>МЗ</a:t>
          </a:r>
          <a:endParaRPr lang="ru-RU" sz="3200" dirty="0"/>
        </a:p>
      </dgm:t>
    </dgm:pt>
    <dgm:pt modelId="{254E51AE-E09C-441C-80C3-C210076E01C2}" type="parTrans" cxnId="{BD74A4B9-82BF-42DC-BB58-4375396E7D21}">
      <dgm:prSet/>
      <dgm:spPr/>
      <dgm:t>
        <a:bodyPr/>
        <a:lstStyle/>
        <a:p>
          <a:endParaRPr lang="ru-RU"/>
        </a:p>
      </dgm:t>
    </dgm:pt>
    <dgm:pt modelId="{33D3F756-6EE7-443E-8F95-0FB8018DC399}" type="sibTrans" cxnId="{BD74A4B9-82BF-42DC-BB58-4375396E7D21}">
      <dgm:prSet/>
      <dgm:spPr/>
      <dgm:t>
        <a:bodyPr/>
        <a:lstStyle/>
        <a:p>
          <a:endParaRPr lang="ru-RU"/>
        </a:p>
      </dgm:t>
    </dgm:pt>
    <dgm:pt modelId="{FD1DA8C0-ED4F-4793-987A-EED65E67E25E}">
      <dgm:prSet phldrT="[Текст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sz="3200" dirty="0" smtClean="0"/>
            <a:t>ДЗ ТО</a:t>
          </a:r>
          <a:endParaRPr lang="ru-RU" sz="3200" dirty="0"/>
        </a:p>
      </dgm:t>
    </dgm:pt>
    <dgm:pt modelId="{854E9DD5-B2E2-44FE-B1A4-F129BC7CE790}" type="parTrans" cxnId="{9B0D8CC8-4439-42C4-8396-69C4B0387952}">
      <dgm:prSet/>
      <dgm:spPr/>
      <dgm:t>
        <a:bodyPr/>
        <a:lstStyle/>
        <a:p>
          <a:endParaRPr lang="ru-RU"/>
        </a:p>
      </dgm:t>
    </dgm:pt>
    <dgm:pt modelId="{3A91B45C-2015-4144-8697-7612A9AFEC98}" type="sibTrans" cxnId="{9B0D8CC8-4439-42C4-8396-69C4B0387952}">
      <dgm:prSet/>
      <dgm:spPr/>
      <dgm:t>
        <a:bodyPr/>
        <a:lstStyle/>
        <a:p>
          <a:endParaRPr lang="ru-RU"/>
        </a:p>
      </dgm:t>
    </dgm:pt>
    <dgm:pt modelId="{CE86A4AF-C463-483B-8E16-C9D6507876E9}">
      <dgm:prSet phldrT="[Текст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sz="3200" dirty="0" smtClean="0"/>
            <a:t>ГБУЗ ТО «ОБ№4»</a:t>
          </a:r>
          <a:endParaRPr lang="ru-RU" sz="3200" dirty="0"/>
        </a:p>
      </dgm:t>
    </dgm:pt>
    <dgm:pt modelId="{1D2C6C89-9F73-4A0A-A075-1F37883B69B7}" type="parTrans" cxnId="{0D4BD1F6-9A4E-427E-A5E4-AD9D52AECC25}">
      <dgm:prSet/>
      <dgm:spPr/>
      <dgm:t>
        <a:bodyPr/>
        <a:lstStyle/>
        <a:p>
          <a:endParaRPr lang="ru-RU"/>
        </a:p>
      </dgm:t>
    </dgm:pt>
    <dgm:pt modelId="{4B3F5BDC-A9EF-4AE7-9E05-BEC9A8B20BB3}" type="sibTrans" cxnId="{0D4BD1F6-9A4E-427E-A5E4-AD9D52AECC25}">
      <dgm:prSet/>
      <dgm:spPr/>
      <dgm:t>
        <a:bodyPr/>
        <a:lstStyle/>
        <a:p>
          <a:endParaRPr lang="ru-RU"/>
        </a:p>
      </dgm:t>
    </dgm:pt>
    <dgm:pt modelId="{A8FAF259-4390-4DA4-9F32-01F31B8206A6}" type="pres">
      <dgm:prSet presAssocID="{DD00625D-3A22-4160-B552-7F2673662845}" presName="Name0" presStyleCnt="0">
        <dgm:presLayoutVars>
          <dgm:dir/>
          <dgm:animLvl val="lvl"/>
          <dgm:resizeHandles val="exact"/>
        </dgm:presLayoutVars>
      </dgm:prSet>
      <dgm:spPr/>
    </dgm:pt>
    <dgm:pt modelId="{740161E7-A233-47BF-9B20-EEF256EC5967}" type="pres">
      <dgm:prSet presAssocID="{EA54B202-01DA-4456-AC9A-06B5135C31EC}" presName="Name8" presStyleCnt="0"/>
      <dgm:spPr/>
    </dgm:pt>
    <dgm:pt modelId="{1F944649-99A8-4150-985B-0B8904AE371B}" type="pres">
      <dgm:prSet presAssocID="{EA54B202-01DA-4456-AC9A-06B5135C31EC}" presName="level" presStyleLbl="node1" presStyleIdx="0" presStyleCnt="3" custScaleY="251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F8D65D-0F0E-4C3F-B669-CD1C3B67264A}" type="pres">
      <dgm:prSet presAssocID="{EA54B202-01DA-4456-AC9A-06B5135C31E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061364-317E-41BF-986E-785F6A8B0E7A}" type="pres">
      <dgm:prSet presAssocID="{FD1DA8C0-ED4F-4793-987A-EED65E67E25E}" presName="Name8" presStyleCnt="0"/>
      <dgm:spPr/>
    </dgm:pt>
    <dgm:pt modelId="{E323BA8E-3590-4F83-9BE7-B17F27E42FAF}" type="pres">
      <dgm:prSet presAssocID="{FD1DA8C0-ED4F-4793-987A-EED65E67E25E}" presName="level" presStyleLbl="node1" presStyleIdx="1" presStyleCnt="3" custScaleY="302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8B15E-02AA-42C8-9E5B-0A99887CC762}" type="pres">
      <dgm:prSet presAssocID="{FD1DA8C0-ED4F-4793-987A-EED65E67E25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BB3AF3-0FD9-45B6-83ED-129DA85E8A8B}" type="pres">
      <dgm:prSet presAssocID="{CE86A4AF-C463-483B-8E16-C9D6507876E9}" presName="Name8" presStyleCnt="0"/>
      <dgm:spPr/>
    </dgm:pt>
    <dgm:pt modelId="{F2C94AE9-9E3C-4EC0-AB3E-BB95D2C8C6E0}" type="pres">
      <dgm:prSet presAssocID="{CE86A4AF-C463-483B-8E16-C9D6507876E9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5EA508-3BC6-4501-8B06-B9445AF98A55}" type="pres">
      <dgm:prSet presAssocID="{CE86A4AF-C463-483B-8E16-C9D6507876E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0D8CC8-4439-42C4-8396-69C4B0387952}" srcId="{DD00625D-3A22-4160-B552-7F2673662845}" destId="{FD1DA8C0-ED4F-4793-987A-EED65E67E25E}" srcOrd="1" destOrd="0" parTransId="{854E9DD5-B2E2-44FE-B1A4-F129BC7CE790}" sibTransId="{3A91B45C-2015-4144-8697-7612A9AFEC98}"/>
    <dgm:cxn modelId="{07768FBD-825E-4D70-A7AF-F5EB98F9D7A4}" type="presOf" srcId="{FD1DA8C0-ED4F-4793-987A-EED65E67E25E}" destId="{54B8B15E-02AA-42C8-9E5B-0A99887CC762}" srcOrd="1" destOrd="0" presId="urn:microsoft.com/office/officeart/2005/8/layout/pyramid1"/>
    <dgm:cxn modelId="{0C3CA4D7-7F4C-44CC-ABE4-56F002D26597}" type="presOf" srcId="{EA54B202-01DA-4456-AC9A-06B5135C31EC}" destId="{7EF8D65D-0F0E-4C3F-B669-CD1C3B67264A}" srcOrd="1" destOrd="0" presId="urn:microsoft.com/office/officeart/2005/8/layout/pyramid1"/>
    <dgm:cxn modelId="{0D4BD1F6-9A4E-427E-A5E4-AD9D52AECC25}" srcId="{DD00625D-3A22-4160-B552-7F2673662845}" destId="{CE86A4AF-C463-483B-8E16-C9D6507876E9}" srcOrd="2" destOrd="0" parTransId="{1D2C6C89-9F73-4A0A-A075-1F37883B69B7}" sibTransId="{4B3F5BDC-A9EF-4AE7-9E05-BEC9A8B20BB3}"/>
    <dgm:cxn modelId="{F517D78A-9F8C-4A47-AABE-F84324CD0EBB}" type="presOf" srcId="{CE86A4AF-C463-483B-8E16-C9D6507876E9}" destId="{F2C94AE9-9E3C-4EC0-AB3E-BB95D2C8C6E0}" srcOrd="0" destOrd="0" presId="urn:microsoft.com/office/officeart/2005/8/layout/pyramid1"/>
    <dgm:cxn modelId="{3B764B94-AC25-40B0-8131-A4C7BD473408}" type="presOf" srcId="{DD00625D-3A22-4160-B552-7F2673662845}" destId="{A8FAF259-4390-4DA4-9F32-01F31B8206A6}" srcOrd="0" destOrd="0" presId="urn:microsoft.com/office/officeart/2005/8/layout/pyramid1"/>
    <dgm:cxn modelId="{BD74A4B9-82BF-42DC-BB58-4375396E7D21}" srcId="{DD00625D-3A22-4160-B552-7F2673662845}" destId="{EA54B202-01DA-4456-AC9A-06B5135C31EC}" srcOrd="0" destOrd="0" parTransId="{254E51AE-E09C-441C-80C3-C210076E01C2}" sibTransId="{33D3F756-6EE7-443E-8F95-0FB8018DC399}"/>
    <dgm:cxn modelId="{EB17C086-0C96-4CF4-824A-6314FBCB239E}" type="presOf" srcId="{EA54B202-01DA-4456-AC9A-06B5135C31EC}" destId="{1F944649-99A8-4150-985B-0B8904AE371B}" srcOrd="0" destOrd="0" presId="urn:microsoft.com/office/officeart/2005/8/layout/pyramid1"/>
    <dgm:cxn modelId="{BC1918C0-F836-4F4D-B625-DC4EF102DB92}" type="presOf" srcId="{CE86A4AF-C463-483B-8E16-C9D6507876E9}" destId="{DC5EA508-3BC6-4501-8B06-B9445AF98A55}" srcOrd="1" destOrd="0" presId="urn:microsoft.com/office/officeart/2005/8/layout/pyramid1"/>
    <dgm:cxn modelId="{94F1002C-FE8C-42F8-B1DB-E415371E16B7}" type="presOf" srcId="{FD1DA8C0-ED4F-4793-987A-EED65E67E25E}" destId="{E323BA8E-3590-4F83-9BE7-B17F27E42FAF}" srcOrd="0" destOrd="0" presId="urn:microsoft.com/office/officeart/2005/8/layout/pyramid1"/>
    <dgm:cxn modelId="{98833FBF-7467-429B-B11E-BA980B06D619}" type="presParOf" srcId="{A8FAF259-4390-4DA4-9F32-01F31B8206A6}" destId="{740161E7-A233-47BF-9B20-EEF256EC5967}" srcOrd="0" destOrd="0" presId="urn:microsoft.com/office/officeart/2005/8/layout/pyramid1"/>
    <dgm:cxn modelId="{A3E3441C-FAC1-4DA6-BC44-B8BEB8BA6029}" type="presParOf" srcId="{740161E7-A233-47BF-9B20-EEF256EC5967}" destId="{1F944649-99A8-4150-985B-0B8904AE371B}" srcOrd="0" destOrd="0" presId="urn:microsoft.com/office/officeart/2005/8/layout/pyramid1"/>
    <dgm:cxn modelId="{C4294F58-76B5-4293-A8FE-8638DE8AD148}" type="presParOf" srcId="{740161E7-A233-47BF-9B20-EEF256EC5967}" destId="{7EF8D65D-0F0E-4C3F-B669-CD1C3B67264A}" srcOrd="1" destOrd="0" presId="urn:microsoft.com/office/officeart/2005/8/layout/pyramid1"/>
    <dgm:cxn modelId="{194C1730-EF68-4411-BCD4-3019EE047F60}" type="presParOf" srcId="{A8FAF259-4390-4DA4-9F32-01F31B8206A6}" destId="{0E061364-317E-41BF-986E-785F6A8B0E7A}" srcOrd="1" destOrd="0" presId="urn:microsoft.com/office/officeart/2005/8/layout/pyramid1"/>
    <dgm:cxn modelId="{95CB49A9-515C-485F-B394-F583CAD90A20}" type="presParOf" srcId="{0E061364-317E-41BF-986E-785F6A8B0E7A}" destId="{E323BA8E-3590-4F83-9BE7-B17F27E42FAF}" srcOrd="0" destOrd="0" presId="urn:microsoft.com/office/officeart/2005/8/layout/pyramid1"/>
    <dgm:cxn modelId="{7EDB00B8-3DC2-4D1F-B565-D5CE485D23C2}" type="presParOf" srcId="{0E061364-317E-41BF-986E-785F6A8B0E7A}" destId="{54B8B15E-02AA-42C8-9E5B-0A99887CC762}" srcOrd="1" destOrd="0" presId="urn:microsoft.com/office/officeart/2005/8/layout/pyramid1"/>
    <dgm:cxn modelId="{E5D9770A-040A-4F1C-AB03-26C2A2E102E8}" type="presParOf" srcId="{A8FAF259-4390-4DA4-9F32-01F31B8206A6}" destId="{BEBB3AF3-0FD9-45B6-83ED-129DA85E8A8B}" srcOrd="2" destOrd="0" presId="urn:microsoft.com/office/officeart/2005/8/layout/pyramid1"/>
    <dgm:cxn modelId="{271F1A96-CB61-4413-9618-996ED75DD5F9}" type="presParOf" srcId="{BEBB3AF3-0FD9-45B6-83ED-129DA85E8A8B}" destId="{F2C94AE9-9E3C-4EC0-AB3E-BB95D2C8C6E0}" srcOrd="0" destOrd="0" presId="urn:microsoft.com/office/officeart/2005/8/layout/pyramid1"/>
    <dgm:cxn modelId="{85B4EABD-F993-4F73-9F35-3B777020F687}" type="presParOf" srcId="{BEBB3AF3-0FD9-45B6-83ED-129DA85E8A8B}" destId="{DC5EA508-3BC6-4501-8B06-B9445AF98A5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0590C6-7A6F-4DA3-9084-13556F8BA60A}" type="doc">
      <dgm:prSet loTypeId="urn:microsoft.com/office/officeart/2005/8/layout/vList5" loCatId="list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9DBA95C-E2DD-484E-A033-7094C0846EC4}">
      <dgm:prSet phldrT="[Текст]" phldr="1"/>
      <dgm:spPr/>
      <dgm:t>
        <a:bodyPr/>
        <a:lstStyle/>
        <a:p>
          <a:endParaRPr lang="ru-RU" dirty="0"/>
        </a:p>
      </dgm:t>
    </dgm:pt>
    <dgm:pt modelId="{0595399B-1FFE-4746-B84C-2F0D82772122}" type="parTrans" cxnId="{FF661447-019C-48C9-A3A2-090CD8A7FEC2}">
      <dgm:prSet/>
      <dgm:spPr/>
      <dgm:t>
        <a:bodyPr/>
        <a:lstStyle/>
        <a:p>
          <a:endParaRPr lang="ru-RU"/>
        </a:p>
      </dgm:t>
    </dgm:pt>
    <dgm:pt modelId="{3995FE52-8C2B-4587-B16B-020932AA170F}" type="sibTrans" cxnId="{FF661447-019C-48C9-A3A2-090CD8A7FEC2}">
      <dgm:prSet/>
      <dgm:spPr/>
      <dgm:t>
        <a:bodyPr/>
        <a:lstStyle/>
        <a:p>
          <a:endParaRPr lang="ru-RU"/>
        </a:p>
      </dgm:t>
    </dgm:pt>
    <dgm:pt modelId="{35BB560E-869C-40E1-8CCA-06195C16E5C1}">
      <dgm:prSet phldrT="[Текст]" custT="1"/>
      <dgm:spPr/>
      <dgm:t>
        <a:bodyPr/>
        <a:lstStyle/>
        <a:p>
          <a:r>
            <a:rPr lang="ru-RU" sz="1400" dirty="0" smtClean="0"/>
            <a:t>Распространение практики на МО юга Тюменской области с самостоятельным статусов Областных больниц</a:t>
          </a:r>
          <a:endParaRPr lang="ru-RU" sz="1400" dirty="0"/>
        </a:p>
      </dgm:t>
    </dgm:pt>
    <dgm:pt modelId="{EB23956A-BC5C-46B3-A8E5-3CE7CADBE6BA}" type="parTrans" cxnId="{27145DF1-3AC5-450E-8104-A8C46413E6DF}">
      <dgm:prSet/>
      <dgm:spPr/>
      <dgm:t>
        <a:bodyPr/>
        <a:lstStyle/>
        <a:p>
          <a:endParaRPr lang="ru-RU"/>
        </a:p>
      </dgm:t>
    </dgm:pt>
    <dgm:pt modelId="{CEC52D54-4690-4670-AFF2-B089102CC87C}" type="sibTrans" cxnId="{27145DF1-3AC5-450E-8104-A8C46413E6DF}">
      <dgm:prSet/>
      <dgm:spPr/>
      <dgm:t>
        <a:bodyPr/>
        <a:lstStyle/>
        <a:p>
          <a:endParaRPr lang="ru-RU"/>
        </a:p>
      </dgm:t>
    </dgm:pt>
    <dgm:pt modelId="{06F374BA-5B45-4E2B-AF3D-49AF742162DA}">
      <dgm:prSet phldrT="[Текст]" phldr="1"/>
      <dgm:spPr/>
      <dgm:t>
        <a:bodyPr/>
        <a:lstStyle/>
        <a:p>
          <a:endParaRPr lang="ru-RU" dirty="0"/>
        </a:p>
      </dgm:t>
    </dgm:pt>
    <dgm:pt modelId="{46EDCBB4-6CA5-4234-8D98-DCF82F22D82D}" type="parTrans" cxnId="{95CF2073-151A-4C30-BE58-2E087D0D18C0}">
      <dgm:prSet/>
      <dgm:spPr/>
      <dgm:t>
        <a:bodyPr/>
        <a:lstStyle/>
        <a:p>
          <a:endParaRPr lang="ru-RU"/>
        </a:p>
      </dgm:t>
    </dgm:pt>
    <dgm:pt modelId="{1A509B8E-8C3A-4E2C-B3DD-53A8A8F53323}" type="sibTrans" cxnId="{95CF2073-151A-4C30-BE58-2E087D0D18C0}">
      <dgm:prSet/>
      <dgm:spPr/>
      <dgm:t>
        <a:bodyPr/>
        <a:lstStyle/>
        <a:p>
          <a:endParaRPr lang="ru-RU"/>
        </a:p>
      </dgm:t>
    </dgm:pt>
    <dgm:pt modelId="{977C6B55-68C0-4308-B274-E3E07D976CFB}">
      <dgm:prSet phldrT="[Текст]" custT="1"/>
      <dgm:spPr/>
      <dgm:t>
        <a:bodyPr/>
        <a:lstStyle/>
        <a:p>
          <a:r>
            <a:rPr lang="ru-RU" sz="1400" dirty="0" smtClean="0"/>
            <a:t>Включение  в программу пациентов с другими нозологическими формами заболеваний </a:t>
          </a:r>
          <a:endParaRPr lang="ru-RU" sz="1400" dirty="0"/>
        </a:p>
      </dgm:t>
    </dgm:pt>
    <dgm:pt modelId="{DDEC8E25-DC16-4A98-8AF8-91B73FC0D463}" type="parTrans" cxnId="{93251318-50BF-44F1-9CED-35E5B5030768}">
      <dgm:prSet/>
      <dgm:spPr/>
      <dgm:t>
        <a:bodyPr/>
        <a:lstStyle/>
        <a:p>
          <a:endParaRPr lang="ru-RU"/>
        </a:p>
      </dgm:t>
    </dgm:pt>
    <dgm:pt modelId="{6DF5F300-A7E0-4C54-8BE3-24D8BD826088}" type="sibTrans" cxnId="{93251318-50BF-44F1-9CED-35E5B5030768}">
      <dgm:prSet/>
      <dgm:spPr/>
      <dgm:t>
        <a:bodyPr/>
        <a:lstStyle/>
        <a:p>
          <a:endParaRPr lang="ru-RU"/>
        </a:p>
      </dgm:t>
    </dgm:pt>
    <dgm:pt modelId="{B30044D0-4C15-4793-A16F-DDEE5D588733}">
      <dgm:prSet phldrT="[Текст]" phldr="1"/>
      <dgm:spPr/>
      <dgm:t>
        <a:bodyPr/>
        <a:lstStyle/>
        <a:p>
          <a:endParaRPr lang="ru-RU" dirty="0"/>
        </a:p>
      </dgm:t>
    </dgm:pt>
    <dgm:pt modelId="{0F47A5F4-89D4-44AA-9134-E92AE018E56B}" type="parTrans" cxnId="{EBFC6E50-7A5A-4CC0-AE84-8F9241046FA5}">
      <dgm:prSet/>
      <dgm:spPr/>
      <dgm:t>
        <a:bodyPr/>
        <a:lstStyle/>
        <a:p>
          <a:endParaRPr lang="ru-RU"/>
        </a:p>
      </dgm:t>
    </dgm:pt>
    <dgm:pt modelId="{B011D18F-CD15-47A6-BEE1-F4EFE8091BAC}" type="sibTrans" cxnId="{EBFC6E50-7A5A-4CC0-AE84-8F9241046FA5}">
      <dgm:prSet/>
      <dgm:spPr/>
      <dgm:t>
        <a:bodyPr/>
        <a:lstStyle/>
        <a:p>
          <a:endParaRPr lang="ru-RU"/>
        </a:p>
      </dgm:t>
    </dgm:pt>
    <dgm:pt modelId="{216F1CC8-2652-466E-AA8A-BC46806EE6F2}">
      <dgm:prSet phldrT="[Текст]" custT="1"/>
      <dgm:spPr/>
      <dgm:t>
        <a:bodyPr/>
        <a:lstStyle/>
        <a:p>
          <a:r>
            <a:rPr lang="ru-RU" sz="1400" dirty="0" smtClean="0"/>
            <a:t>Разработка и внедрение программы дистанционного мониторинга приверженности лечению пациентов на этапе выписки из отделений МО</a:t>
          </a:r>
          <a:endParaRPr lang="ru-RU" sz="1400" dirty="0"/>
        </a:p>
      </dgm:t>
    </dgm:pt>
    <dgm:pt modelId="{0DB5341C-3C9F-4967-84E9-3BAE5D0BBBDD}" type="parTrans" cxnId="{7F01B87A-14A7-4657-942D-5FDA5110302A}">
      <dgm:prSet/>
      <dgm:spPr/>
      <dgm:t>
        <a:bodyPr/>
        <a:lstStyle/>
        <a:p>
          <a:endParaRPr lang="ru-RU"/>
        </a:p>
      </dgm:t>
    </dgm:pt>
    <dgm:pt modelId="{5FE3609E-2100-44FD-BC2D-5686D4666609}" type="sibTrans" cxnId="{7F01B87A-14A7-4657-942D-5FDA5110302A}">
      <dgm:prSet/>
      <dgm:spPr/>
      <dgm:t>
        <a:bodyPr/>
        <a:lstStyle/>
        <a:p>
          <a:endParaRPr lang="ru-RU"/>
        </a:p>
      </dgm:t>
    </dgm:pt>
    <dgm:pt modelId="{5C13C42C-C045-4989-9352-224F9949E29B}" type="pres">
      <dgm:prSet presAssocID="{710590C6-7A6F-4DA3-9084-13556F8BA6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FD72E8-1B92-41C3-B209-93BA5C648A52}" type="pres">
      <dgm:prSet presAssocID="{79DBA95C-E2DD-484E-A033-7094C0846EC4}" presName="linNode" presStyleCnt="0"/>
      <dgm:spPr/>
    </dgm:pt>
    <dgm:pt modelId="{1F3039BF-B598-417E-ADD9-7422AD93C20D}" type="pres">
      <dgm:prSet presAssocID="{79DBA95C-E2DD-484E-A033-7094C0846EC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23FB87-717D-4634-808D-D06698292977}" type="pres">
      <dgm:prSet presAssocID="{79DBA95C-E2DD-484E-A033-7094C0846EC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3FCCFC-0D95-481C-A4AF-6D99813B3287}" type="pres">
      <dgm:prSet presAssocID="{3995FE52-8C2B-4587-B16B-020932AA170F}" presName="sp" presStyleCnt="0"/>
      <dgm:spPr/>
    </dgm:pt>
    <dgm:pt modelId="{4B99AC7F-9654-4ABB-B495-4B8B709AA56A}" type="pres">
      <dgm:prSet presAssocID="{06F374BA-5B45-4E2B-AF3D-49AF742162DA}" presName="linNode" presStyleCnt="0"/>
      <dgm:spPr/>
    </dgm:pt>
    <dgm:pt modelId="{C8A1632F-55BB-4A30-858E-8B8C94586C0A}" type="pres">
      <dgm:prSet presAssocID="{06F374BA-5B45-4E2B-AF3D-49AF742162D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A4695B-1A5C-42D9-AA95-F855B0F2DA77}" type="pres">
      <dgm:prSet presAssocID="{06F374BA-5B45-4E2B-AF3D-49AF742162D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C5AA1-F806-49D0-AA5F-6E43A407796A}" type="pres">
      <dgm:prSet presAssocID="{1A509B8E-8C3A-4E2C-B3DD-53A8A8F53323}" presName="sp" presStyleCnt="0"/>
      <dgm:spPr/>
    </dgm:pt>
    <dgm:pt modelId="{8652D920-AAFC-43F6-9D5C-EBD41270F816}" type="pres">
      <dgm:prSet presAssocID="{B30044D0-4C15-4793-A16F-DDEE5D588733}" presName="linNode" presStyleCnt="0"/>
      <dgm:spPr/>
    </dgm:pt>
    <dgm:pt modelId="{F2157468-63E6-4DE9-8006-2A7581A4BEB2}" type="pres">
      <dgm:prSet presAssocID="{B30044D0-4C15-4793-A16F-DDEE5D588733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51783E-631A-47F7-B3D9-5FA388D554A8}" type="pres">
      <dgm:prSet presAssocID="{B30044D0-4C15-4793-A16F-DDEE5D58873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58C519-1F9E-4D6F-960F-783C02A6E998}" type="presOf" srcId="{710590C6-7A6F-4DA3-9084-13556F8BA60A}" destId="{5C13C42C-C045-4989-9352-224F9949E29B}" srcOrd="0" destOrd="0" presId="urn:microsoft.com/office/officeart/2005/8/layout/vList5"/>
    <dgm:cxn modelId="{95CF2073-151A-4C30-BE58-2E087D0D18C0}" srcId="{710590C6-7A6F-4DA3-9084-13556F8BA60A}" destId="{06F374BA-5B45-4E2B-AF3D-49AF742162DA}" srcOrd="1" destOrd="0" parTransId="{46EDCBB4-6CA5-4234-8D98-DCF82F22D82D}" sibTransId="{1A509B8E-8C3A-4E2C-B3DD-53A8A8F53323}"/>
    <dgm:cxn modelId="{27145DF1-3AC5-450E-8104-A8C46413E6DF}" srcId="{79DBA95C-E2DD-484E-A033-7094C0846EC4}" destId="{35BB560E-869C-40E1-8CCA-06195C16E5C1}" srcOrd="0" destOrd="0" parTransId="{EB23956A-BC5C-46B3-A8E5-3CE7CADBE6BA}" sibTransId="{CEC52D54-4690-4670-AFF2-B089102CC87C}"/>
    <dgm:cxn modelId="{EBFC6E50-7A5A-4CC0-AE84-8F9241046FA5}" srcId="{710590C6-7A6F-4DA3-9084-13556F8BA60A}" destId="{B30044D0-4C15-4793-A16F-DDEE5D588733}" srcOrd="2" destOrd="0" parTransId="{0F47A5F4-89D4-44AA-9134-E92AE018E56B}" sibTransId="{B011D18F-CD15-47A6-BEE1-F4EFE8091BAC}"/>
    <dgm:cxn modelId="{654B9CA3-F2A5-4E92-8520-9D4A7713B4A4}" type="presOf" srcId="{B30044D0-4C15-4793-A16F-DDEE5D588733}" destId="{F2157468-63E6-4DE9-8006-2A7581A4BEB2}" srcOrd="0" destOrd="0" presId="urn:microsoft.com/office/officeart/2005/8/layout/vList5"/>
    <dgm:cxn modelId="{527D1100-A6E3-449E-A4E6-5AFB76481E3C}" type="presOf" srcId="{79DBA95C-E2DD-484E-A033-7094C0846EC4}" destId="{1F3039BF-B598-417E-ADD9-7422AD93C20D}" srcOrd="0" destOrd="0" presId="urn:microsoft.com/office/officeart/2005/8/layout/vList5"/>
    <dgm:cxn modelId="{0ECD50C0-7E5C-4F24-B6D1-53ADEEFF21B7}" type="presOf" srcId="{977C6B55-68C0-4308-B274-E3E07D976CFB}" destId="{51A4695B-1A5C-42D9-AA95-F855B0F2DA77}" srcOrd="0" destOrd="0" presId="urn:microsoft.com/office/officeart/2005/8/layout/vList5"/>
    <dgm:cxn modelId="{CC7615D1-AC3A-4A75-9772-1C5C78E0DFA9}" type="presOf" srcId="{06F374BA-5B45-4E2B-AF3D-49AF742162DA}" destId="{C8A1632F-55BB-4A30-858E-8B8C94586C0A}" srcOrd="0" destOrd="0" presId="urn:microsoft.com/office/officeart/2005/8/layout/vList5"/>
    <dgm:cxn modelId="{93251318-50BF-44F1-9CED-35E5B5030768}" srcId="{06F374BA-5B45-4E2B-AF3D-49AF742162DA}" destId="{977C6B55-68C0-4308-B274-E3E07D976CFB}" srcOrd="0" destOrd="0" parTransId="{DDEC8E25-DC16-4A98-8AF8-91B73FC0D463}" sibTransId="{6DF5F300-A7E0-4C54-8BE3-24D8BD826088}"/>
    <dgm:cxn modelId="{7F01B87A-14A7-4657-942D-5FDA5110302A}" srcId="{B30044D0-4C15-4793-A16F-DDEE5D588733}" destId="{216F1CC8-2652-466E-AA8A-BC46806EE6F2}" srcOrd="0" destOrd="0" parTransId="{0DB5341C-3C9F-4967-84E9-3BAE5D0BBBDD}" sibTransId="{5FE3609E-2100-44FD-BC2D-5686D4666609}"/>
    <dgm:cxn modelId="{9A38C172-C887-4980-8967-052291BDDC70}" type="presOf" srcId="{35BB560E-869C-40E1-8CCA-06195C16E5C1}" destId="{5023FB87-717D-4634-808D-D06698292977}" srcOrd="0" destOrd="0" presId="urn:microsoft.com/office/officeart/2005/8/layout/vList5"/>
    <dgm:cxn modelId="{563A1847-39F0-4E71-BA43-7D1E5F2DB180}" type="presOf" srcId="{216F1CC8-2652-466E-AA8A-BC46806EE6F2}" destId="{4551783E-631A-47F7-B3D9-5FA388D554A8}" srcOrd="0" destOrd="0" presId="urn:microsoft.com/office/officeart/2005/8/layout/vList5"/>
    <dgm:cxn modelId="{FF661447-019C-48C9-A3A2-090CD8A7FEC2}" srcId="{710590C6-7A6F-4DA3-9084-13556F8BA60A}" destId="{79DBA95C-E2DD-484E-A033-7094C0846EC4}" srcOrd="0" destOrd="0" parTransId="{0595399B-1FFE-4746-B84C-2F0D82772122}" sibTransId="{3995FE52-8C2B-4587-B16B-020932AA170F}"/>
    <dgm:cxn modelId="{813818C1-6E40-4809-84C8-D6045482324F}" type="presParOf" srcId="{5C13C42C-C045-4989-9352-224F9949E29B}" destId="{9FFD72E8-1B92-41C3-B209-93BA5C648A52}" srcOrd="0" destOrd="0" presId="urn:microsoft.com/office/officeart/2005/8/layout/vList5"/>
    <dgm:cxn modelId="{2EA67C66-BF9F-48C0-9C7C-784DA48C9D72}" type="presParOf" srcId="{9FFD72E8-1B92-41C3-B209-93BA5C648A52}" destId="{1F3039BF-B598-417E-ADD9-7422AD93C20D}" srcOrd="0" destOrd="0" presId="urn:microsoft.com/office/officeart/2005/8/layout/vList5"/>
    <dgm:cxn modelId="{1D5FB3EA-0FD4-46F3-8328-C6EF6E7244B4}" type="presParOf" srcId="{9FFD72E8-1B92-41C3-B209-93BA5C648A52}" destId="{5023FB87-717D-4634-808D-D06698292977}" srcOrd="1" destOrd="0" presId="urn:microsoft.com/office/officeart/2005/8/layout/vList5"/>
    <dgm:cxn modelId="{AC6FE6FF-7C42-48FD-9DE3-D3F7D5F117A9}" type="presParOf" srcId="{5C13C42C-C045-4989-9352-224F9949E29B}" destId="{223FCCFC-0D95-481C-A4AF-6D99813B3287}" srcOrd="1" destOrd="0" presId="urn:microsoft.com/office/officeart/2005/8/layout/vList5"/>
    <dgm:cxn modelId="{D9AAA892-7866-4D2D-BE7A-99A868046F84}" type="presParOf" srcId="{5C13C42C-C045-4989-9352-224F9949E29B}" destId="{4B99AC7F-9654-4ABB-B495-4B8B709AA56A}" srcOrd="2" destOrd="0" presId="urn:microsoft.com/office/officeart/2005/8/layout/vList5"/>
    <dgm:cxn modelId="{35B3E5CC-D47F-4D73-BA77-57AFB7AAB2AE}" type="presParOf" srcId="{4B99AC7F-9654-4ABB-B495-4B8B709AA56A}" destId="{C8A1632F-55BB-4A30-858E-8B8C94586C0A}" srcOrd="0" destOrd="0" presId="urn:microsoft.com/office/officeart/2005/8/layout/vList5"/>
    <dgm:cxn modelId="{C7F7E3A1-3702-4B28-8164-8C0502385515}" type="presParOf" srcId="{4B99AC7F-9654-4ABB-B495-4B8B709AA56A}" destId="{51A4695B-1A5C-42D9-AA95-F855B0F2DA77}" srcOrd="1" destOrd="0" presId="urn:microsoft.com/office/officeart/2005/8/layout/vList5"/>
    <dgm:cxn modelId="{BB3110DF-D7B3-4391-960D-09E52683D254}" type="presParOf" srcId="{5C13C42C-C045-4989-9352-224F9949E29B}" destId="{23EC5AA1-F806-49D0-AA5F-6E43A407796A}" srcOrd="3" destOrd="0" presId="urn:microsoft.com/office/officeart/2005/8/layout/vList5"/>
    <dgm:cxn modelId="{8F59B0F9-A514-43E9-8546-93BB57993AD7}" type="presParOf" srcId="{5C13C42C-C045-4989-9352-224F9949E29B}" destId="{8652D920-AAFC-43F6-9D5C-EBD41270F816}" srcOrd="4" destOrd="0" presId="urn:microsoft.com/office/officeart/2005/8/layout/vList5"/>
    <dgm:cxn modelId="{3F3BE4E7-94B0-459F-85D2-9A368665A113}" type="presParOf" srcId="{8652D920-AAFC-43F6-9D5C-EBD41270F816}" destId="{F2157468-63E6-4DE9-8006-2A7581A4BEB2}" srcOrd="0" destOrd="0" presId="urn:microsoft.com/office/officeart/2005/8/layout/vList5"/>
    <dgm:cxn modelId="{6E964E79-E8CE-49C7-990D-CF3DAC3DFB82}" type="presParOf" srcId="{8652D920-AAFC-43F6-9D5C-EBD41270F816}" destId="{4551783E-631A-47F7-B3D9-5FA388D554A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944649-99A8-4150-985B-0B8904AE371B}">
      <dsp:nvSpPr>
        <dsp:cNvPr id="0" name=""/>
        <dsp:cNvSpPr/>
      </dsp:nvSpPr>
      <dsp:spPr>
        <a:xfrm>
          <a:off x="2082146" y="0"/>
          <a:ext cx="804259" cy="850883"/>
        </a:xfrm>
        <a:prstGeom prst="trapezoid">
          <a:avLst>
            <a:gd name="adj" fmla="val 5000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МЗ</a:t>
          </a:r>
          <a:endParaRPr lang="ru-RU" sz="3200" kern="1200" dirty="0"/>
        </a:p>
      </dsp:txBody>
      <dsp:txXfrm>
        <a:off x="2082146" y="0"/>
        <a:ext cx="804259" cy="850883"/>
      </dsp:txXfrm>
    </dsp:sp>
    <dsp:sp modelId="{E323BA8E-3590-4F83-9BE7-B17F27E42FAF}">
      <dsp:nvSpPr>
        <dsp:cNvPr id="0" name=""/>
        <dsp:cNvSpPr/>
      </dsp:nvSpPr>
      <dsp:spPr>
        <a:xfrm>
          <a:off x="1599116" y="850883"/>
          <a:ext cx="1770318" cy="1022061"/>
        </a:xfrm>
        <a:prstGeom prst="trapezoid">
          <a:avLst>
            <a:gd name="adj" fmla="val 4726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ДЗ ТО</a:t>
          </a:r>
          <a:endParaRPr lang="ru-RU" sz="3200" kern="1200" dirty="0"/>
        </a:p>
      </dsp:txBody>
      <dsp:txXfrm>
        <a:off x="1908922" y="850883"/>
        <a:ext cx="1150706" cy="1022061"/>
      </dsp:txXfrm>
    </dsp:sp>
    <dsp:sp modelId="{F2C94AE9-9E3C-4EC0-AB3E-BB95D2C8C6E0}">
      <dsp:nvSpPr>
        <dsp:cNvPr id="0" name=""/>
        <dsp:cNvSpPr/>
      </dsp:nvSpPr>
      <dsp:spPr>
        <a:xfrm>
          <a:off x="0" y="1872945"/>
          <a:ext cx="4968552" cy="3383638"/>
        </a:xfrm>
        <a:prstGeom prst="trapezoid">
          <a:avLst>
            <a:gd name="adj" fmla="val 4726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ГБУЗ ТО «ОБ№4»</a:t>
          </a:r>
          <a:endParaRPr lang="ru-RU" sz="3200" kern="1200" dirty="0"/>
        </a:p>
      </dsp:txBody>
      <dsp:txXfrm>
        <a:off x="869496" y="1872945"/>
        <a:ext cx="3229558" cy="338363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23FB87-717D-4634-808D-D06698292977}">
      <dsp:nvSpPr>
        <dsp:cNvPr id="0" name=""/>
        <dsp:cNvSpPr/>
      </dsp:nvSpPr>
      <dsp:spPr>
        <a:xfrm rot="5400000">
          <a:off x="4909561" y="-1706981"/>
          <a:ext cx="1540858" cy="534587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Распространение практики на МО юга Тюменской области с самостоятельным статусов Областных больниц</a:t>
          </a:r>
          <a:endParaRPr lang="ru-RU" sz="1400" kern="1200" dirty="0"/>
        </a:p>
      </dsp:txBody>
      <dsp:txXfrm rot="5400000">
        <a:off x="4909561" y="-1706981"/>
        <a:ext cx="1540858" cy="5345873"/>
      </dsp:txXfrm>
    </dsp:sp>
    <dsp:sp modelId="{1F3039BF-B598-417E-ADD9-7422AD93C20D}">
      <dsp:nvSpPr>
        <dsp:cNvPr id="0" name=""/>
        <dsp:cNvSpPr/>
      </dsp:nvSpPr>
      <dsp:spPr>
        <a:xfrm>
          <a:off x="0" y="2918"/>
          <a:ext cx="3007054" cy="19260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120015" rIns="240030" bIns="12001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300" kern="1200" dirty="0"/>
        </a:p>
      </dsp:txBody>
      <dsp:txXfrm>
        <a:off x="0" y="2918"/>
        <a:ext cx="3007054" cy="1926073"/>
      </dsp:txXfrm>
    </dsp:sp>
    <dsp:sp modelId="{51A4695B-1A5C-42D9-AA95-F855B0F2DA77}">
      <dsp:nvSpPr>
        <dsp:cNvPr id="0" name=""/>
        <dsp:cNvSpPr/>
      </dsp:nvSpPr>
      <dsp:spPr>
        <a:xfrm rot="5400000">
          <a:off x="4909561" y="315395"/>
          <a:ext cx="1540858" cy="534587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Включение  в программу пациентов с другими нозологическими формами заболеваний </a:t>
          </a:r>
          <a:endParaRPr lang="ru-RU" sz="1400" kern="1200" dirty="0"/>
        </a:p>
      </dsp:txBody>
      <dsp:txXfrm rot="5400000">
        <a:off x="4909561" y="315395"/>
        <a:ext cx="1540858" cy="5345873"/>
      </dsp:txXfrm>
    </dsp:sp>
    <dsp:sp modelId="{C8A1632F-55BB-4A30-858E-8B8C94586C0A}">
      <dsp:nvSpPr>
        <dsp:cNvPr id="0" name=""/>
        <dsp:cNvSpPr/>
      </dsp:nvSpPr>
      <dsp:spPr>
        <a:xfrm>
          <a:off x="0" y="2025295"/>
          <a:ext cx="3007054" cy="19260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120015" rIns="240030" bIns="12001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300" kern="1200" dirty="0"/>
        </a:p>
      </dsp:txBody>
      <dsp:txXfrm>
        <a:off x="0" y="2025295"/>
        <a:ext cx="3007054" cy="1926073"/>
      </dsp:txXfrm>
    </dsp:sp>
    <dsp:sp modelId="{4551783E-631A-47F7-B3D9-5FA388D554A8}">
      <dsp:nvSpPr>
        <dsp:cNvPr id="0" name=""/>
        <dsp:cNvSpPr/>
      </dsp:nvSpPr>
      <dsp:spPr>
        <a:xfrm rot="5400000">
          <a:off x="4909561" y="2337772"/>
          <a:ext cx="1540858" cy="534587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Разработка и внедрение программы дистанционного мониторинга приверженности лечению пациентов на этапе выписки из отделений МО</a:t>
          </a:r>
          <a:endParaRPr lang="ru-RU" sz="1400" kern="1200" dirty="0"/>
        </a:p>
      </dsp:txBody>
      <dsp:txXfrm rot="5400000">
        <a:off x="4909561" y="2337772"/>
        <a:ext cx="1540858" cy="5345873"/>
      </dsp:txXfrm>
    </dsp:sp>
    <dsp:sp modelId="{F2157468-63E6-4DE9-8006-2A7581A4BEB2}">
      <dsp:nvSpPr>
        <dsp:cNvPr id="0" name=""/>
        <dsp:cNvSpPr/>
      </dsp:nvSpPr>
      <dsp:spPr>
        <a:xfrm>
          <a:off x="0" y="4047672"/>
          <a:ext cx="3007054" cy="19260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120015" rIns="240030" bIns="12001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300" kern="1200" dirty="0"/>
        </a:p>
      </dsp:txBody>
      <dsp:txXfrm>
        <a:off x="0" y="4047672"/>
        <a:ext cx="3007054" cy="1926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0.875</cdr:x>
      <cdr:y>0.21262</cdr:y>
    </cdr:from>
    <cdr:to>
      <cdr:x>0.92857</cdr:x>
      <cdr:y>0.69102</cdr:y>
    </cdr:to>
    <cdr:sp macro="" textlink="">
      <cdr:nvSpPr>
        <cdr:cNvPr id="2" name="Стрелка вниз 1"/>
        <cdr:cNvSpPr/>
      </cdr:nvSpPr>
      <cdr:spPr>
        <a:xfrm xmlns:a="http://schemas.openxmlformats.org/drawingml/2006/main">
          <a:off x="7056784" y="864096"/>
          <a:ext cx="432048" cy="1944216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0.90179</cdr:x>
      <cdr:y>0.37209</cdr:y>
    </cdr:from>
    <cdr:to>
      <cdr:x>0.95536</cdr:x>
      <cdr:y>0.85049</cdr:y>
    </cdr:to>
    <cdr:sp macro="" textlink="">
      <cdr:nvSpPr>
        <cdr:cNvPr id="2" name="Стрелка вниз 1"/>
        <cdr:cNvSpPr/>
      </cdr:nvSpPr>
      <cdr:spPr>
        <a:xfrm xmlns:a="http://schemas.openxmlformats.org/drawingml/2006/main">
          <a:off x="7272808" y="1512168"/>
          <a:ext cx="432036" cy="1944217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725B-142A-4EE7-8128-3F9575ED07D1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040-11E4-43D5-BC56-DB589966D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725B-142A-4EE7-8128-3F9575ED07D1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040-11E4-43D5-BC56-DB589966D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725B-142A-4EE7-8128-3F9575ED07D1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040-11E4-43D5-BC56-DB589966D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725B-142A-4EE7-8128-3F9575ED07D1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040-11E4-43D5-BC56-DB589966D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725B-142A-4EE7-8128-3F9575ED07D1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040-11E4-43D5-BC56-DB589966D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725B-142A-4EE7-8128-3F9575ED07D1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040-11E4-43D5-BC56-DB589966D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725B-142A-4EE7-8128-3F9575ED07D1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040-11E4-43D5-BC56-DB589966D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725B-142A-4EE7-8128-3F9575ED07D1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040-11E4-43D5-BC56-DB589966D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725B-142A-4EE7-8128-3F9575ED07D1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040-11E4-43D5-BC56-DB589966D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725B-142A-4EE7-8128-3F9575ED07D1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040-11E4-43D5-BC56-DB589966D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725B-142A-4EE7-8128-3F9575ED07D1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040-11E4-43D5-BC56-DB589966D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9725B-142A-4EE7-8128-3F9575ED07D1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00040-11E4-43D5-BC56-DB589966D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4"/>
          <p:cNvSpPr txBox="1"/>
          <p:nvPr/>
        </p:nvSpPr>
        <p:spPr>
          <a:xfrm>
            <a:off x="611560" y="188640"/>
            <a:ext cx="7920000" cy="991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ru-RU" b="1" strike="noStrike" spc="-1" dirty="0" smtClean="0">
                <a:latin typeface="+mj-lt"/>
                <a:ea typeface="Microsoft YaHei"/>
              </a:rPr>
              <a:t>Эффективное обеспечения льготными лекарственными препаратами пациентов, </a:t>
            </a:r>
            <a:r>
              <a:rPr lang="ru-RU" b="1" dirty="0">
                <a:latin typeface="+mj-lt"/>
              </a:rPr>
              <a:t>перенесших острое нарушение мозгового кровообращения, инфаркт </a:t>
            </a:r>
            <a:r>
              <a:rPr lang="ru-RU" b="1" dirty="0" smtClean="0">
                <a:latin typeface="+mj-lt"/>
              </a:rPr>
              <a:t>миокарда в ГБУЗ ТО «ОБ№4»</a:t>
            </a:r>
            <a:endParaRPr lang="ru-RU" dirty="0">
              <a:latin typeface="+mj-lt"/>
            </a:endParaRPr>
          </a:p>
          <a:p>
            <a:pPr algn="ctr"/>
            <a:r>
              <a:rPr lang="ru-RU" b="1" strike="noStrike" spc="-1" dirty="0" smtClean="0">
                <a:latin typeface="+mj-lt"/>
                <a:ea typeface="Microsoft YaHei"/>
              </a:rPr>
              <a:t> </a:t>
            </a:r>
            <a:endParaRPr lang="ru-RU" b="1" strike="noStrike" spc="-1" dirty="0">
              <a:latin typeface="+mj-lt"/>
            </a:endParaRPr>
          </a:p>
        </p:txBody>
      </p:sp>
      <p:pic>
        <p:nvPicPr>
          <p:cNvPr id="1027" name="Picture 3" descr="C:\Users\zam_gv_omo\Desktop\1.jpg"/>
          <p:cNvPicPr>
            <a:picLocks noChangeAspect="1" noChangeArrowheads="1"/>
          </p:cNvPicPr>
          <p:nvPr/>
        </p:nvPicPr>
        <p:blipFill>
          <a:blip r:embed="rId2" cstate="print">
            <a:lum contrast="-29000"/>
          </a:blip>
          <a:srcRect/>
          <a:stretch>
            <a:fillRect/>
          </a:stretch>
        </p:blipFill>
        <p:spPr bwMode="auto">
          <a:xfrm>
            <a:off x="1979712" y="1268760"/>
            <a:ext cx="5006177" cy="3328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115616" y="551723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/>
              <a:t>А.С. Плетнев</a:t>
            </a:r>
            <a:endParaRPr lang="ru-RU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620688"/>
          <a:ext cx="8820472" cy="5970125"/>
        </p:xfrm>
        <a:graphic>
          <a:graphicData uri="http://schemas.openxmlformats.org/drawingml/2006/table">
            <a:tbl>
              <a:tblPr/>
              <a:tblGrid>
                <a:gridCol w="23922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85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817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179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9406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Исполнитель, ответственный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9" marR="34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9" marR="3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процесс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9" marR="3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примечание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9" marR="3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28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Заведующий отделения, врач отделения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9" marR="3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9" marR="3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Формирование выписки на пациента с рекомендациями, в которых указано медикаментозное лечение (рекомендовано), оформление согласия на выписку электронных рецептов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9" marR="34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позднее 3 дней после установления диагноза в отделении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9" marR="3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035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Заведующий отделения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9" marR="3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9" marR="3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Передача информации в кабинет В К поликлиники №1 информации о пациенте для проведения ВК и включении в регистр ССЗ, указание препаратов необходимых для проведения медикаментозной терапии после выписки из стационара*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9" marR="34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3489" marR="3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035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Кабинет ВК поликлиники №1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9" marR="3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9" marR="3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Присвоение пациенту кода льготы (присваивается не позднее 3 дней после установления диагноза в отделении), проведение ВК . Передача сведений сотруднику кабинета оформления рецептов поликлиники №1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9" marR="34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день поступления информации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9" marR="3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456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Сотрудник кабинета оформления рецептов поликлиники №1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9" marR="3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9" marR="3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Выписка рецептов в электроном виде на: 1)6 месяцев пациентам из г.Ишима и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Ишимского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района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2) на 1 месяц пациентам из филиалов (Абатский,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Армизонский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Бердюжский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Викуловский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Сорокинский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районы) Осуществление формирования протокола в МИС 1С 3)Выезд в аптечную сеть, осуществляющую выдачу лекарственных препаратов по электронным рецептам в рамках ДЛО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9" marR="34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течение 1 дня при получении информации из кабинета ВК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9" marR="3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14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Сотрудник аптечной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сети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9" marR="3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9" marR="3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Формирование укладок с препаратами в соответствии с информацией и имеющимися электронными рецептами. Выдача сотруднику кабинета оформления рецептов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9" marR="34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3489" marR="3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10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Сотрудник кабинета оформления рецептов поликлиники №1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9" marR="34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9" marR="3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Проверка наличия препаратов в соответствии с рекомендациями, передача в отделения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9" marR="34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3489" marR="3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1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Старшая медицинская сестра отделения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9" marR="34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9" marR="3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Выдача препаратов пациенту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9" marR="3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 выписке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9" marR="3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1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Заведующий отделения, врач отделения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9" marR="34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9" marR="3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Отражение в выписке факта выдачи препаратов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9" marR="34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 выписке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9" marR="3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Алгоритм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Пирамида решений</a:t>
            </a:r>
            <a:endParaRPr lang="ru-RU" sz="2800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179512" y="836712"/>
          <a:ext cx="496855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48064" y="2492896"/>
            <a:ext cx="3672408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mpd="thickThin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Приказ ГБУЗ ТО «ОБ№4»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1628800"/>
            <a:ext cx="3672408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mpd="thickThin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Формирование дополнительной заявки по ДЛО</a:t>
            </a:r>
            <a:endParaRPr lang="ru-RU" dirty="0"/>
          </a:p>
        </p:txBody>
      </p:sp>
      <p:pic>
        <p:nvPicPr>
          <p:cNvPr id="1026" name="Picture 2" descr="C:\Users\zam_gv_omo\Desktop\Скриншот 14-05-2023 09355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2924944"/>
            <a:ext cx="2592288" cy="3701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Оценка </a:t>
            </a:r>
            <a:r>
              <a:rPr lang="ru-RU" sz="2800" dirty="0" smtClean="0"/>
              <a:t>результата</a:t>
            </a:r>
            <a:endParaRPr lang="ru-RU" sz="2800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436096" y="1628800"/>
          <a:ext cx="3168352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86658897"/>
              </p:ext>
            </p:extLst>
          </p:nvPr>
        </p:nvGraphicFramePr>
        <p:xfrm>
          <a:off x="323528" y="1340768"/>
          <a:ext cx="684364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004048" y="836712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Количество пациентов обеспеченных лекарственными препаратами после выписки в период с апреля по декабрь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Оценка </a:t>
            </a:r>
            <a:r>
              <a:rPr lang="ru-RU" sz="2800" dirty="0" smtClean="0"/>
              <a:t>результата</a:t>
            </a:r>
            <a:endParaRPr lang="ru-RU" sz="2800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436096" y="1628800"/>
          <a:ext cx="3168352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004048" y="836712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Количество пациентов обеспеченных лекарственными препаратами после выписки в период с апреля по декабрь</a:t>
            </a:r>
            <a:endParaRPr lang="ru-RU" dirty="0"/>
          </a:p>
        </p:txBody>
      </p:sp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81655561"/>
              </p:ext>
            </p:extLst>
          </p:nvPr>
        </p:nvGraphicFramePr>
        <p:xfrm>
          <a:off x="179512" y="1484784"/>
          <a:ext cx="6480720" cy="5193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Оценка результата</a:t>
            </a:r>
            <a:endParaRPr lang="ru-RU" sz="2800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611560" y="2276872"/>
          <a:ext cx="316835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5436096" y="2420888"/>
          <a:ext cx="3168352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3568" y="198884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43 пациента. Январь 2023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508104" y="198884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77 пациентов. Апрель 2023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4211960" y="3212976"/>
            <a:ext cx="504056" cy="504056"/>
          </a:xfrm>
          <a:prstGeom prst="rightArrow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4" name="Picture 2" descr="C:\Users\zam_gv_omo\Desktop\таблетки-капсул-волдырей-236658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725144"/>
            <a:ext cx="2871717" cy="1908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 descr="C:\Users\zam_gv_omo\Desktop\6213018330_ecd363b817_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725144"/>
            <a:ext cx="2921415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755576" y="836712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какой по счету день обеспечены лекарственными препаратами пациенты после выписки из стационара</a:t>
            </a:r>
          </a:p>
          <a:p>
            <a:r>
              <a:rPr lang="ru-RU" dirty="0" smtClean="0"/>
              <a:t>Начало реализации проекта – апрель 2023 года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Эффективность</a:t>
            </a:r>
            <a:endParaRPr lang="ru-RU" sz="2800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539552" y="2348880"/>
          <a:ext cx="806489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91680" y="1196752"/>
            <a:ext cx="5976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Смертность от болезней системы кровообращения</a:t>
            </a:r>
            <a:endParaRPr lang="ru-RU" sz="16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Эффективность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1196752"/>
            <a:ext cx="5976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Количество повторных ОНМК, ОКС</a:t>
            </a:r>
            <a:endParaRPr lang="ru-RU" sz="1600" b="1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67544" y="1916832"/>
          <a:ext cx="806489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Стрелка вниз 6"/>
          <p:cNvSpPr/>
          <p:nvPr/>
        </p:nvSpPr>
        <p:spPr>
          <a:xfrm>
            <a:off x="7668344" y="3429000"/>
            <a:ext cx="432048" cy="194421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Эффективность</a:t>
            </a:r>
            <a:endParaRPr lang="ru-RU" sz="2800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539552" y="2348880"/>
          <a:ext cx="806489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1124744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Количество вызовов СМП пациентам, выписанным из стационара в течение 6 месяцев после выписки</a:t>
            </a:r>
            <a:endParaRPr lang="ru-RU" sz="16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Перспективы</a:t>
            </a:r>
            <a:endParaRPr lang="ru-RU" sz="2800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251520" y="620688"/>
          <a:ext cx="835292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578" name="Picture 2" descr="C:\Users\zam_gv_omo\Desktop\image017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764704"/>
            <a:ext cx="2736304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9" name="Picture 3" descr="C:\Users\zam_gv_omo\Desktop\og_og_156117979926324894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2780928"/>
            <a:ext cx="2751350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C:\Users\zam_gv_omo\Desktop\remote-patient-moni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7" y="4797152"/>
            <a:ext cx="2736304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Цель проекта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124744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Сокращение срока обеспечения пациента льготными лекарственными препаратами после выписки из первично-сосудистых отделений до 1 дня</a:t>
            </a:r>
            <a:endParaRPr lang="ru-RU" sz="2000" dirty="0"/>
          </a:p>
        </p:txBody>
      </p:sp>
      <p:pic>
        <p:nvPicPr>
          <p:cNvPr id="2050" name="Picture 2" descr="C:\Users\zam_gv_omo\Desktop\SEI_737819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80928"/>
            <a:ext cx="3995936" cy="2664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zam_gv_omo\Desktop\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852936"/>
            <a:ext cx="1440160" cy="2599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Прямая со стрелкой 10"/>
          <p:cNvCxnSpPr/>
          <p:nvPr/>
        </p:nvCxnSpPr>
        <p:spPr>
          <a:xfrm>
            <a:off x="4932040" y="4077072"/>
            <a:ext cx="1512168" cy="0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Актуальность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836712"/>
            <a:ext cx="77048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000" dirty="0" smtClean="0"/>
              <a:t>Реализация целей и задач национального проекта: снижение смертности от болезней системы кровообращения до 450 случаев на 100 тыс. населения.</a:t>
            </a:r>
          </a:p>
          <a:p>
            <a:pPr marL="457200" indent="-457200" algn="just">
              <a:buAutoNum type="arabicPeriod"/>
            </a:pPr>
            <a:endParaRPr lang="ru-RU" sz="2000" dirty="0" smtClean="0"/>
          </a:p>
          <a:p>
            <a:pPr marL="457200" indent="-457200" algn="just">
              <a:buAutoNum type="arabicPeriod"/>
            </a:pPr>
            <a:r>
              <a:rPr lang="ru-RU" sz="2000" dirty="0" smtClean="0"/>
              <a:t>Своевременная и постоянная медикаментозная терапия ХНИЗ – залог профилактики   осложнений, в том числе повторных ОНМК и ОКС.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Задачи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419872" y="908720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dirty="0" smtClean="0"/>
              <a:t>Анализ процесса обеспечения пациента льготными лекарственными препаратами после выписки из первично-сосудистых отделений</a:t>
            </a:r>
            <a:endParaRPr lang="ru-RU" b="0" strike="noStrike" spc="-1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2492896"/>
            <a:ext cx="5472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b="0" strike="noStrike" spc="-1" dirty="0" smtClean="0">
                <a:solidFill>
                  <a:srgbClr val="000000"/>
                </a:solidFill>
                <a:latin typeface="+mj-lt"/>
                <a:ea typeface="DejaVu Sans"/>
              </a:rPr>
              <a:t>Разработка и внедрение программы  оптимизации </a:t>
            </a:r>
            <a:r>
              <a:rPr lang="ru-RU" dirty="0" smtClean="0">
                <a:latin typeface="+mj-lt"/>
              </a:rPr>
              <a:t>процесса обеспечения пациента льготными лекарственными препаратами после выписки из первично-сосудистых отделений</a:t>
            </a:r>
            <a:r>
              <a:rPr lang="ru-RU" b="0" strike="noStrike" spc="-1" dirty="0" smtClean="0">
                <a:solidFill>
                  <a:srgbClr val="000000"/>
                </a:solidFill>
                <a:latin typeface="+mj-lt"/>
                <a:ea typeface="DejaVu Sans"/>
              </a:rPr>
              <a:t>  на основе принципов и инструментов Бережливого производства</a:t>
            </a:r>
            <a:endParaRPr lang="ru-RU" b="0" strike="noStrike" spc="-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4725144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b="0" strike="noStrike" spc="-1" dirty="0" smtClean="0">
                <a:solidFill>
                  <a:srgbClr val="000000"/>
                </a:solidFill>
                <a:latin typeface="+mj-lt"/>
                <a:ea typeface="DejaVu Sans"/>
              </a:rPr>
              <a:t>Оценка результатов проведенных мероприятий по оптимизации </a:t>
            </a:r>
            <a:r>
              <a:rPr lang="ru-RU" dirty="0" smtClean="0">
                <a:latin typeface="+mj-lt"/>
              </a:rPr>
              <a:t>процесса обеспечения пациента льготными лекарственными препаратами после выписки из первично-сосудистых отделений</a:t>
            </a:r>
            <a:r>
              <a:rPr lang="ru-RU" b="0" strike="noStrike" spc="-1" dirty="0" smtClean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endParaRPr lang="ru-RU" b="0" strike="noStrike" spc="-1" dirty="0">
              <a:latin typeface="+mj-lt"/>
            </a:endParaRPr>
          </a:p>
        </p:txBody>
      </p:sp>
      <p:pic>
        <p:nvPicPr>
          <p:cNvPr id="3074" name="Picture 2" descr="C:\Users\zam_gv_omo\Desktop\marketinganalysis-2385x1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2880320" cy="1920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zam_gv_omo\Desktop\projektirovanie-elektroprovod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36912"/>
            <a:ext cx="2858344" cy="1904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zam_gv_omo\Desktop\1_bIKY6W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581128"/>
            <a:ext cx="2880320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Этапы проекта</a:t>
            </a:r>
            <a:endParaRPr lang="ru-RU" sz="28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9552" y="908720"/>
          <a:ext cx="7992888" cy="497027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{073A0DAA-6AF3-43AB-8588-CEC1D06C72B9}</a:tableStyleId>
              </a:tblPr>
              <a:tblGrid>
                <a:gridCol w="8297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988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642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970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этап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70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Защита паспорта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01.01.2023- 31.01.2023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70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Анализ текущей ситуации</a:t>
                      </a:r>
                      <a:endParaRPr lang="ru-RU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31.01.2023-28.02.2023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70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Разработка текущей карты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70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Поиск и выявление проблем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70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Поиск решений, формирование</a:t>
                      </a:r>
                      <a:r>
                        <a:rPr lang="ru-RU" baseline="0" dirty="0" smtClean="0"/>
                        <a:t> программы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70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Разработка карты целевого состояния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970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Внедрение улучшений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01.03.2023-31.05.2023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970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Мониторинг устойчивости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01.06.2023 — 29.06.2023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970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Закрытие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30.06.2023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Опрос пациентов</a:t>
            </a:r>
            <a:endParaRPr lang="ru-RU" sz="2800" dirty="0"/>
          </a:p>
        </p:txBody>
      </p:sp>
      <p:pic>
        <p:nvPicPr>
          <p:cNvPr id="4098" name="Picture 2" descr="C:\Users\zam_gv_omo\Desktop\Скриншот 26-02-2023 1823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4181759" cy="1986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zam_gv_omo\Desktop\1644040510_29-adonius-club-p-telefonnie-peregovori-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413114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932040" y="1484784"/>
            <a:ext cx="40324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Несоответствие места проживания фактического и в МИС 1С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Потребность в посторонней помощи </a:t>
            </a:r>
          </a:p>
          <a:p>
            <a:pPr marL="342900" indent="-342900">
              <a:buAutoNum type="arabicPeriod"/>
            </a:pPr>
            <a:r>
              <a:rPr lang="ru-RU" dirty="0" smtClean="0"/>
              <a:t>Удаленность населенного пункта от аптечной организации</a:t>
            </a:r>
          </a:p>
          <a:p>
            <a:pPr marL="342900" indent="-342900">
              <a:buAutoNum type="arabicPeriod"/>
            </a:pPr>
            <a:r>
              <a:rPr lang="ru-RU" dirty="0" smtClean="0"/>
              <a:t>Отсутствие постоянного медицинского работника в ближайшей медицинской организации</a:t>
            </a:r>
          </a:p>
          <a:p>
            <a:pPr marL="342900" indent="-342900">
              <a:buAutoNum type="arabicPeriod"/>
            </a:pPr>
            <a:r>
              <a:rPr lang="ru-RU" dirty="0" smtClean="0"/>
              <a:t>Осмотр медицинским работником после выписки позднее 3 суток от момента выписки</a:t>
            </a:r>
          </a:p>
          <a:p>
            <a:pPr marL="342900" indent="-342900">
              <a:buAutoNum type="arabicPeriod"/>
            </a:pPr>
            <a:r>
              <a:rPr lang="ru-RU" dirty="0" smtClean="0"/>
              <a:t>Дата обеспечения лекарственными препаратами позднее 2-3 суток</a:t>
            </a: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4355976" y="2996952"/>
            <a:ext cx="504056" cy="504056"/>
          </a:xfrm>
          <a:prstGeom prst="rightArrow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Карта текущего состояния</a:t>
            </a:r>
            <a:endParaRPr lang="ru-RU" sz="2800" dirty="0"/>
          </a:p>
        </p:txBody>
      </p:sp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251520" y="764704"/>
            <a:ext cx="8424936" cy="4248472"/>
            <a:chOff x="258" y="1918"/>
            <a:chExt cx="11211" cy="5679"/>
          </a:xfrm>
        </p:grpSpPr>
        <p:sp>
          <p:nvSpPr>
            <p:cNvPr id="5123" name="Параллелограмм 1"/>
            <p:cNvSpPr>
              <a:spLocks noChangeArrowheads="1"/>
            </p:cNvSpPr>
            <p:nvPr/>
          </p:nvSpPr>
          <p:spPr bwMode="auto">
            <a:xfrm>
              <a:off x="258" y="4278"/>
              <a:ext cx="1440" cy="825"/>
            </a:xfrm>
            <a:prstGeom prst="parallelogram">
              <a:avLst>
                <a:gd name="adj" fmla="val 25002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rgbClr val="1F376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508" y="4400"/>
              <a:ext cx="979" cy="6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Факт заболевания, выписка пациента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5" name="Text Box 5"/>
            <p:cNvSpPr txBox="1">
              <a:spLocks noChangeArrowheads="1"/>
            </p:cNvSpPr>
            <p:nvPr/>
          </p:nvSpPr>
          <p:spPr bwMode="auto">
            <a:xfrm>
              <a:off x="2303" y="3939"/>
              <a:ext cx="852" cy="15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Выписка пациента. Рекомендации по медикаментозному ведению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6" name="Надпись 3"/>
            <p:cNvSpPr txBox="1">
              <a:spLocks noChangeArrowheads="1"/>
            </p:cNvSpPr>
            <p:nvPr/>
          </p:nvSpPr>
          <p:spPr bwMode="auto">
            <a:xfrm>
              <a:off x="3824" y="2936"/>
              <a:ext cx="851" cy="16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Формирование актива в 1с МИС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7" name="Надпись 5"/>
            <p:cNvSpPr txBox="1">
              <a:spLocks noChangeArrowheads="1"/>
            </p:cNvSpPr>
            <p:nvPr/>
          </p:nvSpPr>
          <p:spPr bwMode="auto">
            <a:xfrm>
              <a:off x="3821" y="4845"/>
              <a:ext cx="851" cy="16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Служебная записка с данными пациента </a:t>
              </a: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Vip</a:t>
              </a:r>
              <a:r>
                <a:rPr kumimoji="0" lang="ru-RU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Net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8" name="Надпись 6"/>
            <p:cNvSpPr txBox="1">
              <a:spLocks noChangeArrowheads="1"/>
            </p:cNvSpPr>
            <p:nvPr/>
          </p:nvSpPr>
          <p:spPr bwMode="auto">
            <a:xfrm>
              <a:off x="5271" y="3981"/>
              <a:ext cx="852" cy="15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АПП.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Выписка лекарственных препаратов. Проведение ВК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9" name="Надпись 7"/>
            <p:cNvSpPr txBox="1">
              <a:spLocks noChangeArrowheads="1"/>
            </p:cNvSpPr>
            <p:nvPr/>
          </p:nvSpPr>
          <p:spPr bwMode="auto">
            <a:xfrm>
              <a:off x="6716" y="1918"/>
              <a:ext cx="852" cy="15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Обращение родственников пациента в АПП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0" name="Надпись 8"/>
            <p:cNvSpPr txBox="1">
              <a:spLocks noChangeArrowheads="1"/>
            </p:cNvSpPr>
            <p:nvPr/>
          </p:nvSpPr>
          <p:spPr bwMode="auto">
            <a:xfrm>
              <a:off x="6723" y="3656"/>
              <a:ext cx="852" cy="21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Получение препаратов медицинским работником перед активом пациента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1" name="Надпись 9"/>
            <p:cNvSpPr txBox="1">
              <a:spLocks noChangeArrowheads="1"/>
            </p:cNvSpPr>
            <p:nvPr/>
          </p:nvSpPr>
          <p:spPr bwMode="auto">
            <a:xfrm>
              <a:off x="6716" y="6042"/>
              <a:ext cx="852" cy="15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Активная явка пациента в АПП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2" name="Параллелограмм 10"/>
            <p:cNvSpPr>
              <a:spLocks noChangeArrowheads="1"/>
            </p:cNvSpPr>
            <p:nvPr/>
          </p:nvSpPr>
          <p:spPr bwMode="auto">
            <a:xfrm>
              <a:off x="10029" y="2384"/>
              <a:ext cx="1440" cy="4873"/>
            </a:xfrm>
            <a:prstGeom prst="parallelogram">
              <a:avLst>
                <a:gd name="adj" fmla="val 25000"/>
              </a:avLst>
            </a:prstGeom>
            <a:solidFill>
              <a:schemeClr val="bg1">
                <a:lumMod val="75000"/>
              </a:schemeClr>
            </a:solidFill>
            <a:ln w="12700">
              <a:solidFill>
                <a:srgbClr val="2F528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3" name="Text Box 13"/>
            <p:cNvSpPr txBox="1">
              <a:spLocks noChangeArrowheads="1"/>
            </p:cNvSpPr>
            <p:nvPr/>
          </p:nvSpPr>
          <p:spPr bwMode="auto">
            <a:xfrm>
              <a:off x="10260" y="4484"/>
              <a:ext cx="979" cy="6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Факт получения препарата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4" name="Надпись 12"/>
            <p:cNvSpPr txBox="1">
              <a:spLocks noChangeArrowheads="1"/>
            </p:cNvSpPr>
            <p:nvPr/>
          </p:nvSpPr>
          <p:spPr bwMode="auto">
            <a:xfrm>
              <a:off x="8267" y="3762"/>
              <a:ext cx="852" cy="19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Актив  к пациенту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135" name="Прямая со стрелкой 13"/>
            <p:cNvCxnSpPr>
              <a:cxnSpLocks noChangeShapeType="1"/>
            </p:cNvCxnSpPr>
            <p:nvPr/>
          </p:nvCxnSpPr>
          <p:spPr bwMode="auto">
            <a:xfrm>
              <a:off x="1647" y="4712"/>
              <a:ext cx="611" cy="12"/>
            </a:xfrm>
            <a:prstGeom prst="straightConnector1">
              <a:avLst/>
            </a:prstGeom>
            <a:noFill/>
            <a:ln w="6350">
              <a:solidFill>
                <a:srgbClr val="4472C4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136" name="Прямая со стрелкой 14"/>
            <p:cNvCxnSpPr>
              <a:cxnSpLocks noChangeShapeType="1"/>
            </p:cNvCxnSpPr>
            <p:nvPr/>
          </p:nvCxnSpPr>
          <p:spPr bwMode="auto">
            <a:xfrm>
              <a:off x="3211" y="4068"/>
              <a:ext cx="611" cy="12"/>
            </a:xfrm>
            <a:prstGeom prst="straightConnector1">
              <a:avLst/>
            </a:prstGeom>
            <a:noFill/>
            <a:ln w="6350">
              <a:solidFill>
                <a:srgbClr val="4472C4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137" name="Прямая со стрелкой 15"/>
            <p:cNvCxnSpPr>
              <a:cxnSpLocks noChangeShapeType="1"/>
            </p:cNvCxnSpPr>
            <p:nvPr/>
          </p:nvCxnSpPr>
          <p:spPr bwMode="auto">
            <a:xfrm>
              <a:off x="3210" y="5347"/>
              <a:ext cx="611" cy="12"/>
            </a:xfrm>
            <a:prstGeom prst="straightConnector1">
              <a:avLst/>
            </a:prstGeom>
            <a:noFill/>
            <a:ln w="6350">
              <a:solidFill>
                <a:srgbClr val="4472C4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138" name="Прямая со стрелкой 16"/>
            <p:cNvCxnSpPr>
              <a:cxnSpLocks noChangeShapeType="1"/>
            </p:cNvCxnSpPr>
            <p:nvPr/>
          </p:nvCxnSpPr>
          <p:spPr bwMode="auto">
            <a:xfrm>
              <a:off x="4662" y="4218"/>
              <a:ext cx="611" cy="12"/>
            </a:xfrm>
            <a:prstGeom prst="straightConnector1">
              <a:avLst/>
            </a:prstGeom>
            <a:noFill/>
            <a:ln w="6350">
              <a:solidFill>
                <a:srgbClr val="4472C4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139" name="Прямая со стрелкой 17"/>
            <p:cNvCxnSpPr>
              <a:cxnSpLocks noChangeShapeType="1"/>
            </p:cNvCxnSpPr>
            <p:nvPr/>
          </p:nvCxnSpPr>
          <p:spPr bwMode="auto">
            <a:xfrm>
              <a:off x="4650" y="5313"/>
              <a:ext cx="611" cy="12"/>
            </a:xfrm>
            <a:prstGeom prst="straightConnector1">
              <a:avLst/>
            </a:prstGeom>
            <a:noFill/>
            <a:ln w="6350">
              <a:solidFill>
                <a:srgbClr val="4472C4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140" name="Прямая со стрелкой 18"/>
            <p:cNvCxnSpPr>
              <a:cxnSpLocks noChangeShapeType="1"/>
            </p:cNvCxnSpPr>
            <p:nvPr/>
          </p:nvCxnSpPr>
          <p:spPr bwMode="auto">
            <a:xfrm>
              <a:off x="6136" y="4737"/>
              <a:ext cx="611" cy="12"/>
            </a:xfrm>
            <a:prstGeom prst="straightConnector1">
              <a:avLst/>
            </a:prstGeom>
            <a:noFill/>
            <a:ln w="6350">
              <a:solidFill>
                <a:srgbClr val="4472C4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141" name="Прямая со стрелкой 19"/>
            <p:cNvCxnSpPr>
              <a:cxnSpLocks noChangeShapeType="1"/>
            </p:cNvCxnSpPr>
            <p:nvPr/>
          </p:nvCxnSpPr>
          <p:spPr bwMode="auto">
            <a:xfrm>
              <a:off x="7622" y="4748"/>
              <a:ext cx="611" cy="12"/>
            </a:xfrm>
            <a:prstGeom prst="straightConnector1">
              <a:avLst/>
            </a:prstGeom>
            <a:noFill/>
            <a:ln w="6350">
              <a:solidFill>
                <a:srgbClr val="4472C4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142" name="Прямая со стрелкой 20"/>
            <p:cNvCxnSpPr>
              <a:cxnSpLocks noChangeShapeType="1"/>
            </p:cNvCxnSpPr>
            <p:nvPr/>
          </p:nvCxnSpPr>
          <p:spPr bwMode="auto">
            <a:xfrm>
              <a:off x="7574" y="2656"/>
              <a:ext cx="2730" cy="692"/>
            </a:xfrm>
            <a:prstGeom prst="straightConnector1">
              <a:avLst/>
            </a:prstGeom>
            <a:noFill/>
            <a:ln w="6350">
              <a:solidFill>
                <a:srgbClr val="4472C4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143" name="Прямая со стрелкой 21"/>
            <p:cNvCxnSpPr>
              <a:cxnSpLocks noChangeShapeType="1"/>
            </p:cNvCxnSpPr>
            <p:nvPr/>
          </p:nvCxnSpPr>
          <p:spPr bwMode="auto">
            <a:xfrm flipV="1">
              <a:off x="7602" y="6115"/>
              <a:ext cx="2487" cy="651"/>
            </a:xfrm>
            <a:prstGeom prst="straightConnector1">
              <a:avLst/>
            </a:prstGeom>
            <a:noFill/>
            <a:ln w="6350">
              <a:solidFill>
                <a:srgbClr val="4472C4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144" name="Прямая со стрелкой 22"/>
            <p:cNvCxnSpPr>
              <a:cxnSpLocks noChangeShapeType="1"/>
            </p:cNvCxnSpPr>
            <p:nvPr/>
          </p:nvCxnSpPr>
          <p:spPr bwMode="auto">
            <a:xfrm>
              <a:off x="9136" y="4737"/>
              <a:ext cx="1047" cy="0"/>
            </a:xfrm>
            <a:prstGeom prst="straightConnector1">
              <a:avLst/>
            </a:prstGeom>
            <a:noFill/>
            <a:ln w="6350">
              <a:solidFill>
                <a:srgbClr val="4472C4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145" name="Прямая со стрелкой 23"/>
            <p:cNvCxnSpPr>
              <a:cxnSpLocks noChangeShapeType="1"/>
            </p:cNvCxnSpPr>
            <p:nvPr/>
          </p:nvCxnSpPr>
          <p:spPr bwMode="auto">
            <a:xfrm flipV="1">
              <a:off x="5657" y="2519"/>
              <a:ext cx="1037" cy="1445"/>
            </a:xfrm>
            <a:prstGeom prst="straightConnector1">
              <a:avLst/>
            </a:prstGeom>
            <a:noFill/>
            <a:ln w="6350">
              <a:solidFill>
                <a:srgbClr val="4472C4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146" name="Прямая со стрелкой 24"/>
            <p:cNvCxnSpPr>
              <a:cxnSpLocks noChangeShapeType="1"/>
            </p:cNvCxnSpPr>
            <p:nvPr/>
          </p:nvCxnSpPr>
          <p:spPr bwMode="auto">
            <a:xfrm>
              <a:off x="5629" y="5554"/>
              <a:ext cx="1066" cy="1375"/>
            </a:xfrm>
            <a:prstGeom prst="straightConnector1">
              <a:avLst/>
            </a:prstGeom>
            <a:noFill/>
            <a:ln w="6350">
              <a:solidFill>
                <a:srgbClr val="4472C4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147" name="Прямая со стрелкой 25"/>
            <p:cNvCxnSpPr>
              <a:cxnSpLocks noChangeShapeType="1"/>
            </p:cNvCxnSpPr>
            <p:nvPr/>
          </p:nvCxnSpPr>
          <p:spPr bwMode="auto">
            <a:xfrm flipH="1">
              <a:off x="5802" y="2721"/>
              <a:ext cx="907" cy="1262"/>
            </a:xfrm>
            <a:prstGeom prst="straightConnector1">
              <a:avLst/>
            </a:prstGeom>
            <a:noFill/>
            <a:ln w="6350">
              <a:solidFill>
                <a:srgbClr val="4472C4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148" name="Прямая со стрелкой 26"/>
            <p:cNvCxnSpPr>
              <a:cxnSpLocks noChangeShapeType="1"/>
            </p:cNvCxnSpPr>
            <p:nvPr/>
          </p:nvCxnSpPr>
          <p:spPr bwMode="auto">
            <a:xfrm flipH="1" flipV="1">
              <a:off x="5788" y="5554"/>
              <a:ext cx="926" cy="1234"/>
            </a:xfrm>
            <a:prstGeom prst="straightConnector1">
              <a:avLst/>
            </a:prstGeom>
            <a:noFill/>
            <a:ln w="6350">
              <a:solidFill>
                <a:srgbClr val="4472C4"/>
              </a:solidFill>
              <a:miter lim="800000"/>
              <a:headEnd/>
              <a:tailEnd type="triangle" w="med" len="med"/>
            </a:ln>
          </p:spPr>
        </p:cxnSp>
        <p:sp>
          <p:nvSpPr>
            <p:cNvPr id="5150" name="Text Box 30"/>
            <p:cNvSpPr txBox="1">
              <a:spLocks noChangeArrowheads="1"/>
            </p:cNvSpPr>
            <p:nvPr/>
          </p:nvSpPr>
          <p:spPr bwMode="auto">
            <a:xfrm>
              <a:off x="3309" y="3749"/>
              <a:ext cx="336" cy="2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ru-RU" sz="500" dirty="0" smtClean="0">
                  <a:latin typeface="Calibri" pitchFamily="34" charset="0"/>
                  <a:cs typeface="Arial" pitchFamily="34" charset="0"/>
                </a:rPr>
                <a:t>1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1" name="Text Box 31"/>
            <p:cNvSpPr txBox="1">
              <a:spLocks noChangeArrowheads="1"/>
            </p:cNvSpPr>
            <p:nvPr/>
          </p:nvSpPr>
          <p:spPr bwMode="auto">
            <a:xfrm>
              <a:off x="3309" y="5055"/>
              <a:ext cx="336" cy="2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2" name="Text Box 32"/>
            <p:cNvSpPr txBox="1">
              <a:spLocks noChangeArrowheads="1"/>
            </p:cNvSpPr>
            <p:nvPr/>
          </p:nvSpPr>
          <p:spPr bwMode="auto">
            <a:xfrm>
              <a:off x="4777" y="3842"/>
              <a:ext cx="336" cy="2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3" name="Text Box 33"/>
            <p:cNvSpPr txBox="1">
              <a:spLocks noChangeArrowheads="1"/>
            </p:cNvSpPr>
            <p:nvPr/>
          </p:nvSpPr>
          <p:spPr bwMode="auto">
            <a:xfrm>
              <a:off x="4777" y="4955"/>
              <a:ext cx="336" cy="2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4" name="Text Box 34"/>
            <p:cNvSpPr txBox="1">
              <a:spLocks noChangeArrowheads="1"/>
            </p:cNvSpPr>
            <p:nvPr/>
          </p:nvSpPr>
          <p:spPr bwMode="auto">
            <a:xfrm>
              <a:off x="5759" y="3047"/>
              <a:ext cx="336" cy="2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5" name="Text Box 35"/>
            <p:cNvSpPr txBox="1">
              <a:spLocks noChangeArrowheads="1"/>
            </p:cNvSpPr>
            <p:nvPr/>
          </p:nvSpPr>
          <p:spPr bwMode="auto">
            <a:xfrm>
              <a:off x="5785" y="6384"/>
              <a:ext cx="336" cy="2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6" name="Text Box 36"/>
            <p:cNvSpPr txBox="1">
              <a:spLocks noChangeArrowheads="1"/>
            </p:cNvSpPr>
            <p:nvPr/>
          </p:nvSpPr>
          <p:spPr bwMode="auto">
            <a:xfrm>
              <a:off x="6227" y="4422"/>
              <a:ext cx="336" cy="2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7" name="Text Box 37"/>
            <p:cNvSpPr txBox="1">
              <a:spLocks noChangeArrowheads="1"/>
            </p:cNvSpPr>
            <p:nvPr/>
          </p:nvSpPr>
          <p:spPr bwMode="auto">
            <a:xfrm>
              <a:off x="8714" y="2655"/>
              <a:ext cx="336" cy="2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8" name="Text Box 38"/>
            <p:cNvSpPr txBox="1">
              <a:spLocks noChangeArrowheads="1"/>
            </p:cNvSpPr>
            <p:nvPr/>
          </p:nvSpPr>
          <p:spPr bwMode="auto">
            <a:xfrm>
              <a:off x="7732" y="4422"/>
              <a:ext cx="336" cy="2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9" name="Text Box 39"/>
            <p:cNvSpPr txBox="1">
              <a:spLocks noChangeArrowheads="1"/>
            </p:cNvSpPr>
            <p:nvPr/>
          </p:nvSpPr>
          <p:spPr bwMode="auto">
            <a:xfrm>
              <a:off x="9453" y="4422"/>
              <a:ext cx="336" cy="2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0" name="Надпись 2"/>
            <p:cNvSpPr txBox="1">
              <a:spLocks noChangeArrowheads="1"/>
            </p:cNvSpPr>
            <p:nvPr/>
          </p:nvSpPr>
          <p:spPr bwMode="auto">
            <a:xfrm>
              <a:off x="8836" y="6510"/>
              <a:ext cx="336" cy="2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1" name="Взрыв: 14 точек 39"/>
            <p:cNvSpPr>
              <a:spLocks noChangeArrowheads="1"/>
            </p:cNvSpPr>
            <p:nvPr/>
          </p:nvSpPr>
          <p:spPr bwMode="auto">
            <a:xfrm>
              <a:off x="3890" y="4002"/>
              <a:ext cx="761" cy="488"/>
            </a:xfrm>
            <a:prstGeom prst="irregularSeal2">
              <a:avLst/>
            </a:prstGeom>
            <a:solidFill>
              <a:srgbClr val="FF0000"/>
            </a:solidFill>
            <a:ln w="12700">
              <a:solidFill>
                <a:srgbClr val="1F376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62" name="Взрыв: 14 точек 40"/>
            <p:cNvSpPr>
              <a:spLocks noChangeArrowheads="1"/>
            </p:cNvSpPr>
            <p:nvPr/>
          </p:nvSpPr>
          <p:spPr bwMode="auto">
            <a:xfrm>
              <a:off x="3957" y="6052"/>
              <a:ext cx="606" cy="381"/>
            </a:xfrm>
            <a:prstGeom prst="irregularSeal2">
              <a:avLst/>
            </a:prstGeom>
            <a:solidFill>
              <a:srgbClr val="FF0000"/>
            </a:solidFill>
            <a:ln w="12700">
              <a:solidFill>
                <a:srgbClr val="2F528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63" name="Взрыв: 14 точек 41"/>
            <p:cNvSpPr>
              <a:spLocks noChangeArrowheads="1"/>
            </p:cNvSpPr>
            <p:nvPr/>
          </p:nvSpPr>
          <p:spPr bwMode="auto">
            <a:xfrm>
              <a:off x="5423" y="4019"/>
              <a:ext cx="569" cy="371"/>
            </a:xfrm>
            <a:prstGeom prst="irregularSeal2">
              <a:avLst/>
            </a:prstGeom>
            <a:solidFill>
              <a:srgbClr val="FF0000"/>
            </a:solidFill>
            <a:ln w="12700">
              <a:solidFill>
                <a:srgbClr val="2F528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64" name="Взрыв: 14 точек 42"/>
            <p:cNvSpPr>
              <a:spLocks noChangeArrowheads="1"/>
            </p:cNvSpPr>
            <p:nvPr/>
          </p:nvSpPr>
          <p:spPr bwMode="auto">
            <a:xfrm>
              <a:off x="6881" y="3080"/>
              <a:ext cx="569" cy="371"/>
            </a:xfrm>
            <a:prstGeom prst="irregularSeal2">
              <a:avLst/>
            </a:prstGeom>
            <a:solidFill>
              <a:srgbClr val="FF0000"/>
            </a:solidFill>
            <a:ln w="12700">
              <a:solidFill>
                <a:srgbClr val="2F528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65" name="Взрыв: 14 точек 43"/>
            <p:cNvSpPr>
              <a:spLocks noChangeArrowheads="1"/>
            </p:cNvSpPr>
            <p:nvPr/>
          </p:nvSpPr>
          <p:spPr bwMode="auto">
            <a:xfrm>
              <a:off x="6909" y="5427"/>
              <a:ext cx="569" cy="371"/>
            </a:xfrm>
            <a:prstGeom prst="irregularSeal2">
              <a:avLst/>
            </a:prstGeom>
            <a:solidFill>
              <a:srgbClr val="FF0000"/>
            </a:solidFill>
            <a:ln w="12700">
              <a:solidFill>
                <a:srgbClr val="2F528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66" name="Взрыв: 14 точек 44"/>
            <p:cNvSpPr>
              <a:spLocks noChangeArrowheads="1"/>
            </p:cNvSpPr>
            <p:nvPr/>
          </p:nvSpPr>
          <p:spPr bwMode="auto">
            <a:xfrm>
              <a:off x="6881" y="7166"/>
              <a:ext cx="569" cy="371"/>
            </a:xfrm>
            <a:prstGeom prst="irregularSeal2">
              <a:avLst/>
            </a:prstGeom>
            <a:solidFill>
              <a:srgbClr val="FF0000"/>
            </a:solidFill>
            <a:ln w="12700">
              <a:solidFill>
                <a:srgbClr val="2F528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67" name="Взрыв: 14 точек 45"/>
            <p:cNvSpPr>
              <a:spLocks noChangeArrowheads="1"/>
            </p:cNvSpPr>
            <p:nvPr/>
          </p:nvSpPr>
          <p:spPr bwMode="auto">
            <a:xfrm>
              <a:off x="8424" y="5209"/>
              <a:ext cx="569" cy="371"/>
            </a:xfrm>
            <a:prstGeom prst="irregularSeal2">
              <a:avLst/>
            </a:prstGeom>
            <a:solidFill>
              <a:srgbClr val="FF0000"/>
            </a:solidFill>
            <a:ln w="12700">
              <a:solidFill>
                <a:srgbClr val="2F528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68" name="Надпись 46"/>
            <p:cNvSpPr txBox="1">
              <a:spLocks noChangeArrowheads="1"/>
            </p:cNvSpPr>
            <p:nvPr/>
          </p:nvSpPr>
          <p:spPr bwMode="auto">
            <a:xfrm>
              <a:off x="5531" y="4095"/>
              <a:ext cx="271" cy="25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9" name="Надпись 46"/>
            <p:cNvSpPr txBox="1">
              <a:spLocks noChangeArrowheads="1"/>
            </p:cNvSpPr>
            <p:nvPr/>
          </p:nvSpPr>
          <p:spPr bwMode="auto">
            <a:xfrm>
              <a:off x="4108" y="4138"/>
              <a:ext cx="271" cy="25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0" name="Надпись 46"/>
            <p:cNvSpPr txBox="1">
              <a:spLocks noChangeArrowheads="1"/>
            </p:cNvSpPr>
            <p:nvPr/>
          </p:nvSpPr>
          <p:spPr bwMode="auto">
            <a:xfrm>
              <a:off x="4108" y="6132"/>
              <a:ext cx="271" cy="25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1" name="Надпись 46"/>
            <p:cNvSpPr txBox="1">
              <a:spLocks noChangeArrowheads="1"/>
            </p:cNvSpPr>
            <p:nvPr/>
          </p:nvSpPr>
          <p:spPr bwMode="auto">
            <a:xfrm>
              <a:off x="7023" y="3151"/>
              <a:ext cx="271" cy="25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4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2" name="Надпись 46"/>
            <p:cNvSpPr txBox="1">
              <a:spLocks noChangeArrowheads="1"/>
            </p:cNvSpPr>
            <p:nvPr/>
          </p:nvSpPr>
          <p:spPr bwMode="auto">
            <a:xfrm>
              <a:off x="7023" y="5494"/>
              <a:ext cx="271" cy="25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3" name="Надпись 46"/>
            <p:cNvSpPr txBox="1">
              <a:spLocks noChangeArrowheads="1"/>
            </p:cNvSpPr>
            <p:nvPr/>
          </p:nvSpPr>
          <p:spPr bwMode="auto">
            <a:xfrm>
              <a:off x="7023" y="7257"/>
              <a:ext cx="271" cy="25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6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4" name="Надпись 46"/>
            <p:cNvSpPr txBox="1">
              <a:spLocks noChangeArrowheads="1"/>
            </p:cNvSpPr>
            <p:nvPr/>
          </p:nvSpPr>
          <p:spPr bwMode="auto">
            <a:xfrm>
              <a:off x="8565" y="5284"/>
              <a:ext cx="271" cy="25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7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1979712" y="5229200"/>
          <a:ext cx="5934075" cy="1435104"/>
        </p:xfrm>
        <a:graphic>
          <a:graphicData uri="http://schemas.openxmlformats.org/drawingml/2006/table">
            <a:tbl>
              <a:tblPr/>
              <a:tblGrid>
                <a:gridCol w="4470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870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легенда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Ошибка при формировании актива, несвоевременный контроль АПП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Несвоевременная отправка и получение информации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Несвоевременное проведение ВК и передача информации в кабинет выписки рецептов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Несвоевременное обращение родственников, время и ресурсы затраченное на доезд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Временной интервал на получение, режим работы аптеки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Несвоевременное обращение пациента, время и ресурсы затраченное на доезд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Временной интервал актива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Проблемы - решения</a:t>
            </a:r>
            <a:endParaRPr lang="ru-RU" sz="2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7544" y="863784"/>
          <a:ext cx="8280920" cy="50663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404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404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Выявленные проблемы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Решения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Отсутствие выписки на руках у пациента с рекомендациями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Предварительное</a:t>
                      </a:r>
                      <a:r>
                        <a:rPr lang="ru-RU" sz="1600" baseline="0" dirty="0" smtClean="0"/>
                        <a:t> формирование выписки 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Необходимость</a:t>
                      </a:r>
                      <a:r>
                        <a:rPr lang="ru-RU" sz="1600" baseline="0" dirty="0" smtClean="0"/>
                        <a:t> проведения ВК </a:t>
                      </a:r>
                      <a:r>
                        <a:rPr lang="ru-RU" sz="1600" baseline="0" dirty="0" err="1" smtClean="0"/>
                        <a:t>амбулаторно</a:t>
                      </a:r>
                      <a:r>
                        <a:rPr lang="ru-RU" sz="1600" baseline="0" dirty="0" smtClean="0"/>
                        <a:t> для включения в регистр ССЗ и выписки препарата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Проведение ВК в стационаре и включение в регистр ССЗ не позднее 3 дней после установления диагноза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Удаленность места проживания пациентов от медицинской организации</a:t>
                      </a:r>
                      <a:endParaRPr lang="ru-RU" sz="16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Выписка препаратов и выдача на руки пациенту в день выписки из стационара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Пропуск</a:t>
                      </a:r>
                      <a:r>
                        <a:rPr lang="ru-RU" sz="1600" baseline="0" dirty="0" smtClean="0"/>
                        <a:t> терапии из-за отсутствия препаратов в наличии у пациента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Режим работы аптечной организации </a:t>
                      </a:r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Отсутствие  постоянного медицинского работника  по месту проживания пациента</a:t>
                      </a:r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Карта целевого состояния</a:t>
            </a:r>
            <a:endParaRPr lang="ru-RU" sz="2800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512" y="1700808"/>
            <a:ext cx="8676456" cy="2520280"/>
            <a:chOff x="605" y="8340"/>
            <a:chExt cx="9549" cy="1981"/>
          </a:xfrm>
        </p:grpSpPr>
        <p:sp>
          <p:nvSpPr>
            <p:cNvPr id="1027" name="Параллелограмм 1"/>
            <p:cNvSpPr>
              <a:spLocks noChangeArrowheads="1"/>
            </p:cNvSpPr>
            <p:nvPr/>
          </p:nvSpPr>
          <p:spPr bwMode="auto">
            <a:xfrm>
              <a:off x="605" y="8814"/>
              <a:ext cx="1440" cy="825"/>
            </a:xfrm>
            <a:prstGeom prst="parallelogram">
              <a:avLst>
                <a:gd name="adj" fmla="val 25002"/>
              </a:avLst>
            </a:prstGeom>
            <a:solidFill>
              <a:schemeClr val="bg1">
                <a:lumMod val="65000"/>
              </a:schemeClr>
            </a:solidFill>
            <a:ln w="12700">
              <a:solidFill>
                <a:srgbClr val="1F376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826" y="8949"/>
              <a:ext cx="979" cy="6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Факт заболевания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9" name="Надпись 6"/>
            <p:cNvSpPr txBox="1">
              <a:spLocks noChangeArrowheads="1"/>
            </p:cNvSpPr>
            <p:nvPr/>
          </p:nvSpPr>
          <p:spPr bwMode="auto">
            <a:xfrm>
              <a:off x="2539" y="8340"/>
              <a:ext cx="852" cy="19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Проведение ВК не позднее 3 дней после установления диагноза, включение в регистр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30" name="Прямая со стрелкой 13"/>
            <p:cNvCxnSpPr>
              <a:cxnSpLocks noChangeShapeType="1"/>
            </p:cNvCxnSpPr>
            <p:nvPr/>
          </p:nvCxnSpPr>
          <p:spPr bwMode="auto">
            <a:xfrm>
              <a:off x="1928" y="9285"/>
              <a:ext cx="611" cy="12"/>
            </a:xfrm>
            <a:prstGeom prst="straightConnector1">
              <a:avLst/>
            </a:prstGeom>
            <a:noFill/>
            <a:ln w="6350">
              <a:solidFill>
                <a:srgbClr val="4472C4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031" name="Прямая со стрелкой 14"/>
            <p:cNvCxnSpPr>
              <a:cxnSpLocks noChangeShapeType="1"/>
            </p:cNvCxnSpPr>
            <p:nvPr/>
          </p:nvCxnSpPr>
          <p:spPr bwMode="auto">
            <a:xfrm>
              <a:off x="4928" y="9309"/>
              <a:ext cx="611" cy="12"/>
            </a:xfrm>
            <a:prstGeom prst="straightConnector1">
              <a:avLst/>
            </a:prstGeom>
            <a:noFill/>
            <a:ln w="6350">
              <a:solidFill>
                <a:srgbClr val="4472C4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032" name="Прямая со стрелкой 15"/>
            <p:cNvCxnSpPr>
              <a:cxnSpLocks noChangeShapeType="1"/>
            </p:cNvCxnSpPr>
            <p:nvPr/>
          </p:nvCxnSpPr>
          <p:spPr bwMode="auto">
            <a:xfrm>
              <a:off x="3391" y="9297"/>
              <a:ext cx="611" cy="12"/>
            </a:xfrm>
            <a:prstGeom prst="straightConnector1">
              <a:avLst/>
            </a:prstGeom>
            <a:noFill/>
            <a:ln w="6350">
              <a:solidFill>
                <a:srgbClr val="4472C4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033" name="Прямая со стрелкой 17"/>
            <p:cNvCxnSpPr>
              <a:cxnSpLocks noChangeShapeType="1"/>
            </p:cNvCxnSpPr>
            <p:nvPr/>
          </p:nvCxnSpPr>
          <p:spPr bwMode="auto">
            <a:xfrm>
              <a:off x="6563" y="9285"/>
              <a:ext cx="611" cy="12"/>
            </a:xfrm>
            <a:prstGeom prst="straightConnector1">
              <a:avLst/>
            </a:prstGeom>
            <a:noFill/>
            <a:ln w="6350">
              <a:solidFill>
                <a:srgbClr val="4472C4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034" name="Прямая со стрелкой 18"/>
            <p:cNvCxnSpPr>
              <a:cxnSpLocks noChangeShapeType="1"/>
            </p:cNvCxnSpPr>
            <p:nvPr/>
          </p:nvCxnSpPr>
          <p:spPr bwMode="auto">
            <a:xfrm>
              <a:off x="8068" y="9321"/>
              <a:ext cx="611" cy="12"/>
            </a:xfrm>
            <a:prstGeom prst="straightConnector1">
              <a:avLst/>
            </a:prstGeom>
            <a:noFill/>
            <a:ln w="6350">
              <a:solidFill>
                <a:srgbClr val="4472C4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035" name="Надпись 6"/>
            <p:cNvSpPr txBox="1">
              <a:spLocks noChangeArrowheads="1"/>
            </p:cNvSpPr>
            <p:nvPr/>
          </p:nvSpPr>
          <p:spPr bwMode="auto">
            <a:xfrm>
              <a:off x="4076" y="8340"/>
              <a:ext cx="852" cy="19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За 2 дня до выписки пациента передача сведений с рекомендациями ответственному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6" name="Надпись 6"/>
            <p:cNvSpPr txBox="1">
              <a:spLocks noChangeArrowheads="1"/>
            </p:cNvSpPr>
            <p:nvPr/>
          </p:nvSpPr>
          <p:spPr bwMode="auto">
            <a:xfrm>
              <a:off x="5629" y="8340"/>
              <a:ext cx="934" cy="19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Выписка рецептов на препарат, формирование индивидуального набора в аптеке, передача в отделение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Надпись 6"/>
            <p:cNvSpPr txBox="1">
              <a:spLocks noChangeArrowheads="1"/>
            </p:cNvSpPr>
            <p:nvPr/>
          </p:nvSpPr>
          <p:spPr bwMode="auto">
            <a:xfrm>
              <a:off x="7134" y="8340"/>
              <a:ext cx="934" cy="19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Выписка пациента, выдача индивидуального набора на руки с рекомендациями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Параллелограмм 1"/>
            <p:cNvSpPr>
              <a:spLocks noChangeArrowheads="1"/>
            </p:cNvSpPr>
            <p:nvPr/>
          </p:nvSpPr>
          <p:spPr bwMode="auto">
            <a:xfrm>
              <a:off x="8714" y="8949"/>
              <a:ext cx="1440" cy="825"/>
            </a:xfrm>
            <a:prstGeom prst="parallelogram">
              <a:avLst>
                <a:gd name="adj" fmla="val 25002"/>
              </a:avLst>
            </a:prstGeom>
            <a:solidFill>
              <a:schemeClr val="bg1">
                <a:lumMod val="65000"/>
              </a:schemeClr>
            </a:solidFill>
            <a:ln w="12700">
              <a:solidFill>
                <a:srgbClr val="1F376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9" name="Text Box 15"/>
            <p:cNvSpPr txBox="1">
              <a:spLocks noChangeArrowheads="1"/>
            </p:cNvSpPr>
            <p:nvPr/>
          </p:nvSpPr>
          <p:spPr bwMode="auto">
            <a:xfrm>
              <a:off x="8918" y="9029"/>
              <a:ext cx="979" cy="6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Факт получения препарата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946</Words>
  <Application>Microsoft Office PowerPoint</Application>
  <PresentationFormat>Экран (4:3)</PresentationFormat>
  <Paragraphs>190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Цель проекта</vt:lpstr>
      <vt:lpstr>Актуальность</vt:lpstr>
      <vt:lpstr>Задачи</vt:lpstr>
      <vt:lpstr>Этапы проекта</vt:lpstr>
      <vt:lpstr>Опрос пациентов</vt:lpstr>
      <vt:lpstr>Карта текущего состояния</vt:lpstr>
      <vt:lpstr>Проблемы - решения</vt:lpstr>
      <vt:lpstr>Карта целевого состояния</vt:lpstr>
      <vt:lpstr>Алгоритм</vt:lpstr>
      <vt:lpstr>Пирамида решений</vt:lpstr>
      <vt:lpstr> Оценка результата</vt:lpstr>
      <vt:lpstr>Оценка результата</vt:lpstr>
      <vt:lpstr>Оценка результата</vt:lpstr>
      <vt:lpstr>Эффективность</vt:lpstr>
      <vt:lpstr>Эффективность</vt:lpstr>
      <vt:lpstr>Эффективность</vt:lpstr>
      <vt:lpstr>Перспективы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zam_gv_omo</dc:creator>
  <cp:lastModifiedBy>zam_gv_omo</cp:lastModifiedBy>
  <cp:revision>33</cp:revision>
  <dcterms:created xsi:type="dcterms:W3CDTF">2023-02-26T12:26:35Z</dcterms:created>
  <dcterms:modified xsi:type="dcterms:W3CDTF">2025-03-02T17:21:02Z</dcterms:modified>
</cp:coreProperties>
</file>