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6.png" ContentType="image/png"/>
  <Override PartName="/ppt/media/image11.png" ContentType="image/png"/>
  <Override PartName="/ppt/media/image10.png" ContentType="image/png"/>
  <Override PartName="/ppt/media/image2.jpeg" ContentType="image/jpeg"/>
  <Override PartName="/ppt/media/image1.jpeg" ContentType="image/jpeg"/>
  <Override PartName="/ppt/media/image17.png" ContentType="image/png"/>
  <Override PartName="/ppt/media/image18.png" ContentType="image/png"/>
  <Override PartName="/ppt/media/image24.png" ContentType="image/png"/>
  <Override PartName="/ppt/media/image26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13.jpeg" ContentType="image/jpeg"/>
  <Override PartName="/ppt/media/image12.jpeg" ContentType="image/jpeg"/>
  <Override PartName="/ppt/media/image15.jpeg" ContentType="image/jpeg"/>
  <Override PartName="/ppt/media/image14.jpeg" ContentType="image/jpeg"/>
  <Override PartName="/ppt/media/image19.jpeg" ContentType="image/jpeg"/>
  <Override PartName="/ppt/media/image32.jpeg" ContentType="image/jpeg"/>
  <Override PartName="/ppt/media/image35.jpeg" ContentType="image/jpeg"/>
  <Override PartName="/ppt/media/image33.jpeg" ContentType="image/jpeg"/>
  <Override PartName="/ppt/media/image34.jpeg" ContentType="image/jpeg"/>
  <Override PartName="/ppt/media/image36.jpeg" ContentType="image/jpeg"/>
  <Override PartName="/ppt/media/image25.jpeg" ContentType="image/jpeg"/>
  <Override PartName="/ppt/media/image28.jpeg" ContentType="image/jpeg"/>
  <Override PartName="/ppt/media/image27.jpeg" ContentType="image/jpeg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9.png" ContentType="image/png"/>
  <Override PartName="/ppt/media/image7.png" ContentType="image/png"/>
  <Override PartName="/ppt/media/image8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080" cy="613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080" cy="613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Relationship Id="rId1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6" descr=""/>
          <p:cNvPicPr/>
          <p:nvPr/>
        </p:nvPicPr>
        <p:blipFill>
          <a:blip r:embed="rId1"/>
          <a:srcRect l="24148" t="17963" r="24148" b="22851"/>
          <a:stretch/>
        </p:blipFill>
        <p:spPr>
          <a:xfrm>
            <a:off x="354960" y="248400"/>
            <a:ext cx="1483560" cy="120456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Организация экстренной травматологической помощи в ГАУЗ «ОКБ №3»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627480" y="3592080"/>
            <a:ext cx="5922000" cy="23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ГАУЗ ОКБ №3 – крупное медицинское учреждение, обслуживающее 450 тыс. человек по травматологии и ортопедии. В презентации рассматриваются меры по улучшению экстренной помощи, снижению летальности и сокращению сроков пребывания в стационаре.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79" name="Рисунок 4" descr=""/>
          <p:cNvPicPr/>
          <p:nvPr/>
        </p:nvPicPr>
        <p:blipFill>
          <a:blip r:embed="rId2"/>
          <a:stretch/>
        </p:blipFill>
        <p:spPr>
          <a:xfrm>
            <a:off x="7475040" y="3592080"/>
            <a:ext cx="3980520" cy="223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38080" y="365040"/>
            <a:ext cx="10513080" cy="11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35000"/>
          </a:bodyPr>
          <a:p>
            <a:pPr algn="ctr">
              <a:lnSpc>
                <a:spcPct val="90000"/>
              </a:lnSpc>
            </a:pPr>
            <a:r>
              <a:rPr b="1" lang="ru-RU" sz="4900" spc="-1" strike="noStrike">
                <a:solidFill>
                  <a:srgbClr val="000000"/>
                </a:solidFill>
                <a:latin typeface="Calibri Light"/>
                <a:ea typeface="DejaVu Sans"/>
              </a:rPr>
              <a:t>Проблемы, потребовавшие решения:</a:t>
            </a:r>
            <a:br/>
            <a:endParaRPr b="0" lang="ru-RU" sz="4900" spc="-1" strike="noStrike">
              <a:latin typeface="Arial"/>
            </a:endParaRPr>
          </a:p>
        </p:txBody>
      </p:sp>
      <p:pic>
        <p:nvPicPr>
          <p:cNvPr id="81" name="Рисунок 5" descr=""/>
          <p:cNvPicPr/>
          <p:nvPr/>
        </p:nvPicPr>
        <p:blipFill>
          <a:blip r:embed="rId1"/>
          <a:stretch/>
        </p:blipFill>
        <p:spPr>
          <a:xfrm>
            <a:off x="838080" y="1389240"/>
            <a:ext cx="473040" cy="47304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6" descr=""/>
          <p:cNvPicPr/>
          <p:nvPr/>
        </p:nvPicPr>
        <p:blipFill>
          <a:blip r:embed="rId2"/>
          <a:stretch/>
        </p:blipFill>
        <p:spPr>
          <a:xfrm>
            <a:off x="838080" y="2747520"/>
            <a:ext cx="473040" cy="47304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7" descr=""/>
          <p:cNvPicPr/>
          <p:nvPr/>
        </p:nvPicPr>
        <p:blipFill>
          <a:blip r:embed="rId3"/>
          <a:stretch/>
        </p:blipFill>
        <p:spPr>
          <a:xfrm>
            <a:off x="838080" y="4012200"/>
            <a:ext cx="473040" cy="47304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8" descr=""/>
          <p:cNvPicPr/>
          <p:nvPr/>
        </p:nvPicPr>
        <p:blipFill>
          <a:blip r:embed="rId4"/>
          <a:stretch/>
        </p:blipFill>
        <p:spPr>
          <a:xfrm>
            <a:off x="838080" y="5330520"/>
            <a:ext cx="473040" cy="47304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9" descr=""/>
          <p:cNvPicPr/>
          <p:nvPr/>
        </p:nvPicPr>
        <p:blipFill>
          <a:blip r:embed="rId5"/>
          <a:stretch/>
        </p:blipFill>
        <p:spPr>
          <a:xfrm>
            <a:off x="801720" y="1344240"/>
            <a:ext cx="546120" cy="65592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10" descr=""/>
          <p:cNvPicPr/>
          <p:nvPr/>
        </p:nvPicPr>
        <p:blipFill>
          <a:blip r:embed="rId6"/>
          <a:stretch/>
        </p:blipFill>
        <p:spPr>
          <a:xfrm>
            <a:off x="801720" y="2655720"/>
            <a:ext cx="546120" cy="64980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11" descr=""/>
          <p:cNvPicPr/>
          <p:nvPr/>
        </p:nvPicPr>
        <p:blipFill>
          <a:blip r:embed="rId7"/>
          <a:stretch/>
        </p:blipFill>
        <p:spPr>
          <a:xfrm>
            <a:off x="801720" y="3921480"/>
            <a:ext cx="546120" cy="655920"/>
          </a:xfrm>
          <a:prstGeom prst="rect">
            <a:avLst/>
          </a:prstGeom>
          <a:ln>
            <a:noFill/>
          </a:ln>
        </p:spPr>
      </p:pic>
      <p:pic>
        <p:nvPicPr>
          <p:cNvPr id="88" name="Рисунок 12" descr=""/>
          <p:cNvPicPr/>
          <p:nvPr/>
        </p:nvPicPr>
        <p:blipFill>
          <a:blip r:embed="rId8"/>
          <a:stretch/>
        </p:blipFill>
        <p:spPr>
          <a:xfrm>
            <a:off x="765000" y="5241960"/>
            <a:ext cx="546120" cy="64980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1664640" y="1257480"/>
            <a:ext cx="31222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Повышение доступности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664640" y="1626840"/>
            <a:ext cx="59011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Повышение доступности экстренной травматологической помощи для прикрепленного населения.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1664640" y="2517480"/>
            <a:ext cx="28562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Ранняя активизация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1664640" y="2985120"/>
            <a:ext cx="59763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Максимально ранняя активизация пациентов после травм и операций.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3" name="Рисунок 18" descr=""/>
          <p:cNvPicPr/>
          <p:nvPr/>
        </p:nvPicPr>
        <p:blipFill>
          <a:blip r:embed="rId9"/>
          <a:stretch/>
        </p:blipFill>
        <p:spPr>
          <a:xfrm>
            <a:off x="1749600" y="4186440"/>
            <a:ext cx="3789360" cy="369360"/>
          </a:xfrm>
          <a:prstGeom prst="rect">
            <a:avLst/>
          </a:prstGeom>
          <a:ln>
            <a:noFill/>
          </a:ln>
        </p:spPr>
      </p:pic>
      <p:sp>
        <p:nvSpPr>
          <p:cNvPr id="94" name="CustomShape 6"/>
          <p:cNvSpPr/>
          <p:nvPr/>
        </p:nvSpPr>
        <p:spPr>
          <a:xfrm>
            <a:off x="1664640" y="3808080"/>
            <a:ext cx="60919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Снижение летальности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" name="CustomShape 7"/>
          <p:cNvSpPr/>
          <p:nvPr/>
        </p:nvSpPr>
        <p:spPr>
          <a:xfrm>
            <a:off x="1664640" y="4308480"/>
            <a:ext cx="6091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Снижение показателей летальности по ортопедо- травматологическим отделениям.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" name="CustomShape 8"/>
          <p:cNvSpPr/>
          <p:nvPr/>
        </p:nvSpPr>
        <p:spPr>
          <a:xfrm>
            <a:off x="1664640" y="5128920"/>
            <a:ext cx="4595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Сокращение сроков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" name="CustomShape 9"/>
          <p:cNvSpPr/>
          <p:nvPr/>
        </p:nvSpPr>
        <p:spPr>
          <a:xfrm>
            <a:off x="1664640" y="5571360"/>
            <a:ext cx="58914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Уменьшение длительности пребывания пациентов в стационаре после травм.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8" name="Рисунок 26" descr=""/>
          <p:cNvPicPr/>
          <p:nvPr/>
        </p:nvPicPr>
        <p:blipFill>
          <a:blip r:embed="rId10"/>
          <a:srcRect l="19514" t="0" r="7659" b="7405"/>
          <a:stretch/>
        </p:blipFill>
        <p:spPr>
          <a:xfrm>
            <a:off x="7837200" y="1544760"/>
            <a:ext cx="4161600" cy="2975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5000"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Задачи в ходе выполнения заданных целей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666000" y="1544760"/>
            <a:ext cx="29714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Операции в день поступления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666000" y="2505600"/>
            <a:ext cx="29714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Проведение оперативных вмешательств в день поступления пациента.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4820400" y="1544760"/>
            <a:ext cx="23144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Раннее обследование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4657320" y="2505600"/>
            <a:ext cx="28472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Максимально раннее обследование пациентов в приемном отделении.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" name="CustomShape 6"/>
          <p:cNvSpPr/>
          <p:nvPr/>
        </p:nvSpPr>
        <p:spPr>
          <a:xfrm>
            <a:off x="8712000" y="1544760"/>
            <a:ext cx="28058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Преемственность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8676360" y="2404440"/>
            <a:ext cx="28472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Эффективная преемственность между травматологами и другими специалистами.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6" name="Рисунок 11" descr=""/>
          <p:cNvPicPr/>
          <p:nvPr/>
        </p:nvPicPr>
        <p:blipFill>
          <a:blip r:embed="rId1"/>
          <a:stretch/>
        </p:blipFill>
        <p:spPr>
          <a:xfrm>
            <a:off x="263520" y="3832200"/>
            <a:ext cx="3717360" cy="208980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3" descr=""/>
          <p:cNvPicPr/>
          <p:nvPr/>
        </p:nvPicPr>
        <p:blipFill>
          <a:blip r:embed="rId2"/>
          <a:stretch/>
        </p:blipFill>
        <p:spPr>
          <a:xfrm>
            <a:off x="4136760" y="3832200"/>
            <a:ext cx="3682440" cy="207036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5" descr=""/>
          <p:cNvPicPr/>
          <p:nvPr/>
        </p:nvPicPr>
        <p:blipFill>
          <a:blip r:embed="rId3"/>
          <a:stretch/>
        </p:blipFill>
        <p:spPr>
          <a:xfrm>
            <a:off x="8128080" y="3798360"/>
            <a:ext cx="3742560" cy="210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Этапы реализации: Приемное отделение</a:t>
            </a:r>
            <a:br/>
            <a:endParaRPr b="0" lang="ru-RU" sz="4400" spc="-1" strike="noStrike">
              <a:latin typeface="Arial"/>
            </a:endParaRPr>
          </a:p>
        </p:txBody>
      </p:sp>
      <p:pic>
        <p:nvPicPr>
          <p:cNvPr id="110" name="Рисунок 2" descr=""/>
          <p:cNvPicPr/>
          <p:nvPr/>
        </p:nvPicPr>
        <p:blipFill>
          <a:blip r:embed="rId1"/>
          <a:stretch/>
        </p:blipFill>
        <p:spPr>
          <a:xfrm>
            <a:off x="207000" y="1263240"/>
            <a:ext cx="3661560" cy="239328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3" descr=""/>
          <p:cNvPicPr/>
          <p:nvPr/>
        </p:nvPicPr>
        <p:blipFill>
          <a:blip r:embed="rId2"/>
          <a:stretch/>
        </p:blipFill>
        <p:spPr>
          <a:xfrm>
            <a:off x="4113000" y="1263240"/>
            <a:ext cx="3661560" cy="239328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4" descr=""/>
          <p:cNvPicPr/>
          <p:nvPr/>
        </p:nvPicPr>
        <p:blipFill>
          <a:blip r:embed="rId3"/>
          <a:stretch/>
        </p:blipFill>
        <p:spPr>
          <a:xfrm>
            <a:off x="8019360" y="1246320"/>
            <a:ext cx="3661560" cy="239328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508680" y="1367280"/>
            <a:ext cx="285624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Реконструкция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508680" y="2041920"/>
            <a:ext cx="31021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Реконструкция приемного отделения с созданием рабочих мест и мест для пациентов.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4200480" y="1367280"/>
            <a:ext cx="31489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Пневмопочта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4409280" y="2081160"/>
            <a:ext cx="306900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Введение пневмопочты для ускоренной передачи анализов в лабораторию.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8408520" y="1367280"/>
            <a:ext cx="27673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Компьютеризация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8" name="CustomShape 7"/>
          <p:cNvSpPr/>
          <p:nvPr/>
        </p:nvSpPr>
        <p:spPr>
          <a:xfrm>
            <a:off x="8327160" y="2041920"/>
            <a:ext cx="272232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Оборудование рабочих мест компьютерами, подключенными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 единой сети.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9" name="Рисунок 14" descr=""/>
          <p:cNvPicPr/>
          <p:nvPr/>
        </p:nvPicPr>
        <p:blipFill>
          <a:blip r:embed="rId4"/>
          <a:srcRect l="11213" t="0" r="0" b="5260"/>
          <a:stretch/>
        </p:blipFill>
        <p:spPr>
          <a:xfrm>
            <a:off x="207000" y="3933720"/>
            <a:ext cx="3634200" cy="218016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18" descr=""/>
          <p:cNvPicPr/>
          <p:nvPr/>
        </p:nvPicPr>
        <p:blipFill>
          <a:blip r:embed="rId5"/>
          <a:stretch/>
        </p:blipFill>
        <p:spPr>
          <a:xfrm>
            <a:off x="7966440" y="3933720"/>
            <a:ext cx="3888360" cy="218592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20" descr=""/>
          <p:cNvPicPr/>
          <p:nvPr/>
        </p:nvPicPr>
        <p:blipFill>
          <a:blip r:embed="rId6"/>
          <a:srcRect l="35075" t="0" r="12037" b="9935"/>
          <a:stretch/>
        </p:blipFill>
        <p:spPr>
          <a:xfrm>
            <a:off x="4370400" y="3933720"/>
            <a:ext cx="3067200" cy="268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083840" y="365040"/>
            <a:ext cx="788076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36000"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Этапы реализации: Диагностика и операции</a:t>
            </a:r>
            <a:br/>
            <a:endParaRPr b="0" lang="ru-RU" sz="4400" spc="-1" strike="noStrike">
              <a:latin typeface="Arial"/>
            </a:endParaRPr>
          </a:p>
        </p:txBody>
      </p:sp>
      <p:pic>
        <p:nvPicPr>
          <p:cNvPr id="123" name="Рисунок 5" descr=""/>
          <p:cNvPicPr/>
          <p:nvPr/>
        </p:nvPicPr>
        <p:blipFill>
          <a:blip r:embed="rId1"/>
          <a:srcRect l="2051" t="0" r="10904" b="4766"/>
          <a:stretch/>
        </p:blipFill>
        <p:spPr>
          <a:xfrm>
            <a:off x="417240" y="750600"/>
            <a:ext cx="3203640" cy="197028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1" descr=""/>
          <p:cNvPicPr/>
          <p:nvPr/>
        </p:nvPicPr>
        <p:blipFill>
          <a:blip r:embed="rId2"/>
          <a:srcRect l="14854" t="0" r="0" b="2149"/>
          <a:stretch/>
        </p:blipFill>
        <p:spPr>
          <a:xfrm>
            <a:off x="414360" y="4665600"/>
            <a:ext cx="3206160" cy="207180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12" descr=""/>
          <p:cNvPicPr/>
          <p:nvPr/>
        </p:nvPicPr>
        <p:blipFill>
          <a:blip r:embed="rId3"/>
          <a:stretch/>
        </p:blipFill>
        <p:spPr>
          <a:xfrm>
            <a:off x="3974400" y="1323360"/>
            <a:ext cx="1113120" cy="491724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5550480" y="1490760"/>
            <a:ext cx="370836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КТ и рентген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5550480" y="1890720"/>
            <a:ext cx="57661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Установка дополнительного КТ и цифрового рентгеновского аппарата.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5550480" y="3029040"/>
            <a:ext cx="382176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Операционный зал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5550480" y="3459960"/>
            <a:ext cx="57661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Введение в работу дополнительного операционного зала с анестезиологической бригадой.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5550480" y="4665600"/>
            <a:ext cx="3981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Штаты сотрудников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1" name="CustomShape 7"/>
          <p:cNvSpPr/>
          <p:nvPr/>
        </p:nvSpPr>
        <p:spPr>
          <a:xfrm>
            <a:off x="5550480" y="5065560"/>
            <a:ext cx="5546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Увеличение количества врачей травматологов-ортопедов дежурной бригады до 3.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2" name="Рисунок 9_0" descr=""/>
          <p:cNvPicPr/>
          <p:nvPr/>
        </p:nvPicPr>
        <p:blipFill>
          <a:blip r:embed="rId4"/>
          <a:stretch/>
        </p:blipFill>
        <p:spPr>
          <a:xfrm>
            <a:off x="399600" y="2808000"/>
            <a:ext cx="3199320" cy="179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3" descr=""/>
          <p:cNvPicPr/>
          <p:nvPr/>
        </p:nvPicPr>
        <p:blipFill>
          <a:blip r:embed="rId1"/>
          <a:stretch/>
        </p:blipFill>
        <p:spPr>
          <a:xfrm>
            <a:off x="3687120" y="1455840"/>
            <a:ext cx="4531320" cy="451224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Этапы реализации: Реабилитация</a:t>
            </a:r>
            <a:br/>
            <a:endParaRPr b="0" lang="ru-RU" sz="4400" spc="-1" strike="noStrike">
              <a:latin typeface="Arial"/>
            </a:endParaRPr>
          </a:p>
        </p:txBody>
      </p:sp>
      <p:pic>
        <p:nvPicPr>
          <p:cNvPr id="135" name="Рисунок 5" descr=""/>
          <p:cNvPicPr/>
          <p:nvPr/>
        </p:nvPicPr>
        <p:blipFill>
          <a:blip r:embed="rId2"/>
          <a:srcRect l="24755" t="22955" r="25309" b="22870"/>
          <a:stretch/>
        </p:blipFill>
        <p:spPr>
          <a:xfrm>
            <a:off x="5371560" y="3264840"/>
            <a:ext cx="1162080" cy="89424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1518120" y="2277720"/>
            <a:ext cx="272304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Согласование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408240" y="2730240"/>
            <a:ext cx="28029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Согласование предоставления мест в отделении реабилитации.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8220960" y="1455840"/>
            <a:ext cx="330804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Профиль больных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220960" y="1962000"/>
            <a:ext cx="33080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Решение проблемы разного профиля экстренных и плановых пациентов.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8195040" y="4340520"/>
            <a:ext cx="23137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Перевод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1" name="CustomShape 7"/>
          <p:cNvSpPr/>
          <p:nvPr/>
        </p:nvSpPr>
        <p:spPr>
          <a:xfrm>
            <a:off x="8195040" y="4794120"/>
            <a:ext cx="35218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Перевод экстренных травматологических пациентов в отделение реабилитации.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23280" y="25491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Финансовые ресурсы</a:t>
            </a:r>
            <a:br/>
            <a:endParaRPr b="0" lang="ru-RU" sz="4400" spc="-1" strike="noStrike">
              <a:latin typeface="Arial"/>
            </a:endParaRPr>
          </a:p>
        </p:txBody>
      </p:sp>
      <p:pic>
        <p:nvPicPr>
          <p:cNvPr id="143" name="Рисунок 7" descr=""/>
          <p:cNvPicPr/>
          <p:nvPr/>
        </p:nvPicPr>
        <p:blipFill>
          <a:blip r:embed="rId1"/>
          <a:stretch/>
        </p:blipFill>
        <p:spPr>
          <a:xfrm>
            <a:off x="4065840" y="155520"/>
            <a:ext cx="3826800" cy="215136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870120" y="3329640"/>
            <a:ext cx="97711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Реализация задач потребовала значительных финансовых ресурсов: реконструкция приемного отделения, открытие операционного зала, увеличение штата, дооснащение служб, компьютеризация и цифровизация.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870120" y="5024880"/>
            <a:ext cx="97711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Эти инвестиции позволили значительно улучшить качество и доступность травматологической помощи.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Полученные результаты</a:t>
            </a:r>
            <a:br/>
            <a:endParaRPr b="0" lang="ru-RU" sz="4400" spc="-1" strike="noStrike">
              <a:latin typeface="Arial"/>
            </a:endParaRPr>
          </a:p>
        </p:txBody>
      </p:sp>
      <p:pic>
        <p:nvPicPr>
          <p:cNvPr id="147" name="Рисунок 3" descr=""/>
          <p:cNvPicPr/>
          <p:nvPr/>
        </p:nvPicPr>
        <p:blipFill>
          <a:blip r:embed="rId1"/>
          <a:stretch/>
        </p:blipFill>
        <p:spPr>
          <a:xfrm>
            <a:off x="614160" y="1441440"/>
            <a:ext cx="1923840" cy="155808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426240" y="2805480"/>
            <a:ext cx="30870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Предоперационный койко-день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426240" y="3595320"/>
            <a:ext cx="26607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Снижение с 4-6 до 0,7 койко-дня.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0" name="Рисунок 9" descr=""/>
          <p:cNvPicPr/>
          <p:nvPr/>
        </p:nvPicPr>
        <p:blipFill>
          <a:blip r:embed="rId2"/>
          <a:stretch/>
        </p:blipFill>
        <p:spPr>
          <a:xfrm>
            <a:off x="4955040" y="1467720"/>
            <a:ext cx="1923840" cy="1558080"/>
          </a:xfrm>
          <a:prstGeom prst="rect">
            <a:avLst/>
          </a:prstGeom>
          <a:ln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4478040" y="2790720"/>
            <a:ext cx="359604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Длительность пребывания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4376520" y="3606480"/>
            <a:ext cx="34362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Сокращение с 12-14 до 5,5 койко-дней.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3" name="Рисунок 13" descr=""/>
          <p:cNvPicPr/>
          <p:nvPr/>
        </p:nvPicPr>
        <p:blipFill>
          <a:blip r:embed="rId3"/>
          <a:stretch/>
        </p:blipFill>
        <p:spPr>
          <a:xfrm>
            <a:off x="9005400" y="1441440"/>
            <a:ext cx="2570040" cy="1558080"/>
          </a:xfrm>
          <a:prstGeom prst="rect">
            <a:avLst/>
          </a:prstGeom>
          <a:ln>
            <a:noFill/>
          </a:ln>
        </p:spPr>
      </p:pic>
      <p:sp>
        <p:nvSpPr>
          <p:cNvPr id="154" name="CustomShape 6"/>
          <p:cNvSpPr/>
          <p:nvPr/>
        </p:nvSpPr>
        <p:spPr>
          <a:xfrm>
            <a:off x="9286200" y="2790720"/>
            <a:ext cx="23940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Летальность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5" name="CustomShape 7"/>
          <p:cNvSpPr/>
          <p:nvPr/>
        </p:nvSpPr>
        <p:spPr>
          <a:xfrm>
            <a:off x="8633880" y="3625200"/>
            <a:ext cx="29325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Снижение с 1,5-2% до 0,4%.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6" name="Рисунок 17" descr=""/>
          <p:cNvPicPr/>
          <p:nvPr/>
        </p:nvPicPr>
        <p:blipFill>
          <a:blip r:embed="rId4"/>
          <a:stretch/>
        </p:blipFill>
        <p:spPr>
          <a:xfrm>
            <a:off x="4154400" y="4529160"/>
            <a:ext cx="3880080" cy="218160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19" descr=""/>
          <p:cNvPicPr/>
          <p:nvPr/>
        </p:nvPicPr>
        <p:blipFill>
          <a:blip r:embed="rId5"/>
          <a:stretch/>
        </p:blipFill>
        <p:spPr>
          <a:xfrm>
            <a:off x="136800" y="4483800"/>
            <a:ext cx="3930480" cy="220968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21" descr=""/>
          <p:cNvPicPr/>
          <p:nvPr/>
        </p:nvPicPr>
        <p:blipFill>
          <a:blip r:embed="rId6"/>
          <a:stretch/>
        </p:blipFill>
        <p:spPr>
          <a:xfrm>
            <a:off x="8173800" y="4529160"/>
            <a:ext cx="3880800" cy="218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Вывод :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79000" y="1685880"/>
            <a:ext cx="650124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Несмотря на сложности, цели достигнуты. Улучшилась доступность экстренной помощи, в два раза уменьшилась летальность и время пребывания в стационаре. Увеличилась доступность реабилитационной помощи.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51600" y="4659480"/>
            <a:ext cx="50983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Заведующий травматолого-ортопедическим отделением №2 ГАУЗ ОКБ №3 Баранов Е. А.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62" name="Рисунок 9" descr=""/>
          <p:cNvPicPr/>
          <p:nvPr/>
        </p:nvPicPr>
        <p:blipFill>
          <a:blip r:embed="rId1"/>
          <a:stretch/>
        </p:blipFill>
        <p:spPr>
          <a:xfrm>
            <a:off x="6223320" y="3511080"/>
            <a:ext cx="5886360" cy="330984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1" descr=""/>
          <p:cNvPicPr/>
          <p:nvPr/>
        </p:nvPicPr>
        <p:blipFill>
          <a:blip r:embed="rId2"/>
          <a:stretch/>
        </p:blipFill>
        <p:spPr>
          <a:xfrm>
            <a:off x="7341840" y="537120"/>
            <a:ext cx="4345560" cy="244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Application>LibreOffice/6.4.1.2$Linux_X86_64 LibreOffice_project/40$Build-2</Application>
  <Words>356</Words>
  <Paragraphs>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2025-03-03T05:34:45Z</dcterms:created>
  <dc:creator>Пользователь</dc:creator>
  <dc:description/>
  <dc:language>ru-RU</dc:language>
  <cp:lastModifiedBy/>
  <dcterms:modified xsi:type="dcterms:W3CDTF">2025-03-03T16:24:51Z</dcterms:modified>
  <cp:revision>16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