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72" r:id="rId4"/>
    <p:sldId id="259" r:id="rId5"/>
    <p:sldId id="281" r:id="rId6"/>
    <p:sldId id="278" r:id="rId7"/>
    <p:sldId id="262" r:id="rId8"/>
    <p:sldId id="263" r:id="rId9"/>
    <p:sldId id="282" r:id="rId10"/>
    <p:sldId id="265" r:id="rId11"/>
    <p:sldId id="283" r:id="rId12"/>
    <p:sldId id="271" r:id="rId13"/>
    <p:sldId id="292" r:id="rId14"/>
    <p:sldId id="291" r:id="rId15"/>
    <p:sldId id="294" r:id="rId16"/>
    <p:sldId id="293" r:id="rId17"/>
    <p:sldId id="295" r:id="rId18"/>
    <p:sldId id="296" r:id="rId19"/>
    <p:sldId id="297" r:id="rId20"/>
    <p:sldId id="285" r:id="rId21"/>
    <p:sldId id="288" r:id="rId22"/>
    <p:sldId id="289" r:id="rId23"/>
    <p:sldId id="290" r:id="rId24"/>
    <p:sldId id="275" r:id="rId25"/>
    <p:sldId id="266" r:id="rId26"/>
    <p:sldId id="280" r:id="rId27"/>
    <p:sldId id="284" r:id="rId28"/>
    <p:sldId id="286" r:id="rId29"/>
    <p:sldId id="267" r:id="rId30"/>
  </p:sldIdLst>
  <p:sldSz cx="12192000" cy="6858000"/>
  <p:notesSz cx="6735763" cy="9866313"/>
  <p:defaultTextStyle>
    <a:defPPr>
      <a:defRPr lang="ru-RU"/>
    </a:def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FF"/>
    <a:srgbClr val="29A038"/>
    <a:srgbClr val="FFCC99"/>
    <a:srgbClr val="FFFFCC"/>
    <a:srgbClr val="D38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94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41F7C-2283-49F4-AC6C-844319D9DF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C631B-2A0C-4B5C-A141-599D315C5617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 ы л о</a:t>
          </a:r>
          <a:endParaRPr lang="ru-RU" sz="3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E8A5FBE-FC0D-4337-A8D6-0778BCB630E6}" type="parTrans" cxnId="{579EDD8F-368C-4190-8F95-C7FAC5683CDC}">
      <dgm:prSet/>
      <dgm:spPr/>
      <dgm:t>
        <a:bodyPr/>
        <a:lstStyle/>
        <a:p>
          <a:endParaRPr lang="ru-RU" sz="1600"/>
        </a:p>
      </dgm:t>
    </dgm:pt>
    <dgm:pt modelId="{CB8A8BDE-A0CB-49C9-AE6C-3870ED43512A}" type="sibTrans" cxnId="{579EDD8F-368C-4190-8F95-C7FAC5683CDC}">
      <dgm:prSet/>
      <dgm:spPr/>
      <dgm:t>
        <a:bodyPr/>
        <a:lstStyle/>
        <a:p>
          <a:endParaRPr lang="ru-RU" sz="1600"/>
        </a:p>
      </dgm:t>
    </dgm:pt>
    <dgm:pt modelId="{CFE24E13-40DB-4573-8A33-9D8B0EA93701}">
      <dgm:prSet phldrT="[Текст]" custT="1"/>
      <dgm:spPr>
        <a:solidFill>
          <a:srgbClr val="92D050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</a:rPr>
            <a:t>С т а л о</a:t>
          </a:r>
          <a:endParaRPr lang="ru-RU" sz="2800" dirty="0">
            <a:solidFill>
              <a:schemeClr val="tx2">
                <a:lumMod val="75000"/>
              </a:schemeClr>
            </a:solidFill>
          </a:endParaRPr>
        </a:p>
      </dgm:t>
    </dgm:pt>
    <dgm:pt modelId="{517F5C24-9995-4A2B-832E-A26A3EA730C0}" type="parTrans" cxnId="{BED5B756-2126-402D-93DE-3120CD777928}">
      <dgm:prSet/>
      <dgm:spPr/>
      <dgm:t>
        <a:bodyPr/>
        <a:lstStyle/>
        <a:p>
          <a:endParaRPr lang="ru-RU" sz="1600"/>
        </a:p>
      </dgm:t>
    </dgm:pt>
    <dgm:pt modelId="{D1A68B53-5E48-4740-A00A-ACAB381A6EFA}" type="sibTrans" cxnId="{BED5B756-2126-402D-93DE-3120CD777928}">
      <dgm:prSet/>
      <dgm:spPr/>
      <dgm:t>
        <a:bodyPr/>
        <a:lstStyle/>
        <a:p>
          <a:endParaRPr lang="ru-RU" sz="1600"/>
        </a:p>
      </dgm:t>
    </dgm:pt>
    <dgm:pt modelId="{AF6BE6FC-1BE3-46F8-9501-71F83435ADE6}" type="pres">
      <dgm:prSet presAssocID="{7A041F7C-2283-49F4-AC6C-844319D9DF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D808D3-6638-417E-AC6C-FFD18355839C}" type="pres">
      <dgm:prSet presAssocID="{4A7C631B-2A0C-4B5C-A141-599D315C5617}" presName="root" presStyleCnt="0"/>
      <dgm:spPr/>
    </dgm:pt>
    <dgm:pt modelId="{74BD5470-3685-4D0B-9D62-1587E8736838}" type="pres">
      <dgm:prSet presAssocID="{4A7C631B-2A0C-4B5C-A141-599D315C5617}" presName="rootComposite" presStyleCnt="0"/>
      <dgm:spPr/>
    </dgm:pt>
    <dgm:pt modelId="{D0C62ED2-0566-4714-B1FA-7EC85FECAC8A}" type="pres">
      <dgm:prSet presAssocID="{4A7C631B-2A0C-4B5C-A141-599D315C5617}" presName="rootText" presStyleLbl="node1" presStyleIdx="0" presStyleCnt="2" custFlipVert="0" custScaleX="87837" custScaleY="15051" custLinFactY="-2043" custLinFactNeighborX="4792" custLinFactNeighborY="-100000"/>
      <dgm:spPr/>
      <dgm:t>
        <a:bodyPr/>
        <a:lstStyle/>
        <a:p>
          <a:endParaRPr lang="ru-RU"/>
        </a:p>
      </dgm:t>
    </dgm:pt>
    <dgm:pt modelId="{76CB9DDE-C127-4DD8-B6A3-C2853E784A87}" type="pres">
      <dgm:prSet presAssocID="{4A7C631B-2A0C-4B5C-A141-599D315C5617}" presName="rootConnector" presStyleLbl="node1" presStyleIdx="0" presStyleCnt="2"/>
      <dgm:spPr/>
      <dgm:t>
        <a:bodyPr/>
        <a:lstStyle/>
        <a:p>
          <a:endParaRPr lang="ru-RU"/>
        </a:p>
      </dgm:t>
    </dgm:pt>
    <dgm:pt modelId="{97282689-19C9-47D7-BC43-91A9DFF133F7}" type="pres">
      <dgm:prSet presAssocID="{4A7C631B-2A0C-4B5C-A141-599D315C5617}" presName="childShape" presStyleCnt="0"/>
      <dgm:spPr/>
    </dgm:pt>
    <dgm:pt modelId="{30D24A73-9CA8-4DA2-B206-F978685946BA}" type="pres">
      <dgm:prSet presAssocID="{CFE24E13-40DB-4573-8A33-9D8B0EA93701}" presName="root" presStyleCnt="0"/>
      <dgm:spPr/>
    </dgm:pt>
    <dgm:pt modelId="{C3DD73CE-0827-44DE-A574-6E926B7AC68D}" type="pres">
      <dgm:prSet presAssocID="{CFE24E13-40DB-4573-8A33-9D8B0EA93701}" presName="rootComposite" presStyleCnt="0"/>
      <dgm:spPr/>
    </dgm:pt>
    <dgm:pt modelId="{5C49C492-9C15-46F6-ACEE-E572EE98254E}" type="pres">
      <dgm:prSet presAssocID="{CFE24E13-40DB-4573-8A33-9D8B0EA93701}" presName="rootText" presStyleLbl="node1" presStyleIdx="1" presStyleCnt="2" custAng="10800000" custFlipVert="1" custScaleX="75256" custScaleY="14740" custLinFactY="-1916" custLinFactNeighborX="-2590" custLinFactNeighborY="-100000"/>
      <dgm:spPr/>
      <dgm:t>
        <a:bodyPr/>
        <a:lstStyle/>
        <a:p>
          <a:endParaRPr lang="ru-RU"/>
        </a:p>
      </dgm:t>
    </dgm:pt>
    <dgm:pt modelId="{CC19B3DD-D2E5-4174-B01F-BD1A38D9C763}" type="pres">
      <dgm:prSet presAssocID="{CFE24E13-40DB-4573-8A33-9D8B0EA93701}" presName="rootConnector" presStyleLbl="node1" presStyleIdx="1" presStyleCnt="2"/>
      <dgm:spPr/>
      <dgm:t>
        <a:bodyPr/>
        <a:lstStyle/>
        <a:p>
          <a:endParaRPr lang="ru-RU"/>
        </a:p>
      </dgm:t>
    </dgm:pt>
    <dgm:pt modelId="{D2572EFD-FB30-4204-B201-A34454466282}" type="pres">
      <dgm:prSet presAssocID="{CFE24E13-40DB-4573-8A33-9D8B0EA93701}" presName="childShape" presStyleCnt="0"/>
      <dgm:spPr/>
    </dgm:pt>
  </dgm:ptLst>
  <dgm:cxnLst>
    <dgm:cxn modelId="{8867443E-244A-4C74-A9BD-471F1C4944A5}" type="presOf" srcId="{4A7C631B-2A0C-4B5C-A141-599D315C5617}" destId="{D0C62ED2-0566-4714-B1FA-7EC85FECAC8A}" srcOrd="0" destOrd="0" presId="urn:microsoft.com/office/officeart/2005/8/layout/hierarchy3"/>
    <dgm:cxn modelId="{579EDD8F-368C-4190-8F95-C7FAC5683CDC}" srcId="{7A041F7C-2283-49F4-AC6C-844319D9DF30}" destId="{4A7C631B-2A0C-4B5C-A141-599D315C5617}" srcOrd="0" destOrd="0" parTransId="{6E8A5FBE-FC0D-4337-A8D6-0778BCB630E6}" sibTransId="{CB8A8BDE-A0CB-49C9-AE6C-3870ED43512A}"/>
    <dgm:cxn modelId="{48E43C3F-109C-4633-9BBD-62D4E95F02B9}" type="presOf" srcId="{7A041F7C-2283-49F4-AC6C-844319D9DF30}" destId="{AF6BE6FC-1BE3-46F8-9501-71F83435ADE6}" srcOrd="0" destOrd="0" presId="urn:microsoft.com/office/officeart/2005/8/layout/hierarchy3"/>
    <dgm:cxn modelId="{BED5B756-2126-402D-93DE-3120CD777928}" srcId="{7A041F7C-2283-49F4-AC6C-844319D9DF30}" destId="{CFE24E13-40DB-4573-8A33-9D8B0EA93701}" srcOrd="1" destOrd="0" parTransId="{517F5C24-9995-4A2B-832E-A26A3EA730C0}" sibTransId="{D1A68B53-5E48-4740-A00A-ACAB381A6EFA}"/>
    <dgm:cxn modelId="{E1E778BD-424B-45EA-9F66-DEDB7E74C8A1}" type="presOf" srcId="{CFE24E13-40DB-4573-8A33-9D8B0EA93701}" destId="{CC19B3DD-D2E5-4174-B01F-BD1A38D9C763}" srcOrd="1" destOrd="0" presId="urn:microsoft.com/office/officeart/2005/8/layout/hierarchy3"/>
    <dgm:cxn modelId="{F1C25BAD-6A40-459F-86D6-2A73257CB9F4}" type="presOf" srcId="{4A7C631B-2A0C-4B5C-A141-599D315C5617}" destId="{76CB9DDE-C127-4DD8-B6A3-C2853E784A87}" srcOrd="1" destOrd="0" presId="urn:microsoft.com/office/officeart/2005/8/layout/hierarchy3"/>
    <dgm:cxn modelId="{4CAE0D14-24F8-412C-B513-20A08C19F1DE}" type="presOf" srcId="{CFE24E13-40DB-4573-8A33-9D8B0EA93701}" destId="{5C49C492-9C15-46F6-ACEE-E572EE98254E}" srcOrd="0" destOrd="0" presId="urn:microsoft.com/office/officeart/2005/8/layout/hierarchy3"/>
    <dgm:cxn modelId="{E9C46173-B7E4-432C-A508-C5802D1D7DA0}" type="presParOf" srcId="{AF6BE6FC-1BE3-46F8-9501-71F83435ADE6}" destId="{38D808D3-6638-417E-AC6C-FFD18355839C}" srcOrd="0" destOrd="0" presId="urn:microsoft.com/office/officeart/2005/8/layout/hierarchy3"/>
    <dgm:cxn modelId="{DD180638-A9EA-48E4-925D-DBB909CC7D7B}" type="presParOf" srcId="{38D808D3-6638-417E-AC6C-FFD18355839C}" destId="{74BD5470-3685-4D0B-9D62-1587E8736838}" srcOrd="0" destOrd="0" presId="urn:microsoft.com/office/officeart/2005/8/layout/hierarchy3"/>
    <dgm:cxn modelId="{2A557B58-DA29-4A64-90A2-53FDF566BDFC}" type="presParOf" srcId="{74BD5470-3685-4D0B-9D62-1587E8736838}" destId="{D0C62ED2-0566-4714-B1FA-7EC85FECAC8A}" srcOrd="0" destOrd="0" presId="urn:microsoft.com/office/officeart/2005/8/layout/hierarchy3"/>
    <dgm:cxn modelId="{79B856F5-5A84-4B27-8666-835F1D2B4545}" type="presParOf" srcId="{74BD5470-3685-4D0B-9D62-1587E8736838}" destId="{76CB9DDE-C127-4DD8-B6A3-C2853E784A87}" srcOrd="1" destOrd="0" presId="urn:microsoft.com/office/officeart/2005/8/layout/hierarchy3"/>
    <dgm:cxn modelId="{F8BEDC38-95FF-4F26-880A-D29CD9D73EE4}" type="presParOf" srcId="{38D808D3-6638-417E-AC6C-FFD18355839C}" destId="{97282689-19C9-47D7-BC43-91A9DFF133F7}" srcOrd="1" destOrd="0" presId="urn:microsoft.com/office/officeart/2005/8/layout/hierarchy3"/>
    <dgm:cxn modelId="{30713F5F-2BA4-4822-86B1-C8E11F83DB7A}" type="presParOf" srcId="{AF6BE6FC-1BE3-46F8-9501-71F83435ADE6}" destId="{30D24A73-9CA8-4DA2-B206-F978685946BA}" srcOrd="1" destOrd="0" presId="urn:microsoft.com/office/officeart/2005/8/layout/hierarchy3"/>
    <dgm:cxn modelId="{2C05CA41-33FB-42FA-BD50-DE5C5CFB4EDB}" type="presParOf" srcId="{30D24A73-9CA8-4DA2-B206-F978685946BA}" destId="{C3DD73CE-0827-44DE-A574-6E926B7AC68D}" srcOrd="0" destOrd="0" presId="urn:microsoft.com/office/officeart/2005/8/layout/hierarchy3"/>
    <dgm:cxn modelId="{44974964-5BCF-4E85-9A21-BCB6FD463193}" type="presParOf" srcId="{C3DD73CE-0827-44DE-A574-6E926B7AC68D}" destId="{5C49C492-9C15-46F6-ACEE-E572EE98254E}" srcOrd="0" destOrd="0" presId="urn:microsoft.com/office/officeart/2005/8/layout/hierarchy3"/>
    <dgm:cxn modelId="{BC6EF018-D5E8-47E1-A934-7FE10BC480E8}" type="presParOf" srcId="{C3DD73CE-0827-44DE-A574-6E926B7AC68D}" destId="{CC19B3DD-D2E5-4174-B01F-BD1A38D9C763}" srcOrd="1" destOrd="0" presId="urn:microsoft.com/office/officeart/2005/8/layout/hierarchy3"/>
    <dgm:cxn modelId="{9883BE76-6C26-4207-B673-C1378D7CF6DA}" type="presParOf" srcId="{30D24A73-9CA8-4DA2-B206-F978685946BA}" destId="{D2572EFD-FB30-4204-B201-A344544662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62ED2-0566-4714-B1FA-7EC85FECAC8A}">
      <dsp:nvSpPr>
        <dsp:cNvPr id="0" name=""/>
        <dsp:cNvSpPr/>
      </dsp:nvSpPr>
      <dsp:spPr>
        <a:xfrm>
          <a:off x="306321" y="0"/>
          <a:ext cx="5532712" cy="47401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 ы л о</a:t>
          </a:r>
          <a:endParaRPr lang="ru-RU" sz="3200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20205" y="13884"/>
        <a:ext cx="5504944" cy="446251"/>
      </dsp:txXfrm>
    </dsp:sp>
    <dsp:sp modelId="{5C49C492-9C15-46F6-ACEE-E572EE98254E}">
      <dsp:nvSpPr>
        <dsp:cNvPr id="0" name=""/>
        <dsp:cNvSpPr/>
      </dsp:nvSpPr>
      <dsp:spPr>
        <a:xfrm rot="10800000" flipV="1">
          <a:off x="6948763" y="0"/>
          <a:ext cx="4740255" cy="46422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accent2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</a:rPr>
            <a:t>С т а л о</a:t>
          </a:r>
          <a:endParaRPr lang="ru-RU" sz="2800" kern="1200" dirty="0">
            <a:solidFill>
              <a:schemeClr val="tx2">
                <a:lumMod val="75000"/>
              </a:schemeClr>
            </a:solidFill>
          </a:endParaRPr>
        </a:p>
      </dsp:txBody>
      <dsp:txXfrm rot="-10800000">
        <a:off x="6962360" y="13597"/>
        <a:ext cx="4713061" cy="43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178" y="0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0B8BFA88-7B30-4A5D-87F5-D6EC9482A828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714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178" y="9370714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821CD627-3026-4101-970B-DC7E09EB7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8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178" y="0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13BB7372-8321-40DA-A3E8-D81E16E828A8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0" tIns="39845" rIns="79690" bIns="398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79690" tIns="39845" rIns="79690" bIns="398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714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178" y="9370714"/>
            <a:ext cx="2918830" cy="493315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6AA57132-D447-4CDD-BC4E-5C7D23082B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2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57132-D447-4CDD-BC4E-5C7D23082B8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7132-D447-4CDD-BC4E-5C7D23082B8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7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1A180B81-AA4E-4B75-A7A4-FD12E7A9A8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3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57132-D447-4CDD-BC4E-5C7D23082B8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132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Footer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kbkuv.ru/ru/info/news/detail.php?ELEMENT_ID=4479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hyperlink" Target="https://rkbkuv.ru/ru/info/news/detail.php?ELEMENT_ID=4623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5623966" name="Рисунок 855623965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354823" y="0"/>
            <a:ext cx="6854451" cy="6858000"/>
          </a:xfrm>
          <a:prstGeom prst="rect">
            <a:avLst/>
          </a:prstGeom>
        </p:spPr>
      </p:pic>
      <p:pic>
        <p:nvPicPr>
          <p:cNvPr id="5" name="Picture 5" descr="W:\логотипы\лого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1091827" cy="94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9576" y="116632"/>
            <a:ext cx="8766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здравоохранения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клиническая больница им. Г.Г.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Куватова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budgetary institution of health care Republican hospital named after G.G.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Kuvatov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3431" y="2492896"/>
            <a:ext cx="8133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-1" dirty="0">
                <a:solidFill>
                  <a:srgbClr val="002060"/>
                </a:solidFill>
                <a:cs typeface="Liberation Sans"/>
              </a:rPr>
              <a:t>Цифровая </a:t>
            </a:r>
            <a:br>
              <a:rPr lang="ru-RU" sz="3200" spc="-1" dirty="0">
                <a:solidFill>
                  <a:srgbClr val="002060"/>
                </a:solidFill>
                <a:cs typeface="Liberation Sans"/>
              </a:rPr>
            </a:br>
            <a:r>
              <a:rPr lang="ru-RU" sz="3200" spc="-1" dirty="0">
                <a:solidFill>
                  <a:srgbClr val="002060"/>
                </a:solidFill>
                <a:cs typeface="Liberation Sans"/>
              </a:rPr>
              <a:t>трансформация </a:t>
            </a:r>
            <a:br>
              <a:rPr lang="ru-RU" sz="3200" spc="-1" dirty="0">
                <a:solidFill>
                  <a:srgbClr val="002060"/>
                </a:solidFill>
                <a:cs typeface="Liberation Sans"/>
              </a:rPr>
            </a:br>
            <a:r>
              <a:rPr lang="ru-RU" sz="3200" spc="-1" dirty="0">
                <a:solidFill>
                  <a:srgbClr val="002060"/>
                </a:solidFill>
                <a:cs typeface="Liberation Sans"/>
              </a:rPr>
              <a:t>внутренних аудитов в рамках внутреннего контроля качества и безопасности медицинской деятельности </a:t>
            </a:r>
            <a:br>
              <a:rPr lang="ru-RU" sz="3200" spc="-1" dirty="0">
                <a:solidFill>
                  <a:srgbClr val="002060"/>
                </a:solidFill>
                <a:cs typeface="Liberation Sans"/>
              </a:rPr>
            </a:br>
            <a:r>
              <a:rPr lang="ru-RU" sz="3200" spc="-1" dirty="0">
                <a:solidFill>
                  <a:srgbClr val="002060"/>
                </a:solidFill>
                <a:cs typeface="Liberation Sans"/>
              </a:rPr>
              <a:t>в ГБУЗ РКБ </a:t>
            </a:r>
            <a:r>
              <a:rPr lang="ru-RU" sz="3200" spc="-1" dirty="0" err="1">
                <a:solidFill>
                  <a:srgbClr val="002060"/>
                </a:solidFill>
                <a:cs typeface="Liberation Sans"/>
              </a:rPr>
              <a:t>им.Г.Г.Куватова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31968" y="5634245"/>
            <a:ext cx="5770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Адрес/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 450005,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Федерация, Республика Башкортостан,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г.Уфа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Достоевского,132 450005, </a:t>
            </a:r>
          </a:p>
          <a:p>
            <a:pPr algn="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 of Bashkortostan, Ufa 132 Dostoevsky street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88007750112 EMAIL: ufa.rkbkuv@doctorrb.ru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ACE6ABC-8D62-8296-5C92-EB1FD3BC2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8157"/>
              </p:ext>
            </p:extLst>
          </p:nvPr>
        </p:nvGraphicFramePr>
        <p:xfrm>
          <a:off x="119336" y="188640"/>
          <a:ext cx="11953329" cy="52659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487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4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12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ПОКАЗАТЕЛИ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290" marR="34290" marT="22860" marB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ДО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ПОСЛЕ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Срок</a:t>
                      </a:r>
                      <a:r>
                        <a:rPr lang="ru-RU" sz="1600" kern="1200" baseline="0" dirty="0">
                          <a:solidFill>
                            <a:srgbClr val="002060"/>
                          </a:solidFill>
                        </a:rPr>
                        <a:t> согласования документов (день)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1-2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6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Срок подготовки программы аудитов (часов),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6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.: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До 20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До 8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Срок</a:t>
                      </a:r>
                      <a:r>
                        <a:rPr lang="ru-RU" sz="1600" kern="1200" baseline="0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подготовки  отчетной документации по результатам аудита </a:t>
                      </a:r>
                      <a:r>
                        <a:rPr lang="ru-RU" sz="1600" kern="1200" baseline="0" dirty="0">
                          <a:solidFill>
                            <a:srgbClr val="002060"/>
                          </a:solidFill>
                        </a:rPr>
                        <a:t>(день), в </a:t>
                      </a:r>
                      <a:r>
                        <a:rPr lang="ru-RU" sz="1600" kern="1200" baseline="0" dirty="0" err="1">
                          <a:solidFill>
                            <a:srgbClr val="002060"/>
                          </a:solidFill>
                        </a:rPr>
                        <a:t>т.ч</a:t>
                      </a:r>
                      <a:r>
                        <a:rPr lang="ru-RU" sz="1600" kern="1200" baseline="0" dirty="0">
                          <a:solidFill>
                            <a:srgbClr val="002060"/>
                          </a:solidFill>
                        </a:rPr>
                        <a:t>.: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&gt; 5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1-2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Автоматическая нумерация аудитов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16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Автоматическое наполнение документации при помощи унифицированных форм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Информирование участников группы аудиторов о предстоящем аудите при помощи </a:t>
                      </a:r>
                      <a:endParaRPr lang="en-US" sz="1600" kern="1200" dirty="0">
                        <a:solidFill>
                          <a:srgbClr val="002060"/>
                        </a:solidFill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Телеграм-бота, привязанного к системе аудитов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Возможность оценки показателей в режиме реального времени: 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Удельного веса  сроков устранения несоответствий, 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Коэффициента устранения.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3707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Структуры несоответствий по пунктам РЗН или ИСО 9001:2015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83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Системных несоответствий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</a:rPr>
                        <a:t>Выполнения плана-графика</a:t>
                      </a:r>
                      <a:r>
                        <a:rPr lang="ru-RU" sz="1600" kern="1200" baseline="0" dirty="0">
                          <a:solidFill>
                            <a:srgbClr val="002060"/>
                          </a:solidFill>
                        </a:rPr>
                        <a:t> аудитов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718" marR="25718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9176" y="5496549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b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эффективности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 rot="10800000">
            <a:off x="9336360" y="5496548"/>
            <a:ext cx="472196" cy="13157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912424" y="5496549"/>
            <a:ext cx="2177535" cy="1184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ontserrat Light"/>
                <a:cs typeface="Arial" pitchFamily="34" charset="0"/>
                <a:sym typeface="Montserrat Light"/>
              </a:rPr>
              <a:t>Прирост эффективности более 100%</a:t>
            </a:r>
            <a:endParaRPr kumimoji="0" lang="ru-RU" sz="2800" b="1" i="0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uFillTx/>
              <a:latin typeface="Arial" pitchFamily="34" charset="0"/>
              <a:ea typeface="Montserrat Light"/>
              <a:cs typeface="Arial" pitchFamily="34" charset="0"/>
              <a:sym typeface="Montserrat Ligh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2"/>
          </p:nvPr>
        </p:nvSpPr>
        <p:spPr>
          <a:xfrm>
            <a:off x="11496600" y="645065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 flipH="1">
            <a:off x="5354822" y="0"/>
            <a:ext cx="6854451" cy="6858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37140023"/>
              </p:ext>
            </p:extLst>
          </p:nvPr>
        </p:nvGraphicFramePr>
        <p:xfrm>
          <a:off x="263691" y="142530"/>
          <a:ext cx="11856640" cy="668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4135651" y="6337662"/>
            <a:ext cx="2555208" cy="5201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2.1</a:t>
            </a:r>
            <a:r>
              <a:rPr kumimoji="0" lang="ru-RU" sz="2400" b="1" i="0" u="sng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– 7 дней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80597" y="6337662"/>
            <a:ext cx="3068020" cy="5201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1.1 – 1.3 дня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21828" y="6337858"/>
            <a:ext cx="2083037" cy="5201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против</a:t>
            </a:r>
            <a:endParaRPr kumimoji="0" lang="ru-RU" sz="2400" i="0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05784" y="6337662"/>
            <a:ext cx="2586215" cy="4832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(без учета времени проведения  и планирования</a:t>
            </a:r>
            <a:r>
              <a:rPr kumimoji="0" lang="ru-RU" sz="11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годового </a:t>
            </a: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аудита)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289595" y="753363"/>
            <a:ext cx="1872208" cy="64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Оповещение руководителей групп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378025" y="1977999"/>
            <a:ext cx="3575363" cy="3915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Проведение аудита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289595" y="2469148"/>
            <a:ext cx="1872208" cy="64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Оформление результатов аудита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289595" y="3211463"/>
            <a:ext cx="1872208" cy="64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Создание отчета по  аудиту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289595" y="4005064"/>
            <a:ext cx="1872208" cy="64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Согласование отчета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269015" y="4757610"/>
            <a:ext cx="1892788" cy="64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Оформление протокола несоответствий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7803908" y="716988"/>
            <a:ext cx="3384375" cy="640997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Автоматическая рассылка уведомлений с помощью Бота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783625" y="2444732"/>
            <a:ext cx="3424943" cy="640997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Путем заполнения карточки на портале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7759961" y="3212974"/>
            <a:ext cx="3448607" cy="640997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Автоматически на портале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7774611" y="4005064"/>
            <a:ext cx="3433957" cy="640997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Файл отчета  параллельно проходит согласование в системе электронного документооборота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7759961" y="5583394"/>
            <a:ext cx="3448608" cy="640997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Автоматически на портале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550366" y="685830"/>
            <a:ext cx="3808036" cy="64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Личное ручное смс-оповещение и/или </a:t>
            </a:r>
            <a:r>
              <a:rPr lang="ru-RU" sz="1400" b="1" dirty="0" err="1" smtClean="0">
                <a:solidFill>
                  <a:srgbClr val="002060"/>
                </a:solidFill>
              </a:rPr>
              <a:t>обзвон</a:t>
            </a:r>
            <a:r>
              <a:rPr lang="ru-RU" sz="1400" b="1" dirty="0" smtClean="0">
                <a:solidFill>
                  <a:srgbClr val="002060"/>
                </a:solidFill>
              </a:rPr>
              <a:t> участников аудиторских групп </a:t>
            </a: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623391" y="3212974"/>
            <a:ext cx="3860812" cy="64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Путем создания и заполнения документа в </a:t>
            </a:r>
            <a:r>
              <a:rPr lang="en-US" sz="1400" b="1" dirty="0" smtClean="0">
                <a:solidFill>
                  <a:srgbClr val="002060"/>
                </a:solidFill>
              </a:rPr>
              <a:t>MS Word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623391" y="4724322"/>
            <a:ext cx="3860811" cy="64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Путем создания и заполнения документа в </a:t>
            </a:r>
            <a:r>
              <a:rPr lang="en-US" sz="1400" b="1" dirty="0" smtClean="0">
                <a:solidFill>
                  <a:srgbClr val="002060"/>
                </a:solidFill>
              </a:rPr>
              <a:t>MS Word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23390" y="5506508"/>
            <a:ext cx="3873443" cy="64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Последовательное согласование бумажного протокола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5269015" y="5540674"/>
            <a:ext cx="1892788" cy="64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Согласование протокола несоответствий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7774611" y="4757610"/>
            <a:ext cx="3433957" cy="640997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Автоматически на портале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623391" y="3959961"/>
            <a:ext cx="3860811" cy="64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Последовательное согласование бумажного отчета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790" y="6218156"/>
            <a:ext cx="4924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Liberation Sans"/>
              </a:rPr>
              <a:t>Результаты</a:t>
            </a: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623391" y="2469148"/>
            <a:ext cx="3860811" cy="64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Путем создания и заполнения документа в </a:t>
            </a:r>
            <a:r>
              <a:rPr lang="en-US" sz="1400" b="1" dirty="0" smtClean="0">
                <a:solidFill>
                  <a:srgbClr val="002060"/>
                </a:solidFill>
              </a:rPr>
              <a:t>MS Word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4396964" y="887729"/>
            <a:ext cx="83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>
                <a:solidFill>
                  <a:srgbClr val="FF0000"/>
                </a:solidFill>
                <a:latin typeface="+mn-lt"/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 30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7076634" y="887729"/>
            <a:ext cx="83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8151753" y="2004496"/>
            <a:ext cx="929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120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4305499" y="3048924"/>
            <a:ext cx="929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120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7018127" y="2595953"/>
            <a:ext cx="929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30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7015323" y="3387478"/>
            <a:ext cx="929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0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5015880" y="2469148"/>
            <a:ext cx="253135" cy="1383312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 bwMode="auto">
          <a:xfrm>
            <a:off x="4484202" y="4005064"/>
            <a:ext cx="83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>
                <a:solidFill>
                  <a:srgbClr val="FF0000"/>
                </a:solidFill>
                <a:latin typeface="+mn-lt"/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 5 дней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4506172" y="5562730"/>
            <a:ext cx="83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>
                <a:solidFill>
                  <a:srgbClr val="FF0000"/>
                </a:solidFill>
                <a:latin typeface="+mn-lt"/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 2 дней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4484202" y="4908831"/>
            <a:ext cx="929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120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>
            <a:off x="7018127" y="4061286"/>
            <a:ext cx="83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>
                <a:solidFill>
                  <a:srgbClr val="FF0000"/>
                </a:solidFill>
                <a:latin typeface="+mn-lt"/>
              </a:rPr>
              <a:t>д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 1 дня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>
            <a:off x="7067277" y="4915894"/>
            <a:ext cx="83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7061055" y="5730584"/>
            <a:ext cx="83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396965" y="1446140"/>
            <a:ext cx="3556424" cy="43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Планирование  годового аудита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3206598" y="2004496"/>
            <a:ext cx="929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120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2875854" y="1541186"/>
            <a:ext cx="1424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20 часов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8096264" y="1571612"/>
            <a:ext cx="1420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8 часов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 rot="5400000">
            <a:off x="8985992" y="3075057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Примеры трансформации ключевых процессов аудита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867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461770"/>
            <a:ext cx="3574728" cy="227148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78" y="3436917"/>
            <a:ext cx="2294566" cy="229633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728" y="157281"/>
            <a:ext cx="2088232" cy="852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Определение групп аудита вручную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60740" y="163378"/>
            <a:ext cx="2088232" cy="8520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Разработка графика аудитов на год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669007" y="166992"/>
            <a:ext cx="2088232" cy="852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Оформление отчета по аудитам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115" y="532265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4144" y="42011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до 2 дней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119810" y="46951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до 2 дней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698421" y="41402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до 2 дней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-17515" y="1926472"/>
            <a:ext cx="13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После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318728" y="1209945"/>
            <a:ext cx="2088232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Создание на портале раздела «Группы аудита</a:t>
            </a:r>
            <a:r>
              <a:rPr lang="ru-RU" sz="1400" b="1" dirty="0"/>
              <a:t>»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026615" y="1266338"/>
            <a:ext cx="2088232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Создание календаря аудитов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698974" y="1237401"/>
            <a:ext cx="2088232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Создание реестра несоответствий</a:t>
            </a:r>
          </a:p>
        </p:txBody>
      </p: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>
            <a:off x="2362844" y="1009318"/>
            <a:ext cx="0" cy="2280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6050717" y="1019029"/>
            <a:ext cx="0" cy="2280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9744514" y="1002998"/>
            <a:ext cx="0" cy="2280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>
            <a:off x="1338453" y="2302124"/>
            <a:ext cx="2088232" cy="106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Определение групп аудита с выбором направления (разделов)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2333893" y="2074041"/>
            <a:ext cx="0" cy="2280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382569" y="2607843"/>
            <a:ext cx="0" cy="1922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3406960" y="196115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max 3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ч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023373" y="2320319"/>
            <a:ext cx="2088232" cy="106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Наполнение </a:t>
            </a:r>
            <a:r>
              <a:rPr lang="ru-RU" sz="1400" b="1" dirty="0" smtClean="0">
                <a:solidFill>
                  <a:schemeClr val="tx1"/>
                </a:solidFill>
              </a:rPr>
              <a:t>календаря </a:t>
            </a:r>
            <a:r>
              <a:rPr lang="ru-RU" sz="1400" b="1" dirty="0">
                <a:solidFill>
                  <a:schemeClr val="tx1"/>
                </a:solidFill>
              </a:rPr>
              <a:t>ранее созданными </a:t>
            </a:r>
            <a:r>
              <a:rPr lang="ru-RU" sz="1400" b="1" dirty="0" smtClean="0">
                <a:solidFill>
                  <a:schemeClr val="tx1"/>
                </a:solidFill>
              </a:rPr>
              <a:t>группами по разделам РЗН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8698974" y="2320319"/>
            <a:ext cx="2088232" cy="106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Автоматическое наполнение  по результатам аудита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10733939" y="19322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5-10 ʹ 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 bwMode="auto">
          <a:xfrm>
            <a:off x="9721789" y="2092754"/>
            <a:ext cx="0" cy="2280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 bwMode="auto">
          <a:xfrm>
            <a:off x="7101381" y="207404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max 3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" y="3436917"/>
            <a:ext cx="1827288" cy="100965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07" y="3468039"/>
            <a:ext cx="3816424" cy="300772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 bwMode="auto">
          <a:xfrm>
            <a:off x="12790" y="6218156"/>
            <a:ext cx="4924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Liberation Sans"/>
              </a:rPr>
              <a:t>Результаты</a:t>
            </a: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4014586" y="592933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Примеры трансформации ключевых процессов аудита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>
            <a:stCxn id="15" idx="2"/>
            <a:endCxn id="44" idx="0"/>
          </p:cNvCxnSpPr>
          <p:nvPr/>
        </p:nvCxnSpPr>
        <p:spPr bwMode="auto">
          <a:xfrm flipH="1">
            <a:off x="6067489" y="2130434"/>
            <a:ext cx="3242" cy="1898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idx="2"/>
          </p:nvPr>
        </p:nvSpPr>
        <p:spPr>
          <a:xfrm>
            <a:off x="11454505" y="647976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337549" y="-28782"/>
            <a:ext cx="685445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680" y="5767713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814" y="176361"/>
            <a:ext cx="56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Разработка годовой программы аудитов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7" y="877798"/>
            <a:ext cx="2333625" cy="47016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57" y="2429526"/>
            <a:ext cx="2409825" cy="2190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675619" y="3262230"/>
            <a:ext cx="518237" cy="41639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22" y="176361"/>
            <a:ext cx="4122308" cy="29227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 bwMode="auto">
          <a:xfrm>
            <a:off x="5638706" y="2429526"/>
            <a:ext cx="576064" cy="41639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03423" y="3470429"/>
            <a:ext cx="3011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Назначение групп аудиторов: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</a:rPr>
              <a:t> по разделам РЗН;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инхронизация контактов участников группы с ботом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237752"/>
            <a:ext cx="2979664" cy="34840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2934737" y="5921600"/>
            <a:ext cx="577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Выгрузка информации из портала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телеграмм бот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2"/>
          </p:nvPr>
        </p:nvSpPr>
        <p:spPr>
          <a:xfrm>
            <a:off x="11640616" y="6357859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3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 bwMode="auto">
          <a:xfrm rot="5400000" flipH="1">
            <a:off x="-478618" y="482165"/>
            <a:ext cx="6854451" cy="5897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680" y="5767713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814" y="176361"/>
            <a:ext cx="56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Разработка годовой программы аудитов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831776"/>
            <a:ext cx="8712968" cy="5117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3474" y="2476779"/>
            <a:ext cx="5324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Планирование аудитов: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по календарю;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о группам;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о подразделениям.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idx="2"/>
          </p:nvPr>
        </p:nvSpPr>
        <p:spPr>
          <a:xfrm>
            <a:off x="11424592" y="6401067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549"/>
            <a:ext cx="7680176" cy="6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0" y="5517232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76673"/>
            <a:ext cx="2014978" cy="325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131" y="1393575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Автоматическое уведомление всем участникам группы о месте, дате аудита посредством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Telegram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– бота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 7 дней и день аудита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779793" y="2029163"/>
            <a:ext cx="1080120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35360" y="276618"/>
            <a:ext cx="53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Информирование аудиторов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2"/>
          </p:nvPr>
        </p:nvSpPr>
        <p:spPr>
          <a:xfrm>
            <a:off x="11784632" y="6289359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 bwMode="auto">
          <a:xfrm rot="5400000" flipH="1">
            <a:off x="-517372" y="471098"/>
            <a:ext cx="6854451" cy="5897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680" y="5767713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866" y="291920"/>
            <a:ext cx="8658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Обучение и проведение аудита по разделам деятельности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" descr="C:\Users\ZGanieva\AppData\Local\Temp\IMG-20220804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827322"/>
            <a:ext cx="2838974" cy="382581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827322"/>
            <a:ext cx="3468216" cy="24576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X:\3. Документы отдела УКМП и СР\Фотографии аудитов\Пешков В.Н\IMG-20210428-WA0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075" y="576471"/>
            <a:ext cx="3426233" cy="2981037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X:\ПРОЕКТЫ ДОКУМЕНТОВ\материал для презентации\исо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37" y="3499930"/>
            <a:ext cx="2025374" cy="148712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X:\3. Документы отдела УКМП и СР\Фотографии аудитов\комиссия с Москвы\IMG-20200722-WA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920623"/>
            <a:ext cx="3563888" cy="2132856"/>
          </a:xfrm>
          <a:prstGeom prst="rect">
            <a:avLst/>
          </a:prstGeom>
          <a:noFill/>
          <a:ln w="95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12" y="5143320"/>
            <a:ext cx="2655377" cy="145404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>
          <a:xfrm>
            <a:off x="11490954" y="6354154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286306" y="-28782"/>
            <a:ext cx="685445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680" y="5767713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2461" y="196146"/>
            <a:ext cx="868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Подготовка проекта отчета об аудите по разделам деятельности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780117"/>
            <a:ext cx="3444974" cy="3438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161180"/>
            <a:ext cx="4007767" cy="31999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352542"/>
            <a:ext cx="4007767" cy="2362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 bwMode="auto">
          <a:xfrm>
            <a:off x="4018368" y="3802031"/>
            <a:ext cx="518237" cy="41639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880749" y="980728"/>
            <a:ext cx="3011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Руководителям аудиторской группы;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На корпоративном портале;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Использование классификатора РЗН и </a:t>
            </a:r>
            <a:r>
              <a:rPr lang="en-US" b="1" dirty="0" smtClean="0">
                <a:solidFill>
                  <a:srgbClr val="002060"/>
                </a:solidFill>
              </a:rPr>
              <a:t>ISO </a:t>
            </a:r>
            <a:r>
              <a:rPr lang="ru-RU" b="1" dirty="0" smtClean="0">
                <a:solidFill>
                  <a:srgbClr val="002060"/>
                </a:solidFill>
              </a:rPr>
              <a:t>9001:2015, других НПА (СОП, алгоритмов, чек- листы, РИ, СанПиН);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Описание несоответствия;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Назначение ответственного;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Выбор корректирующего мероприятия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568608" y="6354154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 bwMode="auto">
          <a:xfrm rot="5400000" flipH="1">
            <a:off x="-517372" y="471098"/>
            <a:ext cx="6854451" cy="5897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680" y="5767713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2461" y="196146"/>
            <a:ext cx="868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 отчета по  аудиту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932864" y="363899"/>
            <a:ext cx="4086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Отделом УКМП и СР;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Автоматическая нумерация;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Автоматическое создание документа (наполнение с корпоративного портала)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4" y="709846"/>
            <a:ext cx="7648575" cy="50578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961982"/>
            <a:ext cx="3505200" cy="4743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833448" y="647926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92460" y="196146"/>
            <a:ext cx="10656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Информирование о результатах аудита, контроль сроков исполнения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\\rch.ru\rch\UsersData\ZGanieva\Рабочий стол\b86f003c-164c-4cdd-885f-ba8a1d3ad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00145"/>
            <a:ext cx="3528392" cy="44169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580747"/>
            <a:ext cx="4207224" cy="323391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68" y="4022788"/>
            <a:ext cx="7171256" cy="26990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 bwMode="auto">
          <a:xfrm>
            <a:off x="335360" y="5017065"/>
            <a:ext cx="318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документооборот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TESSA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846179" y="952336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Результаты на 2 информационных площадках: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Рассылка через</a:t>
            </a:r>
            <a:r>
              <a:rPr lang="en-US" b="1" dirty="0" smtClean="0">
                <a:solidFill>
                  <a:srgbClr val="002060"/>
                </a:solidFill>
              </a:rPr>
              <a:t>TESSA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Визуализация несоответствии и аудитов на странице подразделений на корпоративном портале;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Конфиденциальность и защищенность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942" y="5774814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КОНТРОЛЬ СРОКОВ ИСПОЛНЕНИЯ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>
          <a:xfrm>
            <a:off x="11712624" y="6494040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6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337549" y="0"/>
            <a:ext cx="6854451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52596" y="4357694"/>
            <a:ext cx="10001320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Трудоемкость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ручной сверки отчетов по аудитам и оформления протоколов несоответствий с большими временными затратами.</a:t>
            </a:r>
            <a:endParaRPr lang="ru-RU" sz="1600" dirty="0">
              <a:solidFill>
                <a:srgbClr val="002060"/>
              </a:solidFill>
              <a:cs typeface="Carlito"/>
            </a:endParaRP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Carlito"/>
              </a:rPr>
              <a:t>Недоступность </a:t>
            </a:r>
            <a:r>
              <a:rPr lang="ru-RU" sz="1600" dirty="0">
                <a:solidFill>
                  <a:srgbClr val="002060"/>
                </a:solidFill>
                <a:cs typeface="Carlito"/>
              </a:rPr>
              <a:t>отчетов для ответственных лиц.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Обеспечение сохранности и доступности 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документации.</a:t>
            </a:r>
            <a:endParaRPr lang="ru-RU" sz="1600" dirty="0">
              <a:solidFill>
                <a:srgbClr val="002060"/>
              </a:solidFill>
              <a:ea typeface="Calibri"/>
              <a:cs typeface="Carlito"/>
            </a:endParaRP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Прозрачность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отчетов без искажения информации для высшего руководства для принятия управленческих решений.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cs typeface="Carlito"/>
              </a:rPr>
              <a:t>Неудобство </a:t>
            </a:r>
            <a:r>
              <a:rPr lang="ru-RU" sz="1600" dirty="0">
                <a:solidFill>
                  <a:srgbClr val="002060"/>
                </a:solidFill>
                <a:cs typeface="Carlito"/>
              </a:rPr>
              <a:t>использования критериев аудита (практических рекомендаций РЗН, международных стандартов) в связи с большим  объемом информации</a:t>
            </a:r>
            <a:r>
              <a:rPr lang="ru-RU" sz="1600" dirty="0" smtClean="0">
                <a:solidFill>
                  <a:srgbClr val="002060"/>
                </a:solidFill>
                <a:cs typeface="Carlito"/>
              </a:rPr>
              <a:t>.</a:t>
            </a:r>
            <a:endParaRPr lang="ru-RU" sz="1600" dirty="0">
              <a:solidFill>
                <a:srgbClr val="FF0000"/>
              </a:solidFill>
              <a:cs typeface="Carli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43644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cs typeface="Carlito"/>
              </a:rPr>
              <a:t>Проблемы</a:t>
            </a:r>
            <a:endParaRPr lang="ru-RU" sz="2800" dirty="0">
              <a:solidFill>
                <a:srgbClr val="002060"/>
              </a:solidFill>
              <a:cs typeface="Carlito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2" y="4143380"/>
            <a:ext cx="124338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38084" y="214290"/>
            <a:ext cx="116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99"/>
              </a:spcAft>
              <a:tabLst>
                <a:tab pos="268288" algn="l"/>
              </a:tabLs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1. Проблемы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организации внутреннего аудита (ВА),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оформления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отчетной документации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960" y="571480"/>
            <a:ext cx="11644394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Неудобное планирование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графика аудитов на год с учетом всех структурных подразделений и графика их работы.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Сложность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оповещения  аудиторской группы о предстоящем аудите и распределение</a:t>
            </a:r>
            <a:r>
              <a:rPr lang="ru-RU" sz="1600" dirty="0">
                <a:solidFill>
                  <a:srgbClr val="002060"/>
                </a:solidFill>
                <a:cs typeface="Carlito"/>
              </a:rPr>
              <a:t> между ними  разделов аудита.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Задержки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и сложность в оформлении отчетов по аудитам руководителями групп, сводного отчета по всей МО. 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Отклонение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сроков проведения аудита от плана.</a:t>
            </a:r>
            <a:endParaRPr lang="ru-RU" sz="1600" dirty="0">
              <a:solidFill>
                <a:srgbClr val="002060"/>
              </a:solidFill>
              <a:cs typeface="Carlito"/>
            </a:endParaRP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Нарушение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сроков согласования готовых документов по аудитам.</a:t>
            </a:r>
            <a:endParaRPr lang="ru-RU" sz="1600" dirty="0">
              <a:solidFill>
                <a:srgbClr val="002060"/>
              </a:solidFill>
              <a:cs typeface="Carlit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66646" y="242886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99"/>
              </a:spcAft>
              <a:tabLst>
                <a:tab pos="268288" algn="l"/>
              </a:tabLs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2. Сложность проведения анализа несоответствий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: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Carli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960" y="2786058"/>
            <a:ext cx="1143008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Сложность проведения анализа несоответствий по различным 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показателям (по пунктам, разделам РЗН,</a:t>
            </a:r>
            <a:r>
              <a:rPr lang="en-US" sz="1600" dirty="0" smtClean="0">
                <a:solidFill>
                  <a:srgbClr val="002060"/>
                </a:solidFill>
                <a:ea typeface="Calibri"/>
                <a:cs typeface="Carlito"/>
              </a:rPr>
              <a:t> ISO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, в разрезе по  отделениям, по срокам )для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своевременного принятия корректирующих мер. </a:t>
            </a:r>
            <a:endParaRPr lang="ru-RU" sz="1600" dirty="0" smtClean="0">
              <a:solidFill>
                <a:srgbClr val="002060"/>
              </a:solidFill>
              <a:ea typeface="Calibri"/>
              <a:cs typeface="Carlito"/>
            </a:endParaRP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Проблемы мониторинга выполнения несоответствий (коэффициент устранения).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Проблемы применения </a:t>
            </a:r>
            <a:r>
              <a:rPr lang="ru-RU" sz="1600" dirty="0" err="1" smtClean="0">
                <a:solidFill>
                  <a:srgbClr val="002060"/>
                </a:solidFill>
                <a:ea typeface="Calibri"/>
                <a:cs typeface="Carlito"/>
              </a:rPr>
              <a:t>риск-ориентированного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подхода.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024034" y="4000504"/>
            <a:ext cx="971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99"/>
              </a:spcAft>
              <a:tabLst>
                <a:tab pos="268288" algn="l"/>
              </a:tabLs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3. Проблемы документооборота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Carlit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>
          <a:xfrm>
            <a:off x="11280576" y="6344303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286306" y="-28782"/>
            <a:ext cx="685445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680" y="5767713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814" y="176361"/>
            <a:ext cx="56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Ситуационный центр на Портале РКБ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596330" y="376416"/>
            <a:ext cx="33843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Демонстрация результатов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аудита в простом и наглядном виде.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результатов 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несоответствий по различным показателям (по пунктам, разделам РЗН,</a:t>
            </a:r>
            <a:r>
              <a:rPr lang="en-US" sz="1600" dirty="0" smtClean="0">
                <a:solidFill>
                  <a:srgbClr val="002060"/>
                </a:solidFill>
                <a:ea typeface="Calibri"/>
                <a:cs typeface="Carlito"/>
              </a:rPr>
              <a:t> ISO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, в разрезе по  отделениям, по срокам )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аудита.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выполнения плана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аудитов, статуса несоответствия.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Возможность принятия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управленческих решений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результатам аудитов в режиме реального времени.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cs typeface="Carlito"/>
              </a:rPr>
              <a:t>Автоматический подсчет повторяющихся несоответствий для поддержки  </a:t>
            </a:r>
            <a:r>
              <a:rPr lang="ru-RU" sz="1600" b="1" dirty="0" err="1" smtClean="0">
                <a:solidFill>
                  <a:srgbClr val="002060"/>
                </a:solidFill>
                <a:cs typeface="Carlito"/>
              </a:rPr>
              <a:t>риск-ориентированного</a:t>
            </a:r>
            <a:r>
              <a:rPr lang="ru-RU" sz="1600" b="1" dirty="0" smtClean="0">
                <a:solidFill>
                  <a:srgbClr val="002060"/>
                </a:solidFill>
                <a:cs typeface="Carlito"/>
              </a:rPr>
              <a:t> подхода</a:t>
            </a:r>
            <a:r>
              <a:rPr lang="ru-RU" sz="1600" b="1" dirty="0">
                <a:solidFill>
                  <a:srgbClr val="002060"/>
                </a:solidFill>
                <a:cs typeface="Carlito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Carlito"/>
              </a:rPr>
              <a:t>при планировании аудита.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478616"/>
            <a:ext cx="3004386" cy="5243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0" y="624567"/>
            <a:ext cx="5350449" cy="3611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79976" y="2966095"/>
            <a:ext cx="2716354" cy="2880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Аудиты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46577" y="856357"/>
            <a:ext cx="2448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cs typeface="Liberation Sans"/>
              </a:rPr>
              <a:t>Дашборды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699473" y="856356"/>
            <a:ext cx="396044" cy="46166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2"/>
          </p:nvPr>
        </p:nvSpPr>
        <p:spPr>
          <a:xfrm>
            <a:off x="11640616" y="6401068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286306" y="-28782"/>
            <a:ext cx="6854451" cy="6858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93" y="1785984"/>
            <a:ext cx="51720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680" y="5767713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78814" y="176361"/>
            <a:ext cx="56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Ситуационный центр на Портале РКБ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2" y="900422"/>
            <a:ext cx="4536504" cy="486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4968280" y="770321"/>
            <a:ext cx="7230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Liberation Sans"/>
              </a:rPr>
              <a:t>Реестр несоответствий в разрезе по разделам РЗН, отделениям, по кварталам, динамика устранения несоответствии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>
          <a:xfrm>
            <a:off x="11568608" y="6401068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 bwMode="auto">
          <a:xfrm rot="5400000" flipH="1">
            <a:off x="-478618" y="482165"/>
            <a:ext cx="6854451" cy="5897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986" y="6060100"/>
            <a:ext cx="2448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1600" b="1" dirty="0">
                <a:solidFill>
                  <a:srgbClr val="002060"/>
                </a:solidFill>
                <a:cs typeface="Liberation Sans"/>
              </a:rPr>
            </a:br>
            <a:r>
              <a:rPr lang="ru-RU" sz="16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78814" y="176361"/>
            <a:ext cx="56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Ситуационный центр на Портале РКБ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096000" y="576471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cs typeface="Liberation Sans"/>
              </a:rPr>
              <a:t>Рейтинг отделений по несоответствиям, </a:t>
            </a:r>
            <a:r>
              <a:rPr lang="ru-RU" b="1" dirty="0" err="1" smtClean="0">
                <a:solidFill>
                  <a:srgbClr val="002060"/>
                </a:solidFill>
                <a:cs typeface="Liberation Sans"/>
              </a:rPr>
              <a:t>инфографика</a:t>
            </a:r>
            <a:r>
              <a:rPr lang="ru-RU" b="1" dirty="0" smtClean="0">
                <a:solidFill>
                  <a:srgbClr val="002060"/>
                </a:solidFill>
                <a:cs typeface="Liberation Sans"/>
              </a:rPr>
              <a:t> несоответствии РЗН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0" y="576471"/>
            <a:ext cx="5528699" cy="548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295446"/>
            <a:ext cx="4392488" cy="522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712624" y="6428098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286305" y="-28782"/>
            <a:ext cx="690569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680" y="6060100"/>
            <a:ext cx="2448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1600" b="1" dirty="0">
                <a:solidFill>
                  <a:srgbClr val="002060"/>
                </a:solidFill>
                <a:cs typeface="Liberation Sans"/>
              </a:rPr>
            </a:br>
            <a:r>
              <a:rPr lang="ru-RU" sz="16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78814" y="176361"/>
            <a:ext cx="56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Ситуационный центр на Портале РКБ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185791" y="583340"/>
            <a:ext cx="624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Liberation Sans"/>
              </a:rPr>
              <a:t>Детальный анализ несоответствий РЗН, 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cs typeface="Liberation Sans"/>
              </a:rPr>
              <a:t>ISO </a:t>
            </a:r>
            <a:r>
              <a:rPr lang="ru-RU" sz="2000" b="1" dirty="0" smtClean="0">
                <a:solidFill>
                  <a:srgbClr val="002060"/>
                </a:solidFill>
                <a:cs typeface="Liberation Sans"/>
              </a:rPr>
              <a:t>9001:2015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782948"/>
            <a:ext cx="4176464" cy="4883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412776"/>
            <a:ext cx="4320481" cy="5232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185791" y="2852936"/>
            <a:ext cx="1198241" cy="5760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 bwMode="auto">
          <a:xfrm rot="10800000">
            <a:off x="5122717" y="3469025"/>
            <a:ext cx="1198241" cy="5760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>
          <a:xfrm>
            <a:off x="11640616" y="636723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4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6" y="150431"/>
            <a:ext cx="7561508" cy="549697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089348"/>
            <a:ext cx="6480720" cy="482332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190676" y="5623318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9343" y="6060913"/>
            <a:ext cx="18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Цветовая кодировка: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15880" y="6060914"/>
            <a:ext cx="1440160" cy="64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Категория заключения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816080" y="6060913"/>
            <a:ext cx="1440160" cy="64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Статус в работе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684389" y="6060914"/>
            <a:ext cx="1440160" cy="64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Выполнение аудита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9968" y="0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Автоматическое формирование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документов - электронный документооборот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>
          <a:xfrm>
            <a:off x="11712624" y="6408597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4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528048" y="836712"/>
            <a:ext cx="54643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основы для непрерывного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совершенствования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Совершенствование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процесса подготовки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аудиту;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Роботизация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процесса;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Автоматизация организации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аудитов;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Исключение ручного заполнения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документации;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документы наполняются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автоматически;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документов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настроенным заранее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шаблонам;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Удобное введение информации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непосредственно в интерфейсе программы;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Демонстрация результатов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аудита в простом и наглядном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Облегчение составления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отчетной документации.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359" y="5695485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135168"/>
            <a:ext cx="1728192" cy="169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blob:https://web.whatsapp.com/651e1d12-3c69-48df-ac20-3cd42e9ea7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\\rch.ru\rch\UsersData\ZGanieva\Рабочий стол\651e1d12-3c69-48df-ac20-3cd42e9ea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6" y="160338"/>
            <a:ext cx="3259361" cy="52292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rch.ru\rch\UsersData\ZGanieva\Рабочий стол\46dae6fb-2703-4913-9104-66575f437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28" y="873635"/>
            <a:ext cx="3548335" cy="567531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idx="2"/>
          </p:nvPr>
        </p:nvSpPr>
        <p:spPr>
          <a:xfrm>
            <a:off x="11784632" y="6366967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 bwMode="auto">
          <a:xfrm rot="5400000" flipH="1">
            <a:off x="-478618" y="482165"/>
            <a:ext cx="6854451" cy="5897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2243" y="4944337"/>
            <a:ext cx="244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AC73C82-A981-475A-BDE0-2A06D75CD8AC}"/>
              </a:ext>
            </a:extLst>
          </p:cNvPr>
          <p:cNvSpPr/>
          <p:nvPr/>
        </p:nvSpPr>
        <p:spPr bwMode="auto">
          <a:xfrm>
            <a:off x="5563444" y="3557002"/>
            <a:ext cx="2088232" cy="10801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Ведение реестра рисков и мер по их снижению</a:t>
            </a:r>
            <a:endParaRPr lang="ru-RU" sz="1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586B9F0-3581-4713-AC44-2904BC7DC35B}"/>
              </a:ext>
            </a:extLst>
          </p:cNvPr>
          <p:cNvSpPr/>
          <p:nvPr/>
        </p:nvSpPr>
        <p:spPr bwMode="auto">
          <a:xfrm>
            <a:off x="9067140" y="1325178"/>
            <a:ext cx="2088232" cy="10801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Организация внутренних аудитов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CA5769A-E7BD-4480-B44C-40B128C18A22}"/>
              </a:ext>
            </a:extLst>
          </p:cNvPr>
          <p:cNvSpPr/>
          <p:nvPr/>
        </p:nvSpPr>
        <p:spPr bwMode="auto">
          <a:xfrm>
            <a:off x="9067140" y="3567887"/>
            <a:ext cx="2088232" cy="10801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Отчеты по аудитам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09F3693-89B0-4E0A-971D-785F7C13370E}"/>
              </a:ext>
            </a:extLst>
          </p:cNvPr>
          <p:cNvSpPr/>
          <p:nvPr/>
        </p:nvSpPr>
        <p:spPr bwMode="auto">
          <a:xfrm>
            <a:off x="5506567" y="1347291"/>
            <a:ext cx="2088232" cy="10801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Мониторинг инцидентов и нежелательных событий</a:t>
            </a:r>
            <a:endParaRPr lang="ru-RU" sz="1400" b="1" dirty="0"/>
          </a:p>
        </p:txBody>
      </p:sp>
      <p:sp>
        <p:nvSpPr>
          <p:cNvPr id="15" name="Стрелка вниз 3">
            <a:extLst>
              <a:ext uri="{FF2B5EF4-FFF2-40B4-BE49-F238E27FC236}">
                <a16:creationId xmlns="" xmlns:a16="http://schemas.microsoft.com/office/drawing/2014/main" id="{A1E9938A-A335-48E8-B7E4-76170A16909A}"/>
              </a:ext>
            </a:extLst>
          </p:cNvPr>
          <p:cNvSpPr/>
          <p:nvPr/>
        </p:nvSpPr>
        <p:spPr>
          <a:xfrm rot="16200000">
            <a:off x="8023024" y="1525927"/>
            <a:ext cx="610447" cy="72431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низ 3">
            <a:extLst>
              <a:ext uri="{FF2B5EF4-FFF2-40B4-BE49-F238E27FC236}">
                <a16:creationId xmlns="" xmlns:a16="http://schemas.microsoft.com/office/drawing/2014/main" id="{E6455A34-7BC9-4526-8A4C-D307978E54D3}"/>
              </a:ext>
            </a:extLst>
          </p:cNvPr>
          <p:cNvSpPr/>
          <p:nvPr/>
        </p:nvSpPr>
        <p:spPr bwMode="auto">
          <a:xfrm>
            <a:off x="9806033" y="2647158"/>
            <a:ext cx="610447" cy="72431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трелка вниз 3">
            <a:extLst>
              <a:ext uri="{FF2B5EF4-FFF2-40B4-BE49-F238E27FC236}">
                <a16:creationId xmlns="" xmlns:a16="http://schemas.microsoft.com/office/drawing/2014/main" id="{4D73ECEF-75DB-4545-8775-5A2F83C81EEC}"/>
              </a:ext>
            </a:extLst>
          </p:cNvPr>
          <p:cNvSpPr/>
          <p:nvPr/>
        </p:nvSpPr>
        <p:spPr bwMode="auto">
          <a:xfrm rot="5400000">
            <a:off x="8028740" y="3745791"/>
            <a:ext cx="610447" cy="72431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трелка вниз 3">
            <a:extLst>
              <a:ext uri="{FF2B5EF4-FFF2-40B4-BE49-F238E27FC236}">
                <a16:creationId xmlns="" xmlns:a16="http://schemas.microsoft.com/office/drawing/2014/main" id="{3976DD93-FFB9-4E47-AB3A-5E72FD4A1677}"/>
              </a:ext>
            </a:extLst>
          </p:cNvPr>
          <p:cNvSpPr/>
          <p:nvPr/>
        </p:nvSpPr>
        <p:spPr bwMode="auto">
          <a:xfrm rot="10800000">
            <a:off x="6199751" y="2636910"/>
            <a:ext cx="610447" cy="72431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 bwMode="auto">
          <a:xfrm>
            <a:off x="218234" y="1340662"/>
            <a:ext cx="4581622" cy="129624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Планирование внутренних аудитов с учетом мониторинга инцидентов и нежелательных событий.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 bwMode="auto">
          <a:xfrm>
            <a:off x="218233" y="2643541"/>
            <a:ext cx="4579891" cy="1296248"/>
          </a:xfrm>
          <a:prstGeom prst="homePlate">
            <a:avLst/>
          </a:prstGeom>
          <a:solidFill>
            <a:srgbClr val="CCFF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Пересмотр реестра рисков и мер их снижения с учетом результатов аудитов.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640616" y="6381328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8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 bwMode="auto">
          <a:xfrm rot="5400000" flipH="1">
            <a:off x="-478618" y="482165"/>
            <a:ext cx="6854451" cy="58972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09999"/>
            <a:ext cx="62400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Опыт организации аудитов положительно оценен: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июня 2023г. на заседании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круглого столов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развитию систем менеджмента качества на базе медицинских организаций Республики Башкортостан, при участии </a:t>
            </a:r>
            <a:r>
              <a:rPr lang="ru-RU" sz="1600" dirty="0" smtClean="0">
                <a:solidFill>
                  <a:srgbClr val="002060"/>
                </a:solidFill>
              </a:rPr>
              <a:t>Союза </a:t>
            </a:r>
            <a:r>
              <a:rPr lang="ru-RU" sz="1600" dirty="0">
                <a:solidFill>
                  <a:srgbClr val="002060"/>
                </a:solidFill>
              </a:rPr>
              <a:t>экспертов по качеству и производительности труда Республики Башкортостан и Клуб “Деловое Совершенство” Всероссийской организации качества (ВОК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https://rkbkuv.ru/ru/info/news/detail.php?ELEMENT_ID=44798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21 сентября 2023 на </a:t>
            </a:r>
            <a:r>
              <a:rPr lang="en-US" sz="1600" b="1" dirty="0" smtClean="0">
                <a:solidFill>
                  <a:srgbClr val="002060"/>
                </a:solidFill>
              </a:rPr>
              <a:t>III</a:t>
            </a:r>
            <a:r>
              <a:rPr lang="ru-RU" sz="1600" b="1" dirty="0" smtClean="0">
                <a:solidFill>
                  <a:srgbClr val="002060"/>
                </a:solidFill>
              </a:rPr>
              <a:t> Республиканской конференции, посвященной Всемирному дню безопасности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hlinkClick r:id="rId4"/>
              </a:rPr>
              <a:t>https://rkbkuv.ru/ru/info/news/detail.php?ELEMENT_ID=46230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Международный форум Всемирный день качества в России 2023г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 –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&gt;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130 тысяч слушателей.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\\rch.ru\rch\usersdata\EAznagulova\Downloads\WhatsApp Image 2023-09-22 at 10.48.5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29915"/>
            <a:ext cx="5203502" cy="300204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6240016" y="3269140"/>
            <a:ext cx="6120680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Carlito"/>
              </a:rPr>
              <a:t>Положительные отзывы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933056"/>
            <a:ext cx="3816424" cy="231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344" y="6150178"/>
            <a:ext cx="4554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Liberation Sans"/>
              </a:rPr>
              <a:t>Результаты проекта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71999" y="3725431"/>
            <a:ext cx="63463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Положительная оценка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 персоналом;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оптимальные условия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организации внутренних аудитов;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качества функционирует на уровне требований международных стандартов ISO 9001, рекомендаций РЗН;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Сформированы основы для непрерывного совершенствования качества медицинской помощи, повышения эффективности и безопасности в работе;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 – методический центр качества и безопасности в медицине РКБ им. Г.Г. Куватова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КВАЛИФИЦИРОВАННЫХ АУДИТОРОВ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 Республики.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587534" y="6411788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78" y="0"/>
            <a:ext cx="6825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" descr="blob:https://web.whatsapp.com/21087878-6224-4f97-8fc3-b672556e1a0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9" y="134729"/>
            <a:ext cx="7574128" cy="4672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949573" y="5589240"/>
            <a:ext cx="3727260" cy="108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84" y="160338"/>
            <a:ext cx="5079371" cy="28365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PlaceHolder 1"/>
          <p:cNvSpPr txBox="1">
            <a:spLocks/>
          </p:cNvSpPr>
          <p:nvPr/>
        </p:nvSpPr>
        <p:spPr bwMode="auto">
          <a:xfrm>
            <a:off x="410633" y="4468884"/>
            <a:ext cx="2868165" cy="16610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Liberation Sans"/>
              </a:rPr>
              <a:t>Результаты</a:t>
            </a:r>
            <a:br>
              <a:rPr lang="ru-RU" sz="2800" b="1" dirty="0">
                <a:solidFill>
                  <a:srgbClr val="002060"/>
                </a:solidFill>
                <a:latin typeface="+mn-lt"/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Liberation Sans"/>
              </a:rPr>
              <a:t>проекта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20" y="2841517"/>
            <a:ext cx="3025413" cy="17081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 bwMode="auto">
          <a:xfrm>
            <a:off x="3238480" y="5299417"/>
            <a:ext cx="8438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Многократное повышение эффективности аудитов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(см. показатели на слайде 11)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Подготовлено пакетное решение для внедрения системы в другие МО.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>
          <a:xfrm>
            <a:off x="11592590" y="631776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93182" y="3807773"/>
            <a:ext cx="4374385" cy="2999406"/>
          </a:xfrm>
          <a:prstGeom prst="rect">
            <a:avLst/>
          </a:prstGeom>
        </p:spPr>
      </p:pic>
      <p:sp>
        <p:nvSpPr>
          <p:cNvPr id="621514208" name="TextBox 621514207"/>
          <p:cNvSpPr txBox="1"/>
          <p:nvPr/>
        </p:nvSpPr>
        <p:spPr bwMode="auto">
          <a:xfrm>
            <a:off x="3120238" y="260648"/>
            <a:ext cx="8880418" cy="3547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42900" lvl="1" indent="-342900" algn="just">
              <a:spcBef>
                <a:spcPts val="699"/>
              </a:spcBef>
              <a:buFont typeface="Wingdings" panose="05000000000000000000" pitchFamily="2" charset="2"/>
              <a:buChar char="Ø"/>
              <a:defRPr/>
            </a:pPr>
            <a:r>
              <a:rPr lang="ru-RU" b="0" dirty="0">
                <a:solidFill>
                  <a:srgbClr val="002060"/>
                </a:solidFill>
                <a:latin typeface="+mn-lt"/>
                <a:cs typeface="Carlito"/>
              </a:rPr>
              <a:t>Продолжить цифровую трансформацию в сфере  управления качеством и безопасностью медицинской деятельности с применением технологий полученных в результате проекта</a:t>
            </a:r>
            <a:r>
              <a:rPr lang="ru-RU" b="0" dirty="0" smtClean="0">
                <a:solidFill>
                  <a:srgbClr val="002060"/>
                </a:solidFill>
                <a:latin typeface="+mn-lt"/>
                <a:cs typeface="Carlito"/>
              </a:rPr>
              <a:t>.</a:t>
            </a:r>
          </a:p>
          <a:p>
            <a:pPr marL="342900" lvl="1" indent="-342900" algn="just">
              <a:spcBef>
                <a:spcPts val="699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Carlito"/>
              </a:rPr>
              <a:t>Внедрить бальную оценку несоответствий, позволяющую  оценивать результаты с эталоном.</a:t>
            </a:r>
            <a:endParaRPr b="0" dirty="0">
              <a:solidFill>
                <a:srgbClr val="002060"/>
              </a:solidFill>
              <a:latin typeface="+mn-lt"/>
              <a:cs typeface="Carlito"/>
            </a:endParaRPr>
          </a:p>
          <a:p>
            <a:pPr marL="342900" lvl="1" indent="-342900" algn="just">
              <a:spcBef>
                <a:spcPts val="699"/>
              </a:spcBef>
              <a:buFont typeface="Wingdings" panose="05000000000000000000" pitchFamily="2" charset="2"/>
              <a:buChar char="Ø"/>
              <a:defRPr/>
            </a:pPr>
            <a:r>
              <a:rPr lang="ru-RU" b="0" dirty="0">
                <a:solidFill>
                  <a:srgbClr val="002060"/>
                </a:solidFill>
                <a:latin typeface="+mn-lt"/>
                <a:cs typeface="Carlito"/>
              </a:rPr>
              <a:t>Использовать </a:t>
            </a:r>
            <a:r>
              <a:rPr lang="ru-RU" b="0" dirty="0" smtClean="0">
                <a:solidFill>
                  <a:srgbClr val="002060"/>
                </a:solidFill>
                <a:latin typeface="+mn-lt"/>
                <a:cs typeface="Carlito"/>
              </a:rPr>
              <a:t>в системе здравоохранения разработанную </a:t>
            </a:r>
            <a:r>
              <a:rPr lang="ru-RU" dirty="0" smtClean="0">
                <a:solidFill>
                  <a:srgbClr val="002060"/>
                </a:solidFill>
                <a:cs typeface="Carlito"/>
              </a:rPr>
              <a:t>информационную </a:t>
            </a:r>
            <a:r>
              <a:rPr lang="ru-RU" dirty="0">
                <a:solidFill>
                  <a:srgbClr val="002060"/>
                </a:solidFill>
                <a:cs typeface="Carlito"/>
              </a:rPr>
              <a:t>систему управления аудитами, интегрированную с системами мониторинга рисков и нежелательных </a:t>
            </a:r>
            <a:r>
              <a:rPr lang="ru-RU" dirty="0" smtClean="0">
                <a:solidFill>
                  <a:srgbClr val="002060"/>
                </a:solidFill>
                <a:cs typeface="Carlito"/>
              </a:rPr>
              <a:t>событий,</a:t>
            </a:r>
            <a:r>
              <a:rPr lang="ru-RU" b="0" dirty="0" smtClean="0">
                <a:solidFill>
                  <a:srgbClr val="002060"/>
                </a:solidFill>
                <a:latin typeface="+mn-lt"/>
                <a:cs typeface="Carlito"/>
              </a:rPr>
              <a:t> адаптированную </a:t>
            </a:r>
            <a:r>
              <a:rPr lang="ru-RU" b="0" dirty="0">
                <a:solidFill>
                  <a:srgbClr val="002060"/>
                </a:solidFill>
                <a:latin typeface="+mn-lt"/>
                <a:cs typeface="Carlito"/>
              </a:rPr>
              <a:t>к специфике работы медицинских организации. </a:t>
            </a:r>
            <a:endParaRPr lang="ru-RU" b="0" dirty="0" smtClean="0">
              <a:solidFill>
                <a:srgbClr val="002060"/>
              </a:solidFill>
              <a:latin typeface="+mn-lt"/>
              <a:cs typeface="Carlito"/>
            </a:endParaRPr>
          </a:p>
          <a:p>
            <a:pPr marL="342900" lvl="1" indent="-342900" algn="just">
              <a:spcBef>
                <a:spcPts val="699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  <a:cs typeface="Carlito"/>
              </a:rPr>
              <a:t>Интегрировать </a:t>
            </a:r>
            <a:r>
              <a:rPr lang="ru-RU" dirty="0">
                <a:solidFill>
                  <a:srgbClr val="002060"/>
                </a:solidFill>
                <a:latin typeface="+mn-lt"/>
                <a:cs typeface="Carlito"/>
              </a:rPr>
              <a:t>в информационную систему в</a:t>
            </a:r>
            <a:r>
              <a:rPr lang="ru-RU" b="0" dirty="0">
                <a:solidFill>
                  <a:srgbClr val="002060"/>
                </a:solidFill>
                <a:latin typeface="+mn-lt"/>
                <a:cs typeface="Carlito"/>
              </a:rPr>
              <a:t>се проводимые в МО аудиты: административные обходы, обходы Совета </a:t>
            </a:r>
            <a:r>
              <a:rPr lang="ru-RU" b="0" dirty="0" smtClean="0">
                <a:solidFill>
                  <a:srgbClr val="002060"/>
                </a:solidFill>
                <a:latin typeface="+mn-lt"/>
                <a:cs typeface="Carlito"/>
              </a:rPr>
              <a:t>сестер, самоконтроль в отделениях. </a:t>
            </a:r>
            <a:endParaRPr b="0" dirty="0">
              <a:solidFill>
                <a:srgbClr val="002060"/>
              </a:solidFill>
              <a:latin typeface="+mn-lt"/>
              <a:cs typeface="Carli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96629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Рекомендации </a:t>
            </a:r>
          </a:p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и перспективы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6" y="1481624"/>
            <a:ext cx="2723514" cy="145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216262" y="4098868"/>
            <a:ext cx="9264113" cy="136191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1" algn="l">
              <a:spcBef>
                <a:spcPts val="699"/>
              </a:spcBef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Рекомендовано тиражирование положительного опыта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цифровизации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 внутренних аудитов 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другие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МО,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т.ч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rlito"/>
              </a:rPr>
              <a:t>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методического центра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и безопасности в медицине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Bef>
                <a:spcPts val="699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РКБ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им.Г.Г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Куватова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  <a:cs typeface="Carlito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2495" y="566124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тиражирования</a:t>
            </a:r>
            <a:b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640616" y="6433375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5514527" name="Рисунок 1155514526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371614" y="18842"/>
            <a:ext cx="6854451" cy="6858000"/>
          </a:xfrm>
          <a:prstGeom prst="rect">
            <a:avLst/>
          </a:prstGeom>
        </p:spPr>
      </p:pic>
      <p:sp>
        <p:nvSpPr>
          <p:cNvPr id="1823332565" name="TextBox 1823332564"/>
          <p:cNvSpPr txBox="1"/>
          <p:nvPr/>
        </p:nvSpPr>
        <p:spPr bwMode="auto">
          <a:xfrm>
            <a:off x="1952596" y="5429264"/>
            <a:ext cx="9929882" cy="1249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b="0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Создать </a:t>
            </a:r>
            <a:r>
              <a:rPr lang="ru-RU" sz="1600" b="1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унифицированные шаблоны </a:t>
            </a:r>
            <a:r>
              <a:rPr lang="ru-RU" sz="1600" b="0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для заполнения аудиторами.</a:t>
            </a: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  <a:cs typeface="Carlito"/>
              </a:rPr>
              <a:t>Перейти на электронный документооборот.</a:t>
            </a:r>
            <a:endParaRPr lang="ru-RU" sz="1600" b="0" i="0" u="none" strike="noStrike" cap="none" spc="0" dirty="0" smtClean="0">
              <a:solidFill>
                <a:srgbClr val="002060"/>
              </a:solidFill>
              <a:latin typeface="+mn-lt"/>
              <a:cs typeface="Carlito"/>
            </a:endParaRP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b="0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Внедрить </a:t>
            </a:r>
            <a:r>
              <a:rPr lang="ru-RU" sz="1600" b="1" i="0" u="none" strike="noStrike" cap="none" spc="0" dirty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в электронной форме </a:t>
            </a:r>
            <a:r>
              <a:rPr lang="ru-RU" sz="1600" b="0" i="0" u="none" strike="noStrike" cap="none" spc="0" dirty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практические рекомендации РЗН и международные стандарты в полном объеме для систематизации отчетов, график аудитов на год, </a:t>
            </a:r>
            <a:r>
              <a:rPr lang="ru-RU" sz="1600" b="0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списки групп </a:t>
            </a:r>
            <a:r>
              <a:rPr lang="ru-RU" sz="1600" b="0" i="0" u="none" strike="noStrike" cap="none" spc="0" dirty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аудиторов.</a:t>
            </a:r>
            <a:endParaRPr lang="ru-RU" sz="1600" b="0" i="0" u="none" strike="noStrike" cap="none" spc="0" dirty="0">
              <a:solidFill>
                <a:srgbClr val="002060"/>
              </a:solidFill>
              <a:latin typeface="+mn-lt"/>
              <a:cs typeface="Carlito"/>
            </a:endParaRP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b="0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Обеспечить </a:t>
            </a:r>
            <a:r>
              <a:rPr lang="ru-RU" sz="1600" b="1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защиту, доступность и конфиденциальность </a:t>
            </a:r>
            <a:r>
              <a:rPr lang="ru-RU" sz="1600" b="0" i="0" u="none" strike="noStrike" cap="none" spc="0" dirty="0" smtClean="0">
                <a:solidFill>
                  <a:srgbClr val="002060"/>
                </a:solidFill>
                <a:latin typeface="+mn-lt"/>
                <a:ea typeface="Calibri"/>
                <a:cs typeface="Carlito"/>
              </a:rPr>
              <a:t>информации.</a:t>
            </a:r>
            <a:endParaRPr lang="ru-RU" sz="1600" b="0" i="0" u="none" strike="noStrike" cap="none" spc="0" dirty="0">
              <a:solidFill>
                <a:srgbClr val="002060"/>
              </a:solidFill>
              <a:latin typeface="+mn-lt"/>
              <a:ea typeface="Calibri"/>
              <a:cs typeface="Carli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084" y="6072206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1500198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ятиугольник 19"/>
          <p:cNvSpPr/>
          <p:nvPr/>
        </p:nvSpPr>
        <p:spPr bwMode="auto">
          <a:xfrm>
            <a:off x="1881158" y="285728"/>
            <a:ext cx="9858444" cy="600136"/>
          </a:xfrm>
          <a:prstGeom prst="homePlate">
            <a:avLst/>
          </a:prstGeom>
          <a:solidFill>
            <a:srgbClr val="CCE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Использовать потенциал цифровых технологий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вопросах повышения контроля качества и безопасности медицинской деятельности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238084" y="285728"/>
            <a:ext cx="2035775" cy="594968"/>
          </a:xfrm>
          <a:prstGeom prst="homePlate">
            <a:avLst/>
          </a:prstGeom>
          <a:solidFill>
            <a:srgbClr val="FFFF0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МИССИЯ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952596" y="1000108"/>
            <a:ext cx="9858444" cy="57150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эффективности внутренних аудитов и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ВККиБМД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 bwMode="auto">
          <a:xfrm>
            <a:off x="238084" y="1000108"/>
            <a:ext cx="2035775" cy="594968"/>
          </a:xfrm>
          <a:prstGeom prst="homePlat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952596" y="1785926"/>
            <a:ext cx="9929882" cy="23574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Обеспечить переход организации процесса ВА на цифровую платформу 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Carlito"/>
              </a:rPr>
              <a:t>в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рамках проводимой в МО политики </a:t>
            </a:r>
            <a:r>
              <a:rPr lang="ru-RU" sz="1600" dirty="0" err="1">
                <a:solidFill>
                  <a:srgbClr val="002060"/>
                </a:solidFill>
                <a:ea typeface="Calibri"/>
                <a:cs typeface="Carlito"/>
              </a:rPr>
              <a:t>цифровизации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. </a:t>
            </a: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Повысить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Carlito"/>
              </a:rPr>
              <a:t>доступность и качество сбора информации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, его анализа, обработки и систематизации в режиме реального времени.</a:t>
            </a:r>
            <a:endParaRPr lang="ru-RU" sz="1600" dirty="0">
              <a:solidFill>
                <a:srgbClr val="002060"/>
              </a:solidFill>
              <a:cs typeface="Carlito"/>
            </a:endParaRP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rgbClr val="002060"/>
                </a:solidFill>
                <a:ea typeface="Calibri"/>
                <a:cs typeface="Carlito"/>
              </a:rPr>
              <a:t>Сократить время подготовки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к аудитам, этапа планирования, процедуры составления отчета, согласования готовых документов по аудитам.</a:t>
            </a: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Сократить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Carlito"/>
              </a:rPr>
              <a:t>время оформления отчетов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по аудитам руководителями групп.</a:t>
            </a: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Разработать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Carlito"/>
              </a:rPr>
              <a:t>систему оповещения 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аудиторской группы о предстоящем аудите.</a:t>
            </a:r>
            <a:endParaRPr lang="ru-RU" sz="1600" dirty="0">
              <a:solidFill>
                <a:srgbClr val="002060"/>
              </a:solidFill>
              <a:cs typeface="Carlito"/>
            </a:endParaRP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Обеспечить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Carlito"/>
              </a:rPr>
              <a:t>контроль сроков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проведения аудита по плану.</a:t>
            </a:r>
            <a:endParaRPr lang="ru-RU" sz="1600" dirty="0">
              <a:solidFill>
                <a:srgbClr val="002060"/>
              </a:solidFill>
              <a:cs typeface="Carlito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952596" y="4214818"/>
            <a:ext cx="9929882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Повысить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Carlito"/>
              </a:rPr>
              <a:t>связь планирования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Carlito"/>
              </a:rPr>
              <a:t>аудитов с анализом рисков и мониторингом нежелательных событий, уделяя приоритетное внимание процессам с наибольшими рисками.</a:t>
            </a:r>
          </a:p>
          <a:p>
            <a:pPr marL="285750" indent="-285750" algn="just">
              <a:lnSpc>
                <a:spcPct val="85000"/>
              </a:lnSpc>
              <a:spcAft>
                <a:spcPts val="399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02060"/>
                </a:solidFill>
                <a:cs typeface="Carlito"/>
              </a:rPr>
              <a:t>Обеспечить автоматический подсчет повторяющихся несоответствий для поддержки  </a:t>
            </a:r>
            <a:r>
              <a:rPr lang="ru-RU" sz="1600" b="1" dirty="0" err="1">
                <a:solidFill>
                  <a:srgbClr val="002060"/>
                </a:solidFill>
                <a:cs typeface="Carlito"/>
              </a:rPr>
              <a:t>риск-ориентированного</a:t>
            </a:r>
            <a:r>
              <a:rPr lang="ru-RU" sz="1600" b="1" dirty="0">
                <a:solidFill>
                  <a:srgbClr val="002060"/>
                </a:solidFill>
                <a:cs typeface="Carlito"/>
              </a:rPr>
              <a:t> подхода</a:t>
            </a:r>
            <a:r>
              <a:rPr lang="ru-RU" sz="1600" dirty="0">
                <a:solidFill>
                  <a:srgbClr val="002060"/>
                </a:solidFill>
                <a:cs typeface="Carlito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882478" y="641344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1214185" name="Рисунок 381214184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354822" y="11814"/>
            <a:ext cx="6854451" cy="6858000"/>
          </a:xfrm>
          <a:prstGeom prst="rect">
            <a:avLst/>
          </a:prstGeom>
        </p:spPr>
      </p:pic>
      <p:sp>
        <p:nvSpPr>
          <p:cNvPr id="2055412480" name="TextBox 2055412479"/>
          <p:cNvSpPr txBox="1"/>
          <p:nvPr/>
        </p:nvSpPr>
        <p:spPr bwMode="auto">
          <a:xfrm>
            <a:off x="191344" y="163172"/>
            <a:ext cx="5163478" cy="6033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550" b="1" i="0" u="none" strike="noStrike" cap="none" spc="0" dirty="0" smtClean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Выполнение обязательных требований </a:t>
            </a:r>
            <a:r>
              <a:rPr lang="ru-RU" sz="1550" b="1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по проведению аудитов: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ФЗ </a:t>
            </a:r>
            <a:r>
              <a:rPr lang="ru-RU" sz="1550" b="1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от 21.11.2011г. №323-ФЗ </a:t>
            </a: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«Об основах охраны здоровья граждан в Российской Федерации»;</a:t>
            </a:r>
            <a:endParaRPr sz="1550" b="0" dirty="0">
              <a:solidFill>
                <a:srgbClr val="002060"/>
              </a:solidFill>
              <a:latin typeface="+mn-lt"/>
              <a:cs typeface="Carlito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Приказ Минздрава </a:t>
            </a:r>
            <a:r>
              <a:rPr lang="ru-RU" sz="1550" b="1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России от 31.07.2020г. № 785 </a:t>
            </a: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н «Об утверждении требований к организации и проведению внутреннего контроля качества и безопасности медицинской деятельности»;</a:t>
            </a:r>
            <a:endParaRPr sz="1550" b="0" dirty="0">
              <a:solidFill>
                <a:srgbClr val="002060"/>
              </a:solidFill>
              <a:latin typeface="+mn-lt"/>
              <a:cs typeface="Carlito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Приказ министерства здравоохранения Республики Башкортостан </a:t>
            </a:r>
            <a:r>
              <a:rPr lang="ru-RU" sz="1550" b="1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от 15.04.2021 г. N 533-Д </a:t>
            </a: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«Об организации системы внутреннего контроля качества и безопасности медицинской деятельности в медицинских организациях Республики Башкортостан;</a:t>
            </a:r>
            <a:endParaRPr sz="1550" b="0" dirty="0">
              <a:solidFill>
                <a:srgbClr val="002060"/>
              </a:solidFill>
              <a:latin typeface="+mn-lt"/>
              <a:cs typeface="Carlito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550" b="1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Предложения (практические рекомендации Росздравнадзора) </a:t>
            </a: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по организации внутреннего контроля качества и безопасности медицинской деятельности в медицинской организации (стационар, поликлиника, лаборатория);</a:t>
            </a:r>
            <a:endParaRPr sz="1550" b="0" dirty="0">
              <a:solidFill>
                <a:srgbClr val="002060"/>
              </a:solidFill>
              <a:latin typeface="+mn-lt"/>
              <a:cs typeface="Carlito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550" b="1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Международные стандарты ISO</a:t>
            </a: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 и другие НПА.</a:t>
            </a:r>
            <a:endParaRPr lang="ru-RU" sz="1550" b="0" i="0" u="none" strike="noStrike" cap="none" spc="0" dirty="0">
              <a:solidFill>
                <a:srgbClr val="002060"/>
              </a:solidFill>
              <a:latin typeface="+mn-lt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550" b="1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Локальные нормативные акты</a:t>
            </a:r>
            <a:r>
              <a:rPr lang="ru-RU" sz="1550" b="0" i="0" u="none" strike="noStrike" cap="none" spc="0" dirty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: Приказ по организации внутренних проверок и Регламент проведения проверок (СОП</a:t>
            </a:r>
            <a:r>
              <a:rPr lang="ru-RU" sz="1550" b="0" i="0" u="none" strike="noStrike" cap="none" spc="0" dirty="0" smtClean="0">
                <a:solidFill>
                  <a:srgbClr val="002060"/>
                </a:solidFill>
                <a:latin typeface="+mn-lt"/>
                <a:ea typeface="Arial"/>
                <a:cs typeface="Carlito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Запросы (нуждаемость) медицинских организаций в программных средствах поддержки аудитов.</a:t>
            </a:r>
            <a:endParaRPr sz="155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478" y="727429"/>
            <a:ext cx="654111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Крупная многопрофильная МО  &gt; 60 подразделений;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групп по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аудиту в количестве  97 аудиторов;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69769" y="163172"/>
            <a:ext cx="5998840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Carlito"/>
              </a:rPr>
              <a:t>Созрела необходимость совершенствования организации аудитов: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98612" y="2534930"/>
            <a:ext cx="6455985" cy="15799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cs typeface="Carlito"/>
              </a:rPr>
              <a:t>снижения </a:t>
            </a:r>
            <a:r>
              <a:rPr lang="ru-RU" dirty="0">
                <a:solidFill>
                  <a:srgbClr val="002060"/>
                </a:solidFill>
                <a:cs typeface="Carlito"/>
              </a:rPr>
              <a:t>нагрузки на медицинский персонал</a:t>
            </a:r>
            <a:r>
              <a:rPr lang="en-US" dirty="0">
                <a:solidFill>
                  <a:srgbClr val="002060"/>
                </a:solidFill>
                <a:cs typeface="Carlito"/>
              </a:rPr>
              <a:t>;</a:t>
            </a:r>
            <a:r>
              <a:rPr lang="ru-RU" dirty="0">
                <a:solidFill>
                  <a:srgbClr val="002060"/>
                </a:solidFill>
                <a:cs typeface="Carlito"/>
              </a:rPr>
              <a:t> 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cs typeface="Carlito"/>
              </a:rPr>
              <a:t>повышения </a:t>
            </a:r>
            <a:r>
              <a:rPr lang="ru-RU" dirty="0">
                <a:solidFill>
                  <a:srgbClr val="002060"/>
                </a:solidFill>
                <a:cs typeface="Carlito"/>
              </a:rPr>
              <a:t>уровня прозрачности и осведомленности </a:t>
            </a:r>
            <a:r>
              <a:rPr lang="ru-RU" dirty="0" smtClean="0">
                <a:solidFill>
                  <a:srgbClr val="002060"/>
                </a:solidFill>
                <a:cs typeface="Carlito"/>
              </a:rPr>
              <a:t>для всех </a:t>
            </a:r>
            <a:r>
              <a:rPr lang="ru-RU" dirty="0">
                <a:solidFill>
                  <a:srgbClr val="002060"/>
                </a:solidFill>
                <a:cs typeface="Carlito"/>
              </a:rPr>
              <a:t>сотрудников МО</a:t>
            </a:r>
            <a:r>
              <a:rPr lang="en-US" dirty="0">
                <a:solidFill>
                  <a:srgbClr val="002060"/>
                </a:solidFill>
                <a:cs typeface="Carlito"/>
              </a:rPr>
              <a:t>;</a:t>
            </a:r>
            <a:r>
              <a:rPr lang="ru-RU" dirty="0">
                <a:solidFill>
                  <a:srgbClr val="002060"/>
                </a:solidFill>
                <a:cs typeface="Carlito"/>
              </a:rPr>
              <a:t> </a:t>
            </a:r>
          </a:p>
          <a:p>
            <a:pPr marL="285750" indent="-285750" algn="just">
              <a:spcAft>
                <a:spcPts val="399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п</a:t>
            </a:r>
            <a:r>
              <a:rPr lang="ru-RU" dirty="0" smtClean="0">
                <a:solidFill>
                  <a:srgbClr val="002060"/>
                </a:solidFill>
                <a:cs typeface="Carlito"/>
              </a:rPr>
              <a:t>редоставления дополнительных возможностей </a:t>
            </a:r>
            <a:r>
              <a:rPr lang="ru-RU" dirty="0">
                <a:solidFill>
                  <a:srgbClr val="002060"/>
                </a:solidFill>
                <a:cs typeface="Carlito"/>
              </a:rPr>
              <a:t>по контролю и анализу получаемых данных.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677" y="4456694"/>
            <a:ext cx="6616043" cy="2211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Нам </a:t>
            </a:r>
            <a:r>
              <a:rPr lang="ru-RU" dirty="0" smtClean="0">
                <a:solidFill>
                  <a:srgbClr val="002060"/>
                </a:solidFill>
                <a:cs typeface="Carlito"/>
              </a:rPr>
              <a:t>удалось создать модифицируемую под конкретные потребности, процессы и условия МО информационную систему управления аудитами, интегрированную с системами мониторинга рисков и нежелательных событий с </a:t>
            </a:r>
            <a:r>
              <a:rPr lang="ru-RU" dirty="0">
                <a:solidFill>
                  <a:srgbClr val="002060"/>
                </a:solidFill>
                <a:cs typeface="Carlito"/>
              </a:rPr>
              <a:t>использованием:</a:t>
            </a: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собственных кадровых ресурсов </a:t>
            </a: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цифровой платформы без дополнительных расходов на закупку вычислительного оборудования и программного обеспечения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0294" y="6198416"/>
            <a:ext cx="274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cs typeface="Carlito"/>
              </a:rPr>
              <a:t>Актуальность </a:t>
            </a:r>
            <a:endParaRPr lang="ru-RU" sz="2800" dirty="0">
              <a:solidFill>
                <a:srgbClr val="002060"/>
              </a:solidFill>
              <a:cs typeface="Carli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513478" y="1372998"/>
            <a:ext cx="654111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ГБУЗ РКБ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им.Г.Г.Куватова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всех основных управленческих процессов МО и тиражирование решений в другие МО для улучшения преемственности медицинской помощи в целях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29677" y="3972865"/>
            <a:ext cx="2685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cs typeface="Carlito"/>
              </a:rPr>
              <a:t>Новаторство</a:t>
            </a:r>
            <a:endParaRPr lang="ru-RU" sz="2800" dirty="0">
              <a:solidFill>
                <a:srgbClr val="002060"/>
              </a:solidFill>
              <a:cs typeface="Carlito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>
          <a:xfrm>
            <a:off x="11712624" y="635767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61748328" name="Рисунок 1861748327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354822" y="0"/>
            <a:ext cx="685445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228" y="5542119"/>
            <a:ext cx="4545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Стратегия разрешения проблемы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53848" y="112639"/>
            <a:ext cx="216024" cy="214283"/>
          </a:xfrm>
          <a:prstGeom prst="flowChartConnector">
            <a:avLst/>
          </a:prstGeom>
          <a:solidFill>
            <a:srgbClr val="E64AD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 bwMode="auto">
          <a:xfrm>
            <a:off x="358580" y="401685"/>
            <a:ext cx="216024" cy="214283"/>
          </a:xfrm>
          <a:prstGeom prst="flowChartConnector">
            <a:avLst/>
          </a:prstGeom>
          <a:solidFill>
            <a:srgbClr val="E84C4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353848" y="702808"/>
            <a:ext cx="216024" cy="21428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476400" y="65893"/>
            <a:ext cx="130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Куратор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6206" y="354937"/>
            <a:ext cx="150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Руководитель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61860" y="672950"/>
            <a:ext cx="150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Эксперты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894713" y="1489610"/>
            <a:ext cx="2205917" cy="80283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Планирование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540467" y="1546038"/>
            <a:ext cx="2205917" cy="80283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Реализация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104112" y="1546311"/>
            <a:ext cx="2205917" cy="80283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9696400" y="1546039"/>
            <a:ext cx="2205917" cy="80283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Корректировка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486883" y="2636912"/>
            <a:ext cx="10673938" cy="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 bwMode="auto">
          <a:xfrm>
            <a:off x="1415817" y="2519997"/>
            <a:ext cx="216024" cy="214283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40324" y="2292449"/>
            <a:ext cx="3197" cy="96279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 flipH="1">
            <a:off x="5727529" y="2346297"/>
            <a:ext cx="8435" cy="98214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2"/>
            <a:endCxn id="55" idx="0"/>
          </p:cNvCxnSpPr>
          <p:nvPr/>
        </p:nvCxnSpPr>
        <p:spPr bwMode="auto">
          <a:xfrm>
            <a:off x="8207071" y="2349150"/>
            <a:ext cx="8556" cy="97929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10799363" y="2341992"/>
            <a:ext cx="0" cy="98645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Блок-схема: узел 33"/>
          <p:cNvSpPr/>
          <p:nvPr/>
        </p:nvSpPr>
        <p:spPr bwMode="auto">
          <a:xfrm>
            <a:off x="2735508" y="2681844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 bwMode="auto">
          <a:xfrm>
            <a:off x="2732312" y="3009394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 bwMode="auto">
          <a:xfrm>
            <a:off x="5619517" y="2741691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 bwMode="auto">
          <a:xfrm>
            <a:off x="8110385" y="2691385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 bwMode="auto">
          <a:xfrm>
            <a:off x="10693472" y="2691385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 bwMode="auto">
          <a:xfrm>
            <a:off x="5619517" y="3038078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 bwMode="auto">
          <a:xfrm>
            <a:off x="8110385" y="3029512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 bwMode="auto">
          <a:xfrm>
            <a:off x="10693472" y="3029458"/>
            <a:ext cx="216024" cy="21428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 bwMode="auto">
          <a:xfrm>
            <a:off x="1950271" y="1372506"/>
            <a:ext cx="216024" cy="214283"/>
          </a:xfrm>
          <a:prstGeom prst="flowChartConnector">
            <a:avLst/>
          </a:prstGeom>
          <a:solidFill>
            <a:srgbClr val="E64AD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 bwMode="auto">
          <a:xfrm>
            <a:off x="7852051" y="1416815"/>
            <a:ext cx="216024" cy="214283"/>
          </a:xfrm>
          <a:prstGeom prst="flowChartConnector">
            <a:avLst/>
          </a:prstGeom>
          <a:solidFill>
            <a:srgbClr val="E64AD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 bwMode="auto">
          <a:xfrm>
            <a:off x="2272292" y="1368072"/>
            <a:ext cx="216024" cy="214283"/>
          </a:xfrm>
          <a:prstGeom prst="flowChartConnector">
            <a:avLst/>
          </a:prstGeom>
          <a:solidFill>
            <a:srgbClr val="E84C4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 bwMode="auto">
          <a:xfrm>
            <a:off x="7212124" y="1422588"/>
            <a:ext cx="216024" cy="214283"/>
          </a:xfrm>
          <a:prstGeom prst="flowChartConnector">
            <a:avLst/>
          </a:prstGeom>
          <a:solidFill>
            <a:srgbClr val="E84C4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 bwMode="auto">
          <a:xfrm>
            <a:off x="4655840" y="1422589"/>
            <a:ext cx="216024" cy="214283"/>
          </a:xfrm>
          <a:prstGeom prst="flowChartConnector">
            <a:avLst/>
          </a:prstGeom>
          <a:solidFill>
            <a:srgbClr val="E84C4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 bwMode="auto">
          <a:xfrm>
            <a:off x="9840416" y="1439249"/>
            <a:ext cx="216024" cy="214283"/>
          </a:xfrm>
          <a:prstGeom prst="flowChartConnector">
            <a:avLst/>
          </a:prstGeom>
          <a:solidFill>
            <a:srgbClr val="E84C4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 bwMode="auto">
          <a:xfrm>
            <a:off x="10200456" y="1438895"/>
            <a:ext cx="216024" cy="21428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 bwMode="auto">
          <a:xfrm>
            <a:off x="7531668" y="1422587"/>
            <a:ext cx="216024" cy="21428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 bwMode="auto">
          <a:xfrm>
            <a:off x="5015880" y="1416344"/>
            <a:ext cx="216024" cy="21428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 bwMode="auto">
          <a:xfrm>
            <a:off x="2565402" y="1368071"/>
            <a:ext cx="216024" cy="21428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1412677" y="3255245"/>
            <a:ext cx="2687953" cy="20974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Исследование, тщательный анализ потребностей, документации.                                           Генерация идей,                     планирование результатов,                      формирование команды,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просы и интервью с экспертами и руководителями, </a:t>
            </a:r>
          </a:p>
          <a:p>
            <a:pPr algn="ctr"/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Бэклог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(список задач) для пилота. 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732582" y="3333689"/>
            <a:ext cx="2205917" cy="1647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Проведение диагностики, создание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Users Story</a:t>
            </a:r>
            <a:r>
              <a:rPr lang="ru-RU" sz="12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карты потока создания ценности,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разработка и внедрение пилотного проекта на портале РКБ</a:t>
            </a:r>
            <a:r>
              <a:rPr lang="ru-RU" sz="1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112668" y="3328446"/>
            <a:ext cx="2205917" cy="1223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Анализ промежуточных результатов. 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Сбор и анализ обратной связи.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Выявление слабых мест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9757548" y="3333689"/>
            <a:ext cx="2205917" cy="705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Внесение поправок для улучшения, релиз-версии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105684" y="2667587"/>
            <a:ext cx="117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Ноябрь 2022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5827536" y="2659254"/>
            <a:ext cx="117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Декабрь 2022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8419153" y="2659020"/>
            <a:ext cx="117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Январь 2023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10860507" y="2710252"/>
            <a:ext cx="117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По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н.в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5354822" y="564649"/>
            <a:ext cx="6503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и ход реализации проекта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ятиугольник 68"/>
          <p:cNvSpPr/>
          <p:nvPr/>
        </p:nvSpPr>
        <p:spPr bwMode="auto">
          <a:xfrm>
            <a:off x="4492274" y="5241017"/>
            <a:ext cx="7452246" cy="655073"/>
          </a:xfrm>
          <a:prstGeom prst="homePlate">
            <a:avLst/>
          </a:prstGeom>
          <a:solidFill>
            <a:srgbClr val="FF000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Интеграция программного обеспечения поддержки внутренних аудитов в общебольничную информационную систему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ятиугольник 72"/>
          <p:cNvSpPr/>
          <p:nvPr/>
        </p:nvSpPr>
        <p:spPr bwMode="auto">
          <a:xfrm>
            <a:off x="10860507" y="5896090"/>
            <a:ext cx="1100273" cy="60013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…..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ятиугольник 71"/>
          <p:cNvSpPr/>
          <p:nvPr/>
        </p:nvSpPr>
        <p:spPr bwMode="auto">
          <a:xfrm>
            <a:off x="8244756" y="5901258"/>
            <a:ext cx="2930656" cy="594968"/>
          </a:xfrm>
          <a:prstGeom prst="homePlate">
            <a:avLst/>
          </a:prstGeom>
          <a:solidFill>
            <a:srgbClr val="CCEC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документооборот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ятиугольник 70"/>
          <p:cNvSpPr/>
          <p:nvPr/>
        </p:nvSpPr>
        <p:spPr bwMode="auto">
          <a:xfrm>
            <a:off x="6171294" y="5896090"/>
            <a:ext cx="2610753" cy="600136"/>
          </a:xfrm>
          <a:prstGeom prst="homePlate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рисками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ятиугольник 69"/>
          <p:cNvSpPr/>
          <p:nvPr/>
        </p:nvSpPr>
        <p:spPr bwMode="auto">
          <a:xfrm>
            <a:off x="4492273" y="5901258"/>
            <a:ext cx="2035775" cy="594968"/>
          </a:xfrm>
          <a:prstGeom prst="homePlate">
            <a:avLst/>
          </a:prstGeom>
          <a:solidFill>
            <a:srgbClr val="FFFF00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Мониторинг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НС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466592" y="954660"/>
            <a:ext cx="150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Аналитик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4" name="Блок-схема: узел 63"/>
          <p:cNvSpPr/>
          <p:nvPr/>
        </p:nvSpPr>
        <p:spPr bwMode="auto">
          <a:xfrm>
            <a:off x="368866" y="980727"/>
            <a:ext cx="216024" cy="21428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 bwMode="auto">
          <a:xfrm>
            <a:off x="2834645" y="1364520"/>
            <a:ext cx="216024" cy="21428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 bwMode="auto">
          <a:xfrm>
            <a:off x="5354822" y="1427823"/>
            <a:ext cx="216024" cy="21428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 bwMode="auto">
          <a:xfrm>
            <a:off x="8215760" y="1430065"/>
            <a:ext cx="216024" cy="21428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 bwMode="auto">
          <a:xfrm>
            <a:off x="10493869" y="1441940"/>
            <a:ext cx="216024" cy="21428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3" y="1368753"/>
            <a:ext cx="1144304" cy="10724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>
          <a:xfrm>
            <a:off x="11814597" y="6479107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 flipH="1">
            <a:off x="5202763" y="-28782"/>
            <a:ext cx="6854451" cy="6858000"/>
          </a:xfrm>
          <a:prstGeom prst="rect">
            <a:avLst/>
          </a:prstGeom>
        </p:spPr>
      </p:pic>
      <p:cxnSp>
        <p:nvCxnSpPr>
          <p:cNvPr id="29" name="Скругленная соединительная линия 28"/>
          <p:cNvCxnSpPr/>
          <p:nvPr/>
        </p:nvCxnSpPr>
        <p:spPr>
          <a:xfrm rot="5400000" flipH="1" flipV="1">
            <a:off x="7154286" y="3758105"/>
            <a:ext cx="1897397" cy="1709710"/>
          </a:xfrm>
          <a:prstGeom prst="curvedConnector3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57152" y="443625"/>
            <a:ext cx="1800200" cy="134435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Интервью с экспертами и </a:t>
            </a:r>
            <a:r>
              <a:rPr lang="ru-RU" sz="1600" b="1" dirty="0" smtClean="0"/>
              <a:t>руководителя-ми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06067" y="5601272"/>
            <a:ext cx="6032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и ход реализации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046599" y="429337"/>
            <a:ext cx="1800200" cy="134435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Опросы и анализ документации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23992" y="425479"/>
            <a:ext cx="1550999" cy="133442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Создание</a:t>
            </a:r>
            <a:endParaRPr lang="en-US" sz="1600" b="1" dirty="0"/>
          </a:p>
          <a:p>
            <a:pPr algn="ctr"/>
            <a:r>
              <a:rPr lang="ru-RU" sz="1600" b="1" dirty="0"/>
              <a:t> </a:t>
            </a:r>
            <a:r>
              <a:rPr lang="en-US" sz="1600" b="1" dirty="0"/>
              <a:t>Users Story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336702" y="425479"/>
            <a:ext cx="1647081" cy="131402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Разработка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488488" y="412503"/>
            <a:ext cx="1553277" cy="131402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Релиз </a:t>
            </a:r>
          </a:p>
          <a:p>
            <a:pPr algn="ctr"/>
            <a:r>
              <a:rPr lang="ru-RU" sz="1600" b="1" dirty="0"/>
              <a:t>версии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586153" y="2400300"/>
            <a:ext cx="1810485" cy="122297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Исследования опыта в других организациях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590285" y="4294864"/>
            <a:ext cx="1833753" cy="124866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Карта потока создания ценности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836080" y="2400300"/>
            <a:ext cx="1800200" cy="122297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Бэклог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</a:t>
            </a:r>
            <a:r>
              <a:rPr lang="ru-RU" sz="1600" b="1" dirty="0"/>
              <a:t>список задач) для пилота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257014" y="2382355"/>
            <a:ext cx="1800200" cy="122297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Сбор и анализ обратной связи</a:t>
            </a:r>
          </a:p>
        </p:txBody>
      </p:sp>
      <p:cxnSp>
        <p:nvCxnSpPr>
          <p:cNvPr id="39" name="Скругленная соединительная линия 38"/>
          <p:cNvCxnSpPr/>
          <p:nvPr/>
        </p:nvCxnSpPr>
        <p:spPr>
          <a:xfrm rot="10800000">
            <a:off x="8938288" y="3761054"/>
            <a:ext cx="1833572" cy="851907"/>
          </a:xfrm>
          <a:prstGeom prst="curvedConnector3">
            <a:avLst>
              <a:gd name="adj1" fmla="val 50000"/>
            </a:avLst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Дуга 39"/>
          <p:cNvSpPr/>
          <p:nvPr/>
        </p:nvSpPr>
        <p:spPr>
          <a:xfrm rot="5750147">
            <a:off x="9804169" y="3126399"/>
            <a:ext cx="1937586" cy="1054153"/>
          </a:xfrm>
          <a:prstGeom prst="arc">
            <a:avLst>
              <a:gd name="adj1" fmla="val 15765624"/>
              <a:gd name="adj2" fmla="val 21310905"/>
            </a:avLst>
          </a:prstGeom>
          <a:ln w="76200" cmpd="thinThick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 bwMode="auto">
          <a:xfrm>
            <a:off x="7874991" y="1126006"/>
            <a:ext cx="455985" cy="0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>
            <a:off x="6507161" y="1772816"/>
            <a:ext cx="0" cy="648072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0" idx="3"/>
            <a:endCxn id="12" idx="1"/>
          </p:cNvCxnSpPr>
          <p:nvPr/>
        </p:nvCxnSpPr>
        <p:spPr bwMode="auto">
          <a:xfrm>
            <a:off x="7396638" y="3011785"/>
            <a:ext cx="439442" cy="0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>
            <a:off x="3590614" y="1085934"/>
            <a:ext cx="455985" cy="0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>
            <a:off x="10032503" y="1082490"/>
            <a:ext cx="455985" cy="0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5846799" y="1141682"/>
            <a:ext cx="455985" cy="0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>
            <a:off x="11180252" y="1767599"/>
            <a:ext cx="0" cy="648072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 flipV="1">
            <a:off x="8772144" y="1767599"/>
            <a:ext cx="0" cy="592269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 bwMode="auto">
          <a:xfrm>
            <a:off x="6530119" y="3623270"/>
            <a:ext cx="0" cy="648072"/>
          </a:xfrm>
          <a:prstGeom prst="straightConnector1">
            <a:avLst/>
          </a:prstGeom>
          <a:ln w="76200" cmpd="thinThick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вая фигурная скобка 26"/>
          <p:cNvSpPr/>
          <p:nvPr/>
        </p:nvSpPr>
        <p:spPr>
          <a:xfrm>
            <a:off x="1146758" y="300832"/>
            <a:ext cx="783045" cy="5301011"/>
          </a:xfrm>
          <a:prstGeom prst="leftBrace">
            <a:avLst/>
          </a:prstGeom>
          <a:ln w="7620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-1602597" y="2400704"/>
            <a:ext cx="4270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КОМАНДООБРАЗОВАНИЕ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МОТИВАЦИЯ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idx="2"/>
          </p:nvPr>
        </p:nvSpPr>
        <p:spPr>
          <a:xfrm>
            <a:off x="11784632" y="6373399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4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36377112" name="Рисунок 1836377111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0" y="-63500"/>
            <a:ext cx="6790608" cy="6921499"/>
          </a:xfrm>
          <a:prstGeom prst="rect">
            <a:avLst/>
          </a:prstGeom>
        </p:spPr>
      </p:pic>
      <p:sp>
        <p:nvSpPr>
          <p:cNvPr id="1919837237" name="TextBox 1919837236"/>
          <p:cNvSpPr txBox="1"/>
          <p:nvPr/>
        </p:nvSpPr>
        <p:spPr bwMode="auto">
          <a:xfrm>
            <a:off x="1343472" y="3065663"/>
            <a:ext cx="1313308" cy="62324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endParaRPr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2961" y="4365104"/>
            <a:ext cx="2832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Инструменты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проектного</a:t>
            </a:r>
            <a:b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5880" y="3099188"/>
            <a:ext cx="1307468" cy="3240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323348" y="2850919"/>
            <a:ext cx="1284820" cy="3488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608168" y="2616092"/>
            <a:ext cx="1284820" cy="3723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92988" y="2418871"/>
            <a:ext cx="1284820" cy="39206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177808" y="2058831"/>
            <a:ext cx="1284820" cy="4280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15880" y="3497179"/>
            <a:ext cx="1307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5880" y="3119304"/>
            <a:ext cx="130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На очереди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6323348" y="3273192"/>
            <a:ext cx="1262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7608168" y="3076416"/>
            <a:ext cx="128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8892988" y="2866247"/>
            <a:ext cx="1284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0155160" y="2453249"/>
            <a:ext cx="1307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6215336" y="2922527"/>
            <a:ext cx="15008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В разработке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7500156" y="2620025"/>
            <a:ext cx="15008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Ожидает тестирования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8784976" y="2473831"/>
            <a:ext cx="15008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Тестирование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0069796" y="2126483"/>
            <a:ext cx="15008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Готово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466572" y="3497179"/>
            <a:ext cx="648072" cy="498832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 bwMode="auto">
          <a:xfrm rot="10800000">
            <a:off x="5345578" y="3635113"/>
            <a:ext cx="648072" cy="49883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 bwMode="auto">
          <a:xfrm rot="10800000">
            <a:off x="5128651" y="4268720"/>
            <a:ext cx="648072" cy="49883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 bwMode="auto">
          <a:xfrm rot="10800000">
            <a:off x="5567264" y="4891408"/>
            <a:ext cx="648072" cy="49883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 bwMode="auto">
          <a:xfrm rot="10800000">
            <a:off x="5158220" y="5472541"/>
            <a:ext cx="648072" cy="498832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 bwMode="auto">
          <a:xfrm>
            <a:off x="6852084" y="4083997"/>
            <a:ext cx="648072" cy="49883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 bwMode="auto">
          <a:xfrm>
            <a:off x="6741417" y="4767552"/>
            <a:ext cx="648072" cy="49883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 bwMode="auto">
          <a:xfrm>
            <a:off x="6641722" y="5460050"/>
            <a:ext cx="648072" cy="498832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 bwMode="auto">
          <a:xfrm>
            <a:off x="7716180" y="3190079"/>
            <a:ext cx="648072" cy="49883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 bwMode="auto">
          <a:xfrm>
            <a:off x="7926542" y="3880377"/>
            <a:ext cx="648072" cy="4988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 bwMode="auto">
          <a:xfrm>
            <a:off x="8136904" y="4582829"/>
            <a:ext cx="648072" cy="49883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 bwMode="auto">
          <a:xfrm>
            <a:off x="7699725" y="5241164"/>
            <a:ext cx="648072" cy="49883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 bwMode="auto">
          <a:xfrm>
            <a:off x="8197655" y="5739996"/>
            <a:ext cx="648072" cy="498832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 bwMode="auto">
          <a:xfrm>
            <a:off x="9421724" y="2981606"/>
            <a:ext cx="648072" cy="4988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 bwMode="auto">
          <a:xfrm>
            <a:off x="9084948" y="3880377"/>
            <a:ext cx="648072" cy="49883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 bwMode="auto">
          <a:xfrm>
            <a:off x="10298891" y="2608368"/>
            <a:ext cx="648072" cy="49883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 bwMode="auto">
          <a:xfrm>
            <a:off x="10298891" y="3273192"/>
            <a:ext cx="648072" cy="4988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 bwMode="auto">
          <a:xfrm>
            <a:off x="10756134" y="3859697"/>
            <a:ext cx="648072" cy="4988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 bwMode="auto">
          <a:xfrm>
            <a:off x="10298891" y="4498302"/>
            <a:ext cx="648072" cy="498832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 bwMode="auto">
          <a:xfrm>
            <a:off x="10285820" y="5190800"/>
            <a:ext cx="648072" cy="49883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 bwMode="auto">
          <a:xfrm>
            <a:off x="10756134" y="5739996"/>
            <a:ext cx="648072" cy="498832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68541" y="647009"/>
            <a:ext cx="110502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Методология </a:t>
            </a:r>
            <a:r>
              <a:rPr lang="ru-RU" sz="2000" b="1" dirty="0" err="1" smtClean="0">
                <a:solidFill>
                  <a:srgbClr val="0070C0"/>
                </a:solidFill>
                <a:ea typeface="Liberation Sans"/>
                <a:cs typeface="Arial" panose="020B0604020202020204" pitchFamily="34" charset="0"/>
              </a:rPr>
              <a:t>Agile</a:t>
            </a:r>
            <a:r>
              <a:rPr lang="ru-RU" sz="2000" b="1" dirty="0">
                <a:solidFill>
                  <a:srgbClr val="0070C0"/>
                </a:solidFill>
                <a:ea typeface="Liberation Sans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в частности </a:t>
            </a:r>
            <a:r>
              <a:rPr lang="ru-RU" sz="2000" b="1" dirty="0" err="1">
                <a:solidFill>
                  <a:srgbClr val="0070C0"/>
                </a:solidFill>
                <a:ea typeface="Liberation Sans"/>
                <a:cs typeface="Arial" panose="020B0604020202020204" pitchFamily="34" charset="0"/>
              </a:rPr>
              <a:t>Kanban</a:t>
            </a:r>
            <a:r>
              <a:rPr lang="ru-RU" sz="2000" b="1" dirty="0">
                <a:solidFill>
                  <a:srgbClr val="0070C0"/>
                </a:solidFill>
                <a:ea typeface="Liberation Sans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позволил команде </a:t>
            </a:r>
            <a:r>
              <a:rPr lang="ru-RU" sz="2000" dirty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непрерывно улучшать продукт, </a:t>
            </a:r>
            <a:r>
              <a:rPr lang="ru-RU" sz="2000" dirty="0" smtClean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обеспечивая визуализацию, быструю </a:t>
            </a:r>
            <a:r>
              <a:rPr lang="ru-RU" sz="2000" dirty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коммуникацию и прозрачность процессов. </a:t>
            </a:r>
            <a:endParaRPr lang="ru-RU" sz="2000" dirty="0" smtClean="0">
              <a:solidFill>
                <a:srgbClr val="002060"/>
              </a:solidFill>
              <a:ea typeface="Liberation Sans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2000" dirty="0" err="1" smtClean="0">
                <a:solidFill>
                  <a:srgbClr val="002060"/>
                </a:solidFill>
              </a:rPr>
              <a:t>Канбан</a:t>
            </a:r>
            <a:r>
              <a:rPr lang="ru-RU" sz="2000" dirty="0" smtClean="0">
                <a:solidFill>
                  <a:srgbClr val="002060"/>
                </a:solidFill>
              </a:rPr>
              <a:t> обеспечил введение </a:t>
            </a:r>
            <a:r>
              <a:rPr lang="ru-RU" sz="2000" dirty="0">
                <a:solidFill>
                  <a:srgbClr val="002060"/>
                </a:solidFill>
              </a:rPr>
              <a:t>идей бережливого </a:t>
            </a:r>
            <a:r>
              <a:rPr lang="ru-RU" sz="2000" dirty="0" smtClean="0">
                <a:solidFill>
                  <a:srgbClr val="002060"/>
                </a:solidFill>
              </a:rPr>
              <a:t>производства с использованием сигнальных досок .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endParaRPr lang="ru-RU" sz="2000" dirty="0" smtClean="0">
              <a:solidFill>
                <a:srgbClr val="002060"/>
              </a:solidFill>
              <a:ea typeface="Liberation Sans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2000" dirty="0" err="1" smtClean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Agile</a:t>
            </a:r>
            <a:r>
              <a:rPr lang="ru-RU" sz="2000" dirty="0" smtClean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 помог сократить </a:t>
            </a:r>
            <a:r>
              <a:rPr lang="ru-RU" sz="2000" dirty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путь от формирования идеи </a:t>
            </a:r>
            <a:r>
              <a:rPr lang="ru-RU" sz="2000" dirty="0" smtClean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 до </a:t>
            </a:r>
            <a:r>
              <a:rPr lang="ru-RU" sz="2000" dirty="0">
                <a:solidFill>
                  <a:srgbClr val="002060"/>
                </a:solidFill>
                <a:ea typeface="Liberation Sans"/>
                <a:cs typeface="Arial" panose="020B0604020202020204" pitchFamily="34" charset="0"/>
              </a:rPr>
              <a:t>запуска продукта.</a:t>
            </a: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396672" y="6467747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659563" name="Рисунок 28659562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 bwMode="auto">
          <a:xfrm rot="5400000" flipH="1">
            <a:off x="-478617" y="478617"/>
            <a:ext cx="6854451" cy="5897217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3809984" y="928670"/>
            <a:ext cx="8143932" cy="6343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Помощь в обязательной организации внутренних аудитов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809984" y="2214554"/>
            <a:ext cx="8143932" cy="6343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Доступность результатов аудита ответственным лицам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3809984" y="2857496"/>
            <a:ext cx="8143932" cy="678103"/>
          </a:xfrm>
          <a:prstGeom prst="homePlate">
            <a:avLst/>
          </a:prstGeom>
          <a:solidFill>
            <a:srgbClr val="56D9F8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Наглядный мониторинг результатов в режиме реального времени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809984" y="5786454"/>
            <a:ext cx="8188962" cy="634312"/>
          </a:xfrm>
          <a:prstGeom prst="homePlate">
            <a:avLst/>
          </a:prstGeom>
          <a:solidFill>
            <a:srgbClr val="CCFF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Бесплатная программа для автоматизации внутренних аудитов МО</a:t>
            </a: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3809984" y="4143380"/>
            <a:ext cx="8382016" cy="1036409"/>
          </a:xfrm>
          <a:prstGeom prst="homePlate">
            <a:avLst/>
          </a:prstGeom>
          <a:solidFill>
            <a:srgbClr val="CCCC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Использование унифицированных форм фиксации аудита с удобным вводом информации и возможностью погрузки фото- и видео доказательства проведенного аудита </a:t>
            </a: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3809984" y="5143512"/>
            <a:ext cx="8143932" cy="64294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Отказ от бумажного документооборота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3809984" y="1571612"/>
            <a:ext cx="8143932" cy="642942"/>
          </a:xfrm>
          <a:prstGeom prst="homePlate">
            <a:avLst/>
          </a:prstGeom>
          <a:solidFill>
            <a:srgbClr val="CCEC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Автоматизация трудоемких процессов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3824" y="4186045"/>
            <a:ext cx="3759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Практическая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значимость</a:t>
            </a:r>
            <a:br>
              <a:rPr lang="ru-RU" sz="2800" b="1" dirty="0">
                <a:solidFill>
                  <a:srgbClr val="002060"/>
                </a:solidFill>
                <a:cs typeface="Liberation Sans"/>
              </a:rPr>
            </a:br>
            <a:r>
              <a:rPr lang="ru-RU" sz="2800" b="1" dirty="0">
                <a:solidFill>
                  <a:srgbClr val="002060"/>
                </a:solidFill>
                <a:cs typeface="Liberation Sans"/>
              </a:rPr>
              <a:t>проекта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3809984" y="3500438"/>
            <a:ext cx="8143932" cy="6343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Сокращение временных затрат на обработку всех несоответствий по внутренним аудитам, на организацию аудита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3809984" y="285728"/>
            <a:ext cx="8143932" cy="642942"/>
          </a:xfrm>
          <a:prstGeom prst="homePlate">
            <a:avLst/>
          </a:prstGeom>
          <a:solidFill>
            <a:srgbClr val="CCEC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Организация внутренних аудитов с применением цифровой платформы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2"/>
          </p:nvPr>
        </p:nvSpPr>
        <p:spPr>
          <a:xfrm>
            <a:off x="11496600" y="6478926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blob:https://web.whatsapp.com/21087878-6224-4f97-8fc3-b672556e1a0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49573" y="5589240"/>
            <a:ext cx="3727260" cy="108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9120336" y="4866475"/>
            <a:ext cx="37087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trike="noStrike" spc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инструменты </a:t>
            </a:r>
          </a:p>
          <a:p>
            <a:r>
              <a:rPr lang="ru-RU" sz="2800" b="1" strike="noStrike" spc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проекта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02164" y="3404855"/>
            <a:ext cx="8806006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Управленческие методы: управление аудитами по циклу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PDCA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Kanban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Язык программирования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Python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электронного документооборота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Тесса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Базы-данных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MySQL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PostgreSQL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Open-source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технологии.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Интеграция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корпоративный портал РКБ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Мессенджер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Telegram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Вычислительное оборудование: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Сервер, система хранения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резервирования, компьютеры, мобильные устройства.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Коммуникационная инфраструктура: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общесетевое оборудование, 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07433" y="243805"/>
            <a:ext cx="3529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b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</a:t>
            </a:r>
            <a:b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trike="noStrike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143672" y="271508"/>
            <a:ext cx="8904313" cy="3005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>
              <a:spcAft>
                <a:spcPts val="399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rlito"/>
              </a:rPr>
              <a:t>Проектная команда из 5 человек:</a:t>
            </a:r>
          </a:p>
          <a:p>
            <a:pPr marL="285750" indent="-285750" algn="just">
              <a:spcAft>
                <a:spcPts val="399"/>
              </a:spcAft>
              <a:buFont typeface="Arial"/>
              <a:buChar char="•"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Carlito"/>
              </a:rPr>
              <a:t>Куратор</a:t>
            </a:r>
            <a:endParaRPr lang="ru-RU" dirty="0">
              <a:solidFill>
                <a:srgbClr val="002060"/>
              </a:solidFill>
              <a:cs typeface="Carlito"/>
            </a:endParaRPr>
          </a:p>
          <a:p>
            <a:pPr marL="285750" indent="-285750" algn="just">
              <a:spcAft>
                <a:spcPts val="399"/>
              </a:spcAft>
              <a:buFont typeface="Arial"/>
              <a:buChar char="•"/>
              <a:defRPr/>
            </a:pPr>
            <a:r>
              <a:rPr lang="ru-RU" dirty="0">
                <a:solidFill>
                  <a:srgbClr val="002060"/>
                </a:solidFill>
                <a:ea typeface="Calibri"/>
                <a:cs typeface="Carlito"/>
              </a:rPr>
              <a:t>Руководитель направления</a:t>
            </a:r>
            <a:endParaRPr lang="ru-RU" dirty="0">
              <a:solidFill>
                <a:srgbClr val="002060"/>
              </a:solidFill>
              <a:cs typeface="Carlito"/>
            </a:endParaRPr>
          </a:p>
          <a:p>
            <a:pPr marL="285750" indent="-285750" algn="just">
              <a:spcAft>
                <a:spcPts val="399"/>
              </a:spcAft>
              <a:buFont typeface="Arial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Эксперты в предметной </a:t>
            </a:r>
            <a:r>
              <a:rPr lang="ru-RU" dirty="0" smtClean="0">
                <a:solidFill>
                  <a:srgbClr val="002060"/>
                </a:solidFill>
                <a:cs typeface="Carlito"/>
              </a:rPr>
              <a:t>области (ВКК и БМД, СМК, ИТ, проектное управление).</a:t>
            </a:r>
            <a:endParaRPr lang="ru-RU" dirty="0">
              <a:solidFill>
                <a:srgbClr val="002060"/>
              </a:solidFill>
              <a:cs typeface="Carlito"/>
            </a:endParaRPr>
          </a:p>
          <a:p>
            <a:pPr algn="just">
              <a:spcAft>
                <a:spcPts val="399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Carlito"/>
              </a:rPr>
              <a:t>Продолжительность:</a:t>
            </a:r>
          </a:p>
          <a:p>
            <a:pPr marL="285750" indent="-285750" algn="just">
              <a:spcAft>
                <a:spcPts val="399"/>
              </a:spcAft>
              <a:buFont typeface="Arial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Готовность рабочего прототипа - 1 месяц;</a:t>
            </a:r>
          </a:p>
          <a:p>
            <a:pPr marL="285750" indent="-285750" algn="just">
              <a:spcAft>
                <a:spcPts val="399"/>
              </a:spcAft>
              <a:buFont typeface="Arial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Запуск проекта на всю больницу - через 3 месяца;</a:t>
            </a:r>
          </a:p>
          <a:p>
            <a:pPr marL="285750" indent="-285750" algn="just">
              <a:spcAft>
                <a:spcPts val="399"/>
              </a:spcAft>
              <a:buFont typeface="Arial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Carlito"/>
              </a:rPr>
              <a:t>В настоящее время - работа над постоянным совершенствованием продукта.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420869"/>
            <a:ext cx="1800199" cy="151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5" y="1603906"/>
            <a:ext cx="2012960" cy="154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>
          <a:xfrm>
            <a:off x="11424591" y="6500377"/>
            <a:ext cx="2742120" cy="363960"/>
          </a:xfrm>
        </p:spPr>
        <p:txBody>
          <a:bodyPr/>
          <a:lstStyle/>
          <a:p>
            <a:pPr>
              <a:defRPr/>
            </a:pPr>
            <a:fld id="{0443820A-0E64-48F8-9055-FF0DD326791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4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</TotalTime>
  <Words>2182</Words>
  <Application>Microsoft Office PowerPoint</Application>
  <DocSecurity>0</DocSecurity>
  <PresentationFormat>Произвольный</PresentationFormat>
  <Paragraphs>387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Г. Азнагулова</dc:creator>
  <cp:lastModifiedBy>Владислав Р. Бикбулатов</cp:lastModifiedBy>
  <cp:revision>231</cp:revision>
  <cp:lastPrinted>2023-11-24T06:44:04Z</cp:lastPrinted>
  <dcterms:created xsi:type="dcterms:W3CDTF">2023-08-25T13:22:51Z</dcterms:created>
  <dcterms:modified xsi:type="dcterms:W3CDTF">2025-03-03T09:13:15Z</dcterms:modified>
  <dc:identifier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