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6" r:id="rId4"/>
    <p:sldId id="274" r:id="rId5"/>
    <p:sldId id="282" r:id="rId6"/>
    <p:sldId id="278" r:id="rId7"/>
    <p:sldId id="279" r:id="rId8"/>
    <p:sldId id="281" r:id="rId9"/>
    <p:sldId id="27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464" userDrawn="1">
          <p15:clr>
            <a:srgbClr val="A4A3A4"/>
          </p15:clr>
        </p15:guide>
        <p15:guide id="5" orient="horz" pos="744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nawanugroho" initials="t" lastIdx="1" clrIdx="0">
    <p:extLst>
      <p:ext uri="{19B8F6BF-5375-455C-9EA6-DF929625EA0E}">
        <p15:presenceInfo xmlns:p15="http://schemas.microsoft.com/office/powerpoint/2012/main" userId="trisnawanugro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5E7"/>
    <a:srgbClr val="9A43B9"/>
    <a:srgbClr val="77CEEF"/>
    <a:srgbClr val="BCD4E2"/>
    <a:srgbClr val="E9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7" autoAdjust="0"/>
    <p:restoredTop sz="95673" autoAdjust="0"/>
  </p:normalViewPr>
  <p:slideViewPr>
    <p:cSldViewPr snapToGrid="0" showGuides="1">
      <p:cViewPr varScale="1">
        <p:scale>
          <a:sx n="105" d="100"/>
          <a:sy n="105" d="100"/>
        </p:scale>
        <p:origin x="132" y="108"/>
      </p:cViewPr>
      <p:guideLst>
        <p:guide orient="horz" pos="2376"/>
        <p:guide pos="3840"/>
        <p:guide pos="216"/>
        <p:guide pos="7464"/>
        <p:guide orient="horz" pos="744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9578150461439E-2"/>
          <c:y val="1.7050215081867902E-2"/>
          <c:w val="0.93296155131495129"/>
          <c:h val="0.954678775983188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0-42C4-ADF5-A8E039DDB08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A-408A-858C-3249D0B147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F-4BE0-97DF-8DE743361716}"/>
              </c:ext>
            </c:extLst>
          </c:dPt>
          <c:cat>
            <c:strRef>
              <c:f>Sheet1!$A$2:$A$4</c:f>
              <c:strCache>
                <c:ptCount val="3"/>
                <c:pt idx="0">
                  <c:v>Автообзвон</c:v>
                </c:pt>
                <c:pt idx="1">
                  <c:v>Смс-информирование</c:v>
                </c:pt>
                <c:pt idx="2">
                  <c:v>другие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32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A-408A-858C-3249D0B14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78459268449592E-2"/>
          <c:y val="0"/>
          <c:w val="0.89168433429511618"/>
          <c:h val="0.958719469545688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C-4FFA-A564-FB8380711A1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C-4FFA-A564-FB8380711A18}"/>
              </c:ext>
            </c:extLst>
          </c:dPt>
          <c:cat>
            <c:strRef>
              <c:f>Sheet1!$A$2:$A$3</c:f>
              <c:strCache>
                <c:ptCount val="2"/>
                <c:pt idx="0">
                  <c:v>Автообзвон</c:v>
                </c:pt>
                <c:pt idx="1">
                  <c:v>Смс-информирование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C-4FFA-A564-FB8380711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342C-339B-45C0-BFC6-78B0B01E28B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7B16-791D-47B0-8571-E572E530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8EE67-7A75-494E-98A3-D8E57C5B2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2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6D3C-7248-4466-83D3-3CA300DE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0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0BFD-04FC-4673-AEAF-E384E8D52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6AD8F-74C6-4361-BB07-9F95F75BE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BB02-B392-41B6-9DC8-319DDBE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2F9E-6E73-4757-9686-8B90CC88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3CFB-E5DB-4CD8-B896-2F78E000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CB66-3034-482B-8C62-EEE22447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32893-5735-401D-B224-14AC02B3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3B4E6-B29E-449C-B0A3-981698FF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F366-B716-4C24-9A5D-9802D04E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5B9E-AA12-44D1-8F30-229AD85F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FFFB7-330E-4024-AC30-9985FB35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37EF-49B1-4A4C-803F-3E2847540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68541-8787-420B-B4FC-19C04EE1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4C63-2516-493C-B796-1BAD62A9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3EFD-9C5A-4BDB-B470-A733EDBB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CA66-5B0A-4A06-A4BE-2784FF3A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710A-9908-465E-81FA-53E24BA0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9508-5323-4EDB-82B1-7BD5125E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6D0C-4DFA-4DB2-B040-8B562394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CBC2-9BA7-4E11-9CAB-EDD043F2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FF09-1E9F-411C-B982-B71D120A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D345-E02D-4275-B062-40FCA44C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43BA-EF0A-49CB-8E95-FACD82D8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A835-731E-4324-8EAE-E4BCFB63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4FCA-0D0B-449B-AD52-7CFFFDE6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CCBC-DEAD-4CD3-8A01-56F48454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0E86-C541-4830-8B73-1573DB47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5E265-281D-47A5-AB94-23D5F2A9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8621D-17C5-4A47-A154-7B473AB3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2A674-8B04-41B9-938B-DE17B2B9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CB2ED-A8C4-4545-928A-A95B62D4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3F73-C6A0-48D5-858A-18BC3677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522BB-B5C3-4E2A-A15B-3E71FBC20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D1A08-4FF6-4073-AD15-46FB3E976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E2210-77D8-460C-8020-A47B92797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42328-CAB6-4222-99EC-BA206DCD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398A8-827E-45AC-A2AB-07FA2933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BA601-0039-4A70-81A5-294687EA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562D1-4A81-42AF-886B-71139BFA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4AC2-1033-4B54-8D36-85A202F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46907-BA55-461E-AC2F-592AEF76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6ACB8-A88B-42B9-AD7C-29C5D5B4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9B1E4-A8D6-4929-83A7-D6EB8BC5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7335B-A5D5-46FF-8163-7783EED7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3D5D1-FA10-4141-8F4C-C436C700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64947-E6AD-4B54-A8CB-1F92AE42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D9D0-3B9F-4F2C-970F-38255D0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0370-A7A0-4A4C-AD22-D8AF0AF2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21D8B-C1C9-4264-9F9C-8FF59C1B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3A4E2-D247-491D-864E-77335B58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6CD58-A6D9-458A-A647-2DCF045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B9A7D-3E88-4037-85B7-40647F07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EAAE-EB8F-4659-9FF5-528A5E3D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41301-549D-427F-A7B0-6A8D4DDC0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EC24-3016-43D3-ACB0-41AB2BAA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6E456-10A6-41AF-9295-8D786BB5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62B4-7404-466E-B6F9-E2AF70F9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67ABE-7C22-476C-BB07-C7E7BAFE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82DE5-8685-41B3-9D57-A2FFE470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43BE4-5AD5-474B-BD35-2ECC17520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75A1-BC5B-4F67-BD1D-F415F0788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7306-DB34-46D3-964D-B08B6DA0A9E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E264-C0ED-46F0-8A3C-A84141095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0BCD-1F85-4714-837B-1847C50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8F2-CA20-4A79-8DF0-726E71D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666134-BFD9-4C21-8E13-FA1EE8E8BA0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3419474 w 12191999"/>
              <a:gd name="connsiteY1" fmla="*/ 0 h 6858000"/>
              <a:gd name="connsiteX2" fmla="*/ 12191999 w 12191999"/>
              <a:gd name="connsiteY2" fmla="*/ 6858000 h 6858000"/>
              <a:gd name="connsiteX3" fmla="*/ 3419474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3419474" y="0"/>
                </a:lnTo>
                <a:lnTo>
                  <a:pt x="12191999" y="6858000"/>
                </a:lnTo>
                <a:lnTo>
                  <a:pt x="34194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258AA-24E8-4904-8296-45729452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3" y="278892"/>
            <a:ext cx="11361294" cy="61495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F19A62-4292-4010-A11F-1FBE6C697965}"/>
              </a:ext>
            </a:extLst>
          </p:cNvPr>
          <p:cNvSpPr/>
          <p:nvPr/>
        </p:nvSpPr>
        <p:spPr>
          <a:xfrm>
            <a:off x="284124" y="278893"/>
            <a:ext cx="11353343" cy="6149548"/>
          </a:xfrm>
          <a:prstGeom prst="rect">
            <a:avLst/>
          </a:prstGeom>
          <a:solidFill>
            <a:srgbClr val="BCD4E2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7">
            <a:extLst>
              <a:ext uri="{FF2B5EF4-FFF2-40B4-BE49-F238E27FC236}">
                <a16:creationId xmlns:a16="http://schemas.microsoft.com/office/drawing/2014/main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1371599" y="1007304"/>
            <a:ext cx="9448800" cy="16619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Опыт внедрения инструментов автоматизированного оповещения пациентов в детской поликлинике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EE758-DF92-4F43-BCB3-9C918779B2B7}"/>
              </a:ext>
            </a:extLst>
          </p:cNvPr>
          <p:cNvSpPr txBox="1"/>
          <p:nvPr/>
        </p:nvSpPr>
        <p:spPr>
          <a:xfrm>
            <a:off x="5724144" y="4089163"/>
            <a:ext cx="5840171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Ажурманова Нелля Алексеевна, заместитель главного врача по медицинской части ГАУЗ «ДГКП№1 г. Челябинск»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Митрофанова Ольга Сергеевна, администратор колл-центра ГАУЗ «ДГКП№1 г. Челябинск»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Костромитина Марьяна Викторовна, специалист по защите информации ГАУЗ «ДГКП№1 г. Челябинск»</a:t>
            </a:r>
          </a:p>
        </p:txBody>
      </p:sp>
    </p:spTree>
    <p:extLst>
      <p:ext uri="{BB962C8B-B14F-4D97-AF65-F5344CB8AC3E}">
        <p14:creationId xmlns:p14="http://schemas.microsoft.com/office/powerpoint/2010/main" val="2621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82">
            <a:extLst>
              <a:ext uri="{FF2B5EF4-FFF2-40B4-BE49-F238E27FC236}">
                <a16:creationId xmlns:a16="http://schemas.microsoft.com/office/drawing/2014/main" id="{36A15931-367C-D698-D555-47090B5A35F0}"/>
              </a:ext>
            </a:extLst>
          </p:cNvPr>
          <p:cNvSpPr/>
          <p:nvPr/>
        </p:nvSpPr>
        <p:spPr>
          <a:xfrm>
            <a:off x="0" y="4934270"/>
            <a:ext cx="12192000" cy="1923730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5DD84-8580-62FA-B7CC-BEDB1EC1A1EE}"/>
              </a:ext>
            </a:extLst>
          </p:cNvPr>
          <p:cNvSpPr txBox="1"/>
          <p:nvPr/>
        </p:nvSpPr>
        <p:spPr>
          <a:xfrm>
            <a:off x="3536235" y="5256456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Для корреспонденции:</a:t>
            </a:r>
          </a:p>
          <a:p>
            <a:pPr>
              <a:buClr>
                <a:schemeClr val="accent1"/>
              </a:buClr>
            </a:pPr>
            <a:r>
              <a:rPr lang="ru-RU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Ажурманова Нелля Алексеевна</a:t>
            </a:r>
            <a:r>
              <a:rPr lang="ru-RU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, 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azur74@mail.ru</a:t>
            </a:r>
            <a:endParaRPr lang="ru-RU" sz="1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A964A-15D9-6F32-294B-5254DA2D9D42}"/>
              </a:ext>
            </a:extLst>
          </p:cNvPr>
          <p:cNvSpPr txBox="1"/>
          <p:nvPr/>
        </p:nvSpPr>
        <p:spPr>
          <a:xfrm>
            <a:off x="3429906" y="596466"/>
            <a:ext cx="5382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36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8E9D0-41ED-3AA2-E535-8AD55CF7A4A1}"/>
              </a:ext>
            </a:extLst>
          </p:cNvPr>
          <p:cNvSpPr txBox="1"/>
          <p:nvPr/>
        </p:nvSpPr>
        <p:spPr>
          <a:xfrm>
            <a:off x="3463083" y="1563809"/>
            <a:ext cx="5265833" cy="36933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Опыт внедрения инструментов автоматизированного оповещения пациентов в детской поликлинике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Ажурманова Нелля Алексеевна, заместитель главного врача по медицинской части ГАУЗ «ДГКП№1 г. Челябинск», </a:t>
            </a:r>
            <a:r>
              <a:rPr lang="en-US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azur74@mail.ru</a:t>
            </a: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Митрофанова Ольга Сергеевна, администратор колл-центра ГАУЗ «ДГКП№1 г. Челябинск», </a:t>
            </a:r>
            <a:r>
              <a:rPr lang="en-US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olga18-00@bk.ru</a:t>
            </a: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Костромитина Марьяна Викторовна, специалист по защите информации ГАУЗ «ДГКП№1 г. Челябинск», </a:t>
            </a:r>
            <a:r>
              <a:rPr lang="en-US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mery_kate@mail.ru</a:t>
            </a:r>
            <a:endParaRPr lang="ru-RU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6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662243" y="231359"/>
            <a:ext cx="11159664" cy="6093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ЗАДАЧИ и ЭПАТЫ ВНЕДРЕНИЯ ПРОЕКТА</a:t>
            </a:r>
            <a:endParaRPr lang="en-US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9ADF077-FB1E-5215-5E43-91A7577438D7}"/>
              </a:ext>
            </a:extLst>
          </p:cNvPr>
          <p:cNvSpPr/>
          <p:nvPr/>
        </p:nvSpPr>
        <p:spPr>
          <a:xfrm>
            <a:off x="3315395" y="1412497"/>
            <a:ext cx="2730886" cy="25268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Ротация сотрудников – перераспределение обязанностей между операторами стола справок и колл-центра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BF5BA3A-55E8-A5E9-312D-AFEA8573725A}"/>
              </a:ext>
            </a:extLst>
          </p:cNvPr>
          <p:cNvSpPr/>
          <p:nvPr/>
        </p:nvSpPr>
        <p:spPr>
          <a:xfrm>
            <a:off x="1032336" y="1043362"/>
            <a:ext cx="2730885" cy="26798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Экономический анализ предложений по различным видам автоинформирования (смс-оповещения, автообзвон)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4F6A410-2B05-817A-B0CA-BD6FDEF44776}"/>
              </a:ext>
            </a:extLst>
          </p:cNvPr>
          <p:cNvSpPr/>
          <p:nvPr/>
        </p:nvSpPr>
        <p:spPr>
          <a:xfrm>
            <a:off x="10467" y="3429000"/>
            <a:ext cx="2806715" cy="27134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Поиск альтернативных методов оповещения пациентов с использованием современных цифровых технологий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48">
            <a:extLst>
              <a:ext uri="{FF2B5EF4-FFF2-40B4-BE49-F238E27FC236}">
                <a16:creationId xmlns:a16="http://schemas.microsoft.com/office/drawing/2014/main" id="{1A877009-5BE3-3487-F5DD-15DF5C5A0EF4}"/>
              </a:ext>
            </a:extLst>
          </p:cNvPr>
          <p:cNvCxnSpPr>
            <a:cxnSpLocks/>
          </p:cNvCxnSpPr>
          <p:nvPr/>
        </p:nvCxnSpPr>
        <p:spPr>
          <a:xfrm>
            <a:off x="318311" y="1007286"/>
            <a:ext cx="4444084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0">
            <a:extLst>
              <a:ext uri="{FF2B5EF4-FFF2-40B4-BE49-F238E27FC236}">
                <a16:creationId xmlns:a16="http://schemas.microsoft.com/office/drawing/2014/main" id="{62871E65-5B9C-6341-2339-16C437158D68}"/>
              </a:ext>
            </a:extLst>
          </p:cNvPr>
          <p:cNvCxnSpPr>
            <a:cxnSpLocks/>
          </p:cNvCxnSpPr>
          <p:nvPr/>
        </p:nvCxnSpPr>
        <p:spPr>
          <a:xfrm>
            <a:off x="662243" y="0"/>
            <a:ext cx="0" cy="100728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">
            <a:extLst>
              <a:ext uri="{FF2B5EF4-FFF2-40B4-BE49-F238E27FC236}">
                <a16:creationId xmlns:a16="http://schemas.microsoft.com/office/drawing/2014/main" id="{93DF4608-C107-C261-7F55-6ACE78D994EA}"/>
              </a:ext>
            </a:extLst>
          </p:cNvPr>
          <p:cNvCxnSpPr>
            <a:cxnSpLocks/>
          </p:cNvCxnSpPr>
          <p:nvPr/>
        </p:nvCxnSpPr>
        <p:spPr>
          <a:xfrm>
            <a:off x="662243" y="1007286"/>
            <a:ext cx="0" cy="117764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FCFC7F88-EA12-D650-3E37-76A913BCF228}"/>
              </a:ext>
            </a:extLst>
          </p:cNvPr>
          <p:cNvSpPr/>
          <p:nvPr/>
        </p:nvSpPr>
        <p:spPr>
          <a:xfrm>
            <a:off x="2350986" y="3605098"/>
            <a:ext cx="2434104" cy="23612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Выбор сотрудника, для работы с системой автоматизированных оповещений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51">
            <a:extLst>
              <a:ext uri="{FF2B5EF4-FFF2-40B4-BE49-F238E27FC236}">
                <a16:creationId xmlns:a16="http://schemas.microsoft.com/office/drawing/2014/main" id="{4CCE2F7A-8AEA-2FDD-51D6-80165CB822F2}"/>
              </a:ext>
            </a:extLst>
          </p:cNvPr>
          <p:cNvCxnSpPr>
            <a:cxnSpLocks/>
          </p:cNvCxnSpPr>
          <p:nvPr/>
        </p:nvCxnSpPr>
        <p:spPr>
          <a:xfrm flipH="1">
            <a:off x="6081045" y="994294"/>
            <a:ext cx="38749" cy="5850714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FA1754C-8F5B-7D7D-AF91-BEFBFB85DB1C}"/>
              </a:ext>
            </a:extLst>
          </p:cNvPr>
          <p:cNvSpPr txBox="1"/>
          <p:nvPr/>
        </p:nvSpPr>
        <p:spPr>
          <a:xfrm>
            <a:off x="6222618" y="1354799"/>
            <a:ext cx="5579832" cy="5033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Выявление потерь, формулировка целей и задач;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Анкетирование пациентов;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Хронометраж процессов;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Рассмотрение коммерческих предложений;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Разработка инструкций и речевых модулей;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Анализ работы автоматизированного обзвона, устранение выявленных дефектов;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Разработка ПО синтеза речи и обработки данных МИС;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Повторное анкетирование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1044071" y="222203"/>
            <a:ext cx="3157726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ЦЕЛИ</a:t>
            </a:r>
            <a:endParaRPr lang="en-US" sz="4800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5A8CB2-8FC5-4735-A573-4951602F6901}"/>
              </a:ext>
            </a:extLst>
          </p:cNvPr>
          <p:cNvSpPr txBox="1"/>
          <p:nvPr/>
        </p:nvSpPr>
        <p:spPr>
          <a:xfrm>
            <a:off x="7052070" y="642651"/>
            <a:ext cx="4675351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ru-RU" dirty="0">
                <a:latin typeface="Century Gothic" panose="020B0502020202020204" pitchFamily="34" charset="0"/>
              </a:rPr>
              <a:t>Достижение 100% охвата информированности и сокращение времени оповещения пациентов в случае отмены планового приема врача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EA1C62-26D8-4E67-B9C8-A38294B09B43}"/>
              </a:ext>
            </a:extLst>
          </p:cNvPr>
          <p:cNvSpPr txBox="1"/>
          <p:nvPr/>
        </p:nvSpPr>
        <p:spPr>
          <a:xfrm>
            <a:off x="7001530" y="3648813"/>
            <a:ext cx="4675352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ru-RU" dirty="0">
                <a:latin typeface="Century Gothic" panose="020B0502020202020204" pitchFamily="34" charset="0"/>
              </a:rPr>
              <a:t>Сокращение времени передачи информации об изменении расписания сотрудникам стола-справок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85C43D-2715-40F9-B1D0-2D2AE85A34F5}"/>
              </a:ext>
            </a:extLst>
          </p:cNvPr>
          <p:cNvSpPr txBox="1"/>
          <p:nvPr/>
        </p:nvSpPr>
        <p:spPr>
          <a:xfrm>
            <a:off x="7001530" y="2233804"/>
            <a:ext cx="4675352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ru-RU" dirty="0">
                <a:latin typeface="Century Gothic" panose="020B0502020202020204" pitchFamily="34" charset="0"/>
              </a:rPr>
              <a:t>Перераспределения нагрузки между сотрудниками в процессе трудовой деятельности в одном рабочем помещении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57B5D8-CB3F-404D-A0A7-E0EFF95211F1}"/>
              </a:ext>
            </a:extLst>
          </p:cNvPr>
          <p:cNvSpPr/>
          <p:nvPr/>
        </p:nvSpPr>
        <p:spPr>
          <a:xfrm>
            <a:off x="5911851" y="929030"/>
            <a:ext cx="952500" cy="9525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1A9569-A94C-4C0B-8B5A-D9104E5E4A89}"/>
              </a:ext>
            </a:extLst>
          </p:cNvPr>
          <p:cNvSpPr/>
          <p:nvPr/>
        </p:nvSpPr>
        <p:spPr>
          <a:xfrm>
            <a:off x="5911851" y="2233804"/>
            <a:ext cx="952500" cy="9525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C2ECCC-1D5B-47F6-8113-8EEE96EE7FA5}"/>
              </a:ext>
            </a:extLst>
          </p:cNvPr>
          <p:cNvCxnSpPr>
            <a:cxnSpLocks/>
          </p:cNvCxnSpPr>
          <p:nvPr/>
        </p:nvCxnSpPr>
        <p:spPr>
          <a:xfrm flipH="1">
            <a:off x="932588" y="0"/>
            <a:ext cx="7212" cy="92903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A101AF-608D-426B-98EA-B943D3A055A8}"/>
              </a:ext>
            </a:extLst>
          </p:cNvPr>
          <p:cNvSpPr/>
          <p:nvPr/>
        </p:nvSpPr>
        <p:spPr>
          <a:xfrm>
            <a:off x="5911851" y="3642108"/>
            <a:ext cx="952500" cy="9525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E7F76-C985-4985-A433-B1980BF8CB86}"/>
              </a:ext>
            </a:extLst>
          </p:cNvPr>
          <p:cNvCxnSpPr>
            <a:cxnSpLocks/>
          </p:cNvCxnSpPr>
          <p:nvPr/>
        </p:nvCxnSpPr>
        <p:spPr>
          <a:xfrm>
            <a:off x="932588" y="929030"/>
            <a:ext cx="4444084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ACDEC7-5DFE-8611-3FC4-E5C9B9A7DA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2505" y="3785300"/>
            <a:ext cx="666115" cy="6661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6CFB82-73EF-15D9-1C80-7ED7EF8BBE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2505" y="1057704"/>
            <a:ext cx="693058" cy="6930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8F9A05-6E51-BFE8-6515-E5D918F8CE6C}"/>
              </a:ext>
            </a:extLst>
          </p:cNvPr>
          <p:cNvSpPr txBox="1"/>
          <p:nvPr/>
        </p:nvSpPr>
        <p:spPr>
          <a:xfrm>
            <a:off x="1020763" y="1074512"/>
            <a:ext cx="4267734" cy="23185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механизма автообзвона пациентов в случае отмены приема врача – одна из реализованных задач 2022 года, направленная на улучшение взаимодействия медицинской организации с пациентом.</a:t>
            </a:r>
          </a:p>
          <a:p>
            <a:pPr indent="450215" algn="just">
              <a:spcAft>
                <a:spcPts val="800"/>
              </a:spcAft>
            </a:pPr>
            <a:endParaRPr lang="ru-RU" sz="1800" b="1" i="1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50">
            <a:extLst>
              <a:ext uri="{FF2B5EF4-FFF2-40B4-BE49-F238E27FC236}">
                <a16:creationId xmlns:a16="http://schemas.microsoft.com/office/drawing/2014/main" id="{D586E7C7-638A-76FB-4219-20296FA9A6B7}"/>
              </a:ext>
            </a:extLst>
          </p:cNvPr>
          <p:cNvCxnSpPr>
            <a:cxnSpLocks/>
          </p:cNvCxnSpPr>
          <p:nvPr/>
        </p:nvCxnSpPr>
        <p:spPr>
          <a:xfrm>
            <a:off x="932588" y="929030"/>
            <a:ext cx="0" cy="218907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F61027-8A2F-A970-96C5-8606886D4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53" y="5511587"/>
            <a:ext cx="11542520" cy="813223"/>
          </a:xfrm>
          <a:prstGeom prst="rect">
            <a:avLst/>
          </a:prstGeom>
        </p:spPr>
      </p:pic>
      <p:pic>
        <p:nvPicPr>
          <p:cNvPr id="18" name="Рисунок 17" descr="Подключения со сплошной заливкой">
            <a:extLst>
              <a:ext uri="{FF2B5EF4-FFF2-40B4-BE49-F238E27FC236}">
                <a16:creationId xmlns:a16="http://schemas.microsoft.com/office/drawing/2014/main" id="{2FAD0CB7-A414-E052-DCCD-3BED8492B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4197" y="2337334"/>
            <a:ext cx="731366" cy="7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BED403C-A43A-4B47-BB94-C2A67956DCC4}"/>
              </a:ext>
            </a:extLst>
          </p:cNvPr>
          <p:cNvGrpSpPr/>
          <p:nvPr/>
        </p:nvGrpSpPr>
        <p:grpSpPr>
          <a:xfrm>
            <a:off x="-1" y="4941426"/>
            <a:ext cx="12192000" cy="1909138"/>
            <a:chOff x="0" y="4948862"/>
            <a:chExt cx="12192000" cy="1909138"/>
          </a:xfrm>
          <a:solidFill>
            <a:schemeClr val="accent4"/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5A43FA3-E6AD-4BC1-8F03-3B181CC959C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3F741A2-2517-494A-868D-957D47F779A9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37">
            <a:extLst>
              <a:ext uri="{FF2B5EF4-FFF2-40B4-BE49-F238E27FC236}">
                <a16:creationId xmlns:a16="http://schemas.microsoft.com/office/drawing/2014/main" id="{11AEEF04-DA52-A153-0845-6E760B7B9AB1}"/>
              </a:ext>
            </a:extLst>
          </p:cNvPr>
          <p:cNvSpPr txBox="1">
            <a:spLocks/>
          </p:cNvSpPr>
          <p:nvPr/>
        </p:nvSpPr>
        <p:spPr>
          <a:xfrm>
            <a:off x="319757" y="225524"/>
            <a:ext cx="6442777" cy="6093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РАЗРАБОТКА АНКЕТ</a:t>
            </a:r>
            <a:endParaRPr lang="en-US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9D06AA-907C-1E1D-1419-0B5318771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"/>
          <a:stretch/>
        </p:blipFill>
        <p:spPr>
          <a:xfrm>
            <a:off x="8631038" y="135834"/>
            <a:ext cx="3379714" cy="24520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4695B-AED6-F751-F893-C6613A43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2" y="1071401"/>
            <a:ext cx="4098785" cy="573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D27E9C-4BC9-1616-5216-CAE26F011F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19"/>
          <a:stretch/>
        </p:blipFill>
        <p:spPr>
          <a:xfrm>
            <a:off x="4220650" y="1071401"/>
            <a:ext cx="4098785" cy="573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5A9084-E2EB-CB09-49C0-5E95ED6B4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09" y="135834"/>
            <a:ext cx="787156" cy="7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6F0A07-F884-44B2-BFF1-3DA2535B2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348376"/>
              </p:ext>
            </p:extLst>
          </p:nvPr>
        </p:nvGraphicFramePr>
        <p:xfrm>
          <a:off x="429349" y="2442399"/>
          <a:ext cx="4325793" cy="382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76353" y="105937"/>
            <a:ext cx="8676306" cy="6093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РЕЗУЛЬТАТЫ АНКЕТИРОВАНИЯ  </a:t>
            </a:r>
            <a:endParaRPr lang="en-US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872A9-C5C0-4FE7-B319-63C63B8AE6F1}"/>
              </a:ext>
            </a:extLst>
          </p:cNvPr>
          <p:cNvSpPr txBox="1"/>
          <p:nvPr/>
        </p:nvSpPr>
        <p:spPr>
          <a:xfrm>
            <a:off x="1229434" y="877200"/>
            <a:ext cx="290701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3600" b="1" dirty="0">
                <a:latin typeface="Century Gothic" panose="020B0502020202020204" pitchFamily="34" charset="0"/>
              </a:rPr>
              <a:t>Март 2022 г.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4230"/>
            <a:ext cx="2743200" cy="365125"/>
          </a:xfrm>
        </p:spPr>
        <p:txBody>
          <a:bodyPr/>
          <a:lstStyle/>
          <a:p>
            <a:fld id="{BF18E8F2-CA20-4A79-8DF0-726E71D04003}" type="slidenum">
              <a:rPr lang="en-US" smtClean="0"/>
              <a:t>5</a:t>
            </a:fld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2FEC98-48AC-4B8E-B38C-CF4879F977A5}"/>
              </a:ext>
            </a:extLst>
          </p:cNvPr>
          <p:cNvSpPr/>
          <p:nvPr/>
        </p:nvSpPr>
        <p:spPr>
          <a:xfrm>
            <a:off x="170348" y="5218169"/>
            <a:ext cx="2071945" cy="79887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Предпочитают смс-информирование</a:t>
            </a:r>
            <a:endParaRPr lang="en-US" sz="16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76E6A76-11FA-43B2-8E20-8B02C1BB1953}"/>
              </a:ext>
            </a:extLst>
          </p:cNvPr>
          <p:cNvSpPr/>
          <p:nvPr/>
        </p:nvSpPr>
        <p:spPr>
          <a:xfrm>
            <a:off x="3780316" y="3881757"/>
            <a:ext cx="1907892" cy="7434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Предпочитают автообзвон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5427F-568B-434B-BFC3-BC14CFA63987}"/>
              </a:ext>
            </a:extLst>
          </p:cNvPr>
          <p:cNvSpPr txBox="1"/>
          <p:nvPr/>
        </p:nvSpPr>
        <p:spPr>
          <a:xfrm>
            <a:off x="7230535" y="876820"/>
            <a:ext cx="380254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3600" b="1" dirty="0">
                <a:latin typeface="Century Gothic" panose="020B0502020202020204" pitchFamily="34" charset="0"/>
              </a:rPr>
              <a:t>Декабрь 2022 г.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BA74D8-C44E-4669-B972-A625C0EA657F}"/>
              </a:ext>
            </a:extLst>
          </p:cNvPr>
          <p:cNvSpPr txBox="1"/>
          <p:nvPr/>
        </p:nvSpPr>
        <p:spPr>
          <a:xfrm>
            <a:off x="4517992" y="3327759"/>
            <a:ext cx="96082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ru-RU" sz="3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51</a:t>
            </a:r>
            <a:r>
              <a:rPr lang="en-US" sz="3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C6B6C8-E2E7-4F54-9944-EB3CEFAC0207}"/>
              </a:ext>
            </a:extLst>
          </p:cNvPr>
          <p:cNvSpPr txBox="1"/>
          <p:nvPr/>
        </p:nvSpPr>
        <p:spPr>
          <a:xfrm>
            <a:off x="-71140" y="4664171"/>
            <a:ext cx="108207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CBCB7-5D5F-D08F-9946-85BBBA3BB9F6}"/>
              </a:ext>
            </a:extLst>
          </p:cNvPr>
          <p:cNvSpPr txBox="1"/>
          <p:nvPr/>
        </p:nvSpPr>
        <p:spPr>
          <a:xfrm>
            <a:off x="772192" y="1848757"/>
            <a:ext cx="78845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17</a:t>
            </a:r>
            <a:r>
              <a:rPr lang="en-US" sz="2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%</a:t>
            </a:r>
            <a:endParaRPr lang="ru-RU" sz="28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63">
            <a:extLst>
              <a:ext uri="{FF2B5EF4-FFF2-40B4-BE49-F238E27FC236}">
                <a16:creationId xmlns:a16="http://schemas.microsoft.com/office/drawing/2014/main" id="{B734857B-A0F0-FC18-9D1B-84EDB35047E7}"/>
              </a:ext>
            </a:extLst>
          </p:cNvPr>
          <p:cNvSpPr/>
          <p:nvPr/>
        </p:nvSpPr>
        <p:spPr>
          <a:xfrm>
            <a:off x="167533" y="2390141"/>
            <a:ext cx="1907892" cy="7434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Предпочитают др. способы</a:t>
            </a:r>
            <a:endParaRPr lang="en-US" dirty="0"/>
          </a:p>
        </p:txBody>
      </p:sp>
      <p:graphicFrame>
        <p:nvGraphicFramePr>
          <p:cNvPr id="15" name="Chart 9">
            <a:extLst>
              <a:ext uri="{FF2B5EF4-FFF2-40B4-BE49-F238E27FC236}">
                <a16:creationId xmlns:a16="http://schemas.microsoft.com/office/drawing/2014/main" id="{40FF89BD-F123-04FC-2F10-5E3B27571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792430"/>
              </p:ext>
            </p:extLst>
          </p:nvPr>
        </p:nvGraphicFramePr>
        <p:xfrm>
          <a:off x="6677950" y="2198802"/>
          <a:ext cx="4816647" cy="399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: Rounded Corners 63">
            <a:extLst>
              <a:ext uri="{FF2B5EF4-FFF2-40B4-BE49-F238E27FC236}">
                <a16:creationId xmlns:a16="http://schemas.microsoft.com/office/drawing/2014/main" id="{F0EADBC7-405B-4A77-7BFB-1EE6B22B5A24}"/>
              </a:ext>
            </a:extLst>
          </p:cNvPr>
          <p:cNvSpPr/>
          <p:nvPr/>
        </p:nvSpPr>
        <p:spPr>
          <a:xfrm>
            <a:off x="8162490" y="4004867"/>
            <a:ext cx="2135766" cy="86479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Удовлетворены услугой автообзвона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C009E5-E9A3-86AB-5197-86C48173E27E}"/>
              </a:ext>
            </a:extLst>
          </p:cNvPr>
          <p:cNvSpPr txBox="1"/>
          <p:nvPr/>
        </p:nvSpPr>
        <p:spPr>
          <a:xfrm>
            <a:off x="8410410" y="3327759"/>
            <a:ext cx="1442791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ru-RU" sz="4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95%</a:t>
            </a:r>
            <a:endParaRPr lang="en-US" sz="4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5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765360" y="170155"/>
            <a:ext cx="4890152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ХРОНОМЕТРАЖ</a:t>
            </a:r>
            <a:endParaRPr lang="en-US" sz="4800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t>6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6F51A6C-5340-4061-858D-9B1F16AECCB3}"/>
              </a:ext>
            </a:extLst>
          </p:cNvPr>
          <p:cNvSpPr/>
          <p:nvPr/>
        </p:nvSpPr>
        <p:spPr>
          <a:xfrm>
            <a:off x="7065879" y="3705311"/>
            <a:ext cx="2743199" cy="1713014"/>
          </a:xfrm>
          <a:prstGeom prst="roundRect">
            <a:avLst>
              <a:gd name="adj" fmla="val 1340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Сокращение времени на формирование списка пациентов и запуска автообзвона в 7 раз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99CDFB-25DD-6293-8894-1ACC63540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7861"/>
            <a:ext cx="5832463" cy="25653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7AFD4D-549A-BE4B-D00A-14871890F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"/>
          <a:stretch/>
        </p:blipFill>
        <p:spPr>
          <a:xfrm>
            <a:off x="64926" y="858127"/>
            <a:ext cx="5002664" cy="24096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D1ABD4-BAB1-E63D-8BD8-A2DD11837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/>
          <a:stretch/>
        </p:blipFill>
        <p:spPr>
          <a:xfrm>
            <a:off x="64926" y="3314096"/>
            <a:ext cx="5002664" cy="2495240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7B2A36-F2AA-2CBD-C29C-35FD895120F6}"/>
              </a:ext>
            </a:extLst>
          </p:cNvPr>
          <p:cNvSpPr/>
          <p:nvPr/>
        </p:nvSpPr>
        <p:spPr>
          <a:xfrm>
            <a:off x="4198864" y="2194874"/>
            <a:ext cx="2443906" cy="1713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Временные затраты от 14 до 25 минут при механическом обзвоне пациента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300A427-D7C2-FA53-527E-A0B939602BD3}"/>
              </a:ext>
            </a:extLst>
          </p:cNvPr>
          <p:cNvCxnSpPr>
            <a:stCxn id="29" idx="1"/>
          </p:cNvCxnSpPr>
          <p:nvPr/>
        </p:nvCxnSpPr>
        <p:spPr>
          <a:xfrm flipH="1">
            <a:off x="3715352" y="3051381"/>
            <a:ext cx="48351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A325792-C3DF-4253-22BC-BAF31008636A}"/>
              </a:ext>
            </a:extLst>
          </p:cNvPr>
          <p:cNvCxnSpPr>
            <a:cxnSpLocks/>
          </p:cNvCxnSpPr>
          <p:nvPr/>
        </p:nvCxnSpPr>
        <p:spPr>
          <a:xfrm flipH="1">
            <a:off x="3609474" y="3907888"/>
            <a:ext cx="1516648" cy="16170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EB0F9B3-BF27-869A-5344-94971440D567}"/>
              </a:ext>
            </a:extLst>
          </p:cNvPr>
          <p:cNvCxnSpPr>
            <a:cxnSpLocks/>
          </p:cNvCxnSpPr>
          <p:nvPr/>
        </p:nvCxnSpPr>
        <p:spPr>
          <a:xfrm flipV="1">
            <a:off x="8556108" y="3051381"/>
            <a:ext cx="1493428" cy="6633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2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243104" y="102961"/>
            <a:ext cx="1170579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АНАЛИЗ ПРЕДЛОЖЕНИЙ и ВЫБОР ПРОДУКТА</a:t>
            </a:r>
          </a:p>
          <a:p>
            <a:r>
              <a:rPr lang="ru-RU" sz="4000" b="1" dirty="0">
                <a:solidFill>
                  <a:schemeClr val="accent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Критерии:</a:t>
            </a:r>
            <a:endParaRPr lang="en-US" sz="4000" b="1" dirty="0">
              <a:solidFill>
                <a:schemeClr val="accent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B33667-072B-47BB-88A1-59B285BB8A24}"/>
              </a:ext>
            </a:extLst>
          </p:cNvPr>
          <p:cNvGrpSpPr/>
          <p:nvPr/>
        </p:nvGrpSpPr>
        <p:grpSpPr>
          <a:xfrm>
            <a:off x="346507" y="1283004"/>
            <a:ext cx="7772400" cy="215432"/>
            <a:chOff x="3581400" y="2253554"/>
            <a:chExt cx="7772400" cy="21543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05A8351-081E-495D-A849-3D0921D736C3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2361276"/>
              <a:ext cx="2839453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DB2384-C634-43DB-BB2B-9B1D7E3EAFC7}"/>
                </a:ext>
              </a:extLst>
            </p:cNvPr>
            <p:cNvSpPr txBox="1"/>
            <p:nvPr/>
          </p:nvSpPr>
          <p:spPr>
            <a:xfrm>
              <a:off x="6594108" y="2253554"/>
              <a:ext cx="4759692" cy="215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ru-RU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Результаты анкетирования пациентов </a:t>
              </a:r>
              <a:endPara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A9841-8F4C-4144-BC3B-BBD567671C45}"/>
              </a:ext>
            </a:extLst>
          </p:cNvPr>
          <p:cNvGrpSpPr/>
          <p:nvPr/>
        </p:nvGrpSpPr>
        <p:grpSpPr>
          <a:xfrm>
            <a:off x="346507" y="1905790"/>
            <a:ext cx="7772399" cy="215425"/>
            <a:chOff x="3581400" y="2253554"/>
            <a:chExt cx="7772399" cy="21542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98ECFF3-7FF3-4499-8986-5DA516EDA427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2361276"/>
              <a:ext cx="2839453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368C9C-2015-414C-B103-240DBD847DE8}"/>
                </a:ext>
              </a:extLst>
            </p:cNvPr>
            <p:cNvSpPr txBox="1"/>
            <p:nvPr/>
          </p:nvSpPr>
          <p:spPr>
            <a:xfrm>
              <a:off x="6628670" y="2253554"/>
              <a:ext cx="4725129" cy="2154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ru-RU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Безопасность персональных данных пациентов</a:t>
              </a:r>
              <a:endPara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A408BE5-D1F0-447F-8B0A-7D2AA225AFEC}"/>
              </a:ext>
            </a:extLst>
          </p:cNvPr>
          <p:cNvGrpSpPr/>
          <p:nvPr/>
        </p:nvGrpSpPr>
        <p:grpSpPr>
          <a:xfrm>
            <a:off x="346507" y="2225420"/>
            <a:ext cx="7772399" cy="215444"/>
            <a:chOff x="3581400" y="2253554"/>
            <a:chExt cx="7772399" cy="2154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02CF8-4974-49CD-947A-7C40C1D718CB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2361276"/>
              <a:ext cx="2839454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2C3A0A7-90E0-48A5-B5B6-CDA6AA737743}"/>
                </a:ext>
              </a:extLst>
            </p:cNvPr>
            <p:cNvSpPr txBox="1"/>
            <p:nvPr/>
          </p:nvSpPr>
          <p:spPr>
            <a:xfrm>
              <a:off x="6628670" y="2253554"/>
              <a:ext cx="47251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ru-RU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Удобство использования оператором</a:t>
              </a:r>
              <a:endPara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06FC75-2169-471B-B9D0-CFF09D5C79A8}"/>
              </a:ext>
            </a:extLst>
          </p:cNvPr>
          <p:cNvGrpSpPr/>
          <p:nvPr/>
        </p:nvGrpSpPr>
        <p:grpSpPr>
          <a:xfrm>
            <a:off x="346506" y="2545070"/>
            <a:ext cx="7772399" cy="426852"/>
            <a:chOff x="3581400" y="2253555"/>
            <a:chExt cx="7772399" cy="426852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956685-8584-4763-BD00-152629B2A21E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2361276"/>
              <a:ext cx="2839454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FAB144-B4C2-40A6-B626-54AFBF385F57}"/>
                </a:ext>
              </a:extLst>
            </p:cNvPr>
            <p:cNvSpPr txBox="1"/>
            <p:nvPr/>
          </p:nvSpPr>
          <p:spPr>
            <a:xfrm>
              <a:off x="6628670" y="2253555"/>
              <a:ext cx="4725129" cy="4268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ru-RU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Хранение данных для повышения контроля качества предоставляемой услуги</a:t>
              </a:r>
              <a:endPara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7B275-2F0C-4E44-ADA6-5858EF6E66A5}"/>
              </a:ext>
            </a:extLst>
          </p:cNvPr>
          <p:cNvGrpSpPr/>
          <p:nvPr/>
        </p:nvGrpSpPr>
        <p:grpSpPr>
          <a:xfrm>
            <a:off x="346507" y="1595859"/>
            <a:ext cx="7806964" cy="215444"/>
            <a:chOff x="2680888" y="2019484"/>
            <a:chExt cx="7806964" cy="21544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8AF791-840A-412B-9609-FCDBF314665A}"/>
                </a:ext>
              </a:extLst>
            </p:cNvPr>
            <p:cNvCxnSpPr>
              <a:cxnSpLocks/>
            </p:cNvCxnSpPr>
            <p:nvPr/>
          </p:nvCxnSpPr>
          <p:spPr>
            <a:xfrm>
              <a:off x="2680888" y="2117987"/>
              <a:ext cx="2839453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FD8D7C-BB45-402D-B296-28C09E3819EE}"/>
                </a:ext>
              </a:extLst>
            </p:cNvPr>
            <p:cNvSpPr txBox="1"/>
            <p:nvPr/>
          </p:nvSpPr>
          <p:spPr>
            <a:xfrm>
              <a:off x="5728159" y="2019484"/>
              <a:ext cx="47596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ru-RU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Стоимость услуги в месяц/ в год </a:t>
              </a:r>
              <a:endPara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9B0670-7D5F-C059-6936-9A13786B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74" y="1110778"/>
            <a:ext cx="2096949" cy="18369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1898CA-AF79-159E-1AFC-DA9E5299D56D}"/>
              </a:ext>
            </a:extLst>
          </p:cNvPr>
          <p:cNvSpPr txBox="1"/>
          <p:nvPr/>
        </p:nvSpPr>
        <p:spPr>
          <a:xfrm>
            <a:off x="148316" y="3002109"/>
            <a:ext cx="10294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РАЗРАБОТКА ИНСТРУКЦИЙ и РЕЧЕВЫХ МОДУЛЕЙ</a:t>
            </a:r>
            <a:endParaRPr lang="en-US" sz="3600" b="1" dirty="0">
              <a:solidFill>
                <a:schemeClr val="accent4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343CAC7-98E8-F0C2-10F9-5F5F098D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7" y="4305158"/>
            <a:ext cx="3776211" cy="217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992E47-85A2-7646-20F0-5ACF3F860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249" y="3702928"/>
            <a:ext cx="4048505" cy="248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Объект 11">
            <a:extLst>
              <a:ext uri="{FF2B5EF4-FFF2-40B4-BE49-F238E27FC236}">
                <a16:creationId xmlns:a16="http://schemas.microsoft.com/office/drawing/2014/main" id="{6DB84E14-1889-BF6A-6990-BB18CA70D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544" y="4279668"/>
            <a:ext cx="2963530" cy="240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Straight Connector 51">
            <a:extLst>
              <a:ext uri="{FF2B5EF4-FFF2-40B4-BE49-F238E27FC236}">
                <a16:creationId xmlns:a16="http://schemas.microsoft.com/office/drawing/2014/main" id="{FE004ACA-3425-13C8-727C-B90BF4050EE3}"/>
              </a:ext>
            </a:extLst>
          </p:cNvPr>
          <p:cNvCxnSpPr/>
          <p:nvPr/>
        </p:nvCxnSpPr>
        <p:spPr>
          <a:xfrm>
            <a:off x="8908871" y="3166692"/>
            <a:ext cx="0" cy="2276931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2">
            <a:extLst>
              <a:ext uri="{FF2B5EF4-FFF2-40B4-BE49-F238E27FC236}">
                <a16:creationId xmlns:a16="http://schemas.microsoft.com/office/drawing/2014/main" id="{FEF49ED5-A060-A1DF-EF27-890DBEEE0483}"/>
              </a:ext>
            </a:extLst>
          </p:cNvPr>
          <p:cNvCxnSpPr>
            <a:cxnSpLocks/>
          </p:cNvCxnSpPr>
          <p:nvPr/>
        </p:nvCxnSpPr>
        <p:spPr>
          <a:xfrm flipH="1">
            <a:off x="4635254" y="3597207"/>
            <a:ext cx="6060607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365000" y="74739"/>
            <a:ext cx="11649963" cy="17727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АНАЛИЗ РАБОТЫ АВТОМАТИЗИРОВАННОГО ОБЗВОНА, УСТРАНЕНИЕ ВЫЯВЛЕННЫХ ДЕФЕКТОВ, РАЗРАБОТКА ПРОГРАММНОГО ОБЕСПЕЧЕНИЯ СИНТЕЗА РЕЧИ и ОБРАБОТКИ ДАННЫХ МИС</a:t>
            </a:r>
            <a:endParaRPr lang="en-US" sz="3200" b="1" dirty="0">
              <a:solidFill>
                <a:schemeClr val="accent6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73A4BE-1FA6-4F03-97C2-D825417C4532}"/>
              </a:ext>
            </a:extLst>
          </p:cNvPr>
          <p:cNvCxnSpPr/>
          <p:nvPr/>
        </p:nvCxnSpPr>
        <p:spPr>
          <a:xfrm>
            <a:off x="327663" y="0"/>
            <a:ext cx="0" cy="2276931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3C36949-7108-490C-8423-6CD7E8C50205}"/>
              </a:ext>
            </a:extLst>
          </p:cNvPr>
          <p:cNvCxnSpPr>
            <a:cxnSpLocks/>
          </p:cNvCxnSpPr>
          <p:nvPr/>
        </p:nvCxnSpPr>
        <p:spPr>
          <a:xfrm flipH="1">
            <a:off x="281409" y="1882835"/>
            <a:ext cx="6152064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E2A719-A9CC-E00A-0544-E6921F8EC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62" y="4223285"/>
            <a:ext cx="732861" cy="8338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C1500C2-B1A8-5889-F044-057796804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83" y="2043785"/>
            <a:ext cx="5192479" cy="212419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EE642CF-6C1C-0A9F-34E2-81D5FE8EF6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3213"/>
          <a:stretch/>
        </p:blipFill>
        <p:spPr>
          <a:xfrm>
            <a:off x="6073381" y="2043785"/>
            <a:ext cx="5146301" cy="2068056"/>
          </a:xfrm>
          <a:prstGeom prst="rect">
            <a:avLst/>
          </a:prstGeom>
        </p:spPr>
      </p:pic>
      <p:sp>
        <p:nvSpPr>
          <p:cNvPr id="49" name="Rectangle: Top Corners Rounded 71">
            <a:extLst>
              <a:ext uri="{FF2B5EF4-FFF2-40B4-BE49-F238E27FC236}">
                <a16:creationId xmlns:a16="http://schemas.microsoft.com/office/drawing/2014/main" id="{17B007EA-74E1-DCA8-F441-332BDF1200DD}"/>
              </a:ext>
            </a:extLst>
          </p:cNvPr>
          <p:cNvSpPr/>
          <p:nvPr/>
        </p:nvSpPr>
        <p:spPr>
          <a:xfrm>
            <a:off x="469900" y="4223285"/>
            <a:ext cx="5192479" cy="2531031"/>
          </a:xfrm>
          <a:prstGeom prst="round2SameRect">
            <a:avLst>
              <a:gd name="adj1" fmla="val 5315"/>
              <a:gd name="adj2" fmla="val 416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Благодаря созданию программного обеспечения время, затрачиваемое на обработку списка пациента и записи голосового оповещения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, сократилось более чем в два раза.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Удалось полностью автоматизировать процесс: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список пациентов обрабатывается роботом, синтез голосового сообщения формируется автоматически.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9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C99197A-1F6B-4498-BD1A-1E735D7E4EB6}"/>
              </a:ext>
            </a:extLst>
          </p:cNvPr>
          <p:cNvSpPr/>
          <p:nvPr/>
        </p:nvSpPr>
        <p:spPr>
          <a:xfrm>
            <a:off x="0" y="4934270"/>
            <a:ext cx="12192000" cy="1923730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6FE9F3-136B-4F29-A889-4AAB396D1E1F}"/>
              </a:ext>
            </a:extLst>
          </p:cNvPr>
          <p:cNvGrpSpPr/>
          <p:nvPr/>
        </p:nvGrpSpPr>
        <p:grpSpPr>
          <a:xfrm>
            <a:off x="367930" y="1226164"/>
            <a:ext cx="927740" cy="1231439"/>
            <a:chOff x="5462623" y="2485713"/>
            <a:chExt cx="927740" cy="67111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831C2E5-3D29-449F-BA5C-32EFE486EF15}"/>
                </a:ext>
              </a:extLst>
            </p:cNvPr>
            <p:cNvSpPr txBox="1"/>
            <p:nvPr/>
          </p:nvSpPr>
          <p:spPr>
            <a:xfrm>
              <a:off x="5462623" y="2910601"/>
              <a:ext cx="628533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332D08-1F40-4CC7-8BCA-68D3DC5E6DB8}"/>
                </a:ext>
              </a:extLst>
            </p:cNvPr>
            <p:cNvSpPr txBox="1"/>
            <p:nvPr/>
          </p:nvSpPr>
          <p:spPr>
            <a:xfrm>
              <a:off x="5585609" y="2485713"/>
              <a:ext cx="804754" cy="246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before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C716292-7D9D-F2EF-DCA7-963B1348BEB0}"/>
              </a:ext>
            </a:extLst>
          </p:cNvPr>
          <p:cNvSpPr/>
          <p:nvPr/>
        </p:nvSpPr>
        <p:spPr>
          <a:xfrm>
            <a:off x="80277" y="622049"/>
            <a:ext cx="5492379" cy="5974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овысить удовлетворенность пациентов;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E6BD304-A631-8B8B-C5BF-B4F519495FAC}"/>
              </a:ext>
            </a:extLst>
          </p:cNvPr>
          <p:cNvSpPr/>
          <p:nvPr/>
        </p:nvSpPr>
        <p:spPr>
          <a:xfrm>
            <a:off x="80277" y="4423323"/>
            <a:ext cx="5492378" cy="83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 </a:t>
            </a:r>
            <a:r>
              <a:rPr lang="ru-RU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труда сотрудников стола справок;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B976297-7F53-9C41-EB56-31EB8C2443DF}"/>
              </a:ext>
            </a:extLst>
          </p:cNvPr>
          <p:cNvSpPr/>
          <p:nvPr/>
        </p:nvSpPr>
        <p:spPr>
          <a:xfrm>
            <a:off x="0" y="2259475"/>
            <a:ext cx="5492378" cy="12941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взаимодействие между медицинской организацией и пациентами</a:t>
            </a:r>
            <a:r>
              <a:rPr lang="ru-RU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6F4CF28-5E4D-8612-ABE8-0EED37239971}"/>
              </a:ext>
            </a:extLst>
          </p:cNvPr>
          <p:cNvSpPr/>
          <p:nvPr/>
        </p:nvSpPr>
        <p:spPr>
          <a:xfrm>
            <a:off x="5846541" y="607935"/>
            <a:ext cx="6262233" cy="706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скорость и точность информирования, исключая механические ошибки человека;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8384EF-5FBE-B674-3FB3-EBFDDBDDFFD7}"/>
              </a:ext>
            </a:extLst>
          </p:cNvPr>
          <p:cNvSpPr/>
          <p:nvPr/>
        </p:nvSpPr>
        <p:spPr>
          <a:xfrm>
            <a:off x="5846541" y="2466901"/>
            <a:ext cx="6262233" cy="7068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упростить работу с данными с помощью программного обеспечения;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423EC6C-EFC0-B447-0A20-7C57555627E6}"/>
              </a:ext>
            </a:extLst>
          </p:cNvPr>
          <p:cNvSpPr/>
          <p:nvPr/>
        </p:nvSpPr>
        <p:spPr>
          <a:xfrm>
            <a:off x="5846540" y="4111758"/>
            <a:ext cx="6262233" cy="9042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плановом порядке актуализировать данные о контактных телефонах пациентов.</a:t>
            </a:r>
            <a:endParaRPr lang="ru-RU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070F3-911C-225A-65DB-9D9ED28255F4}"/>
              </a:ext>
            </a:extLst>
          </p:cNvPr>
          <p:cNvSpPr txBox="1"/>
          <p:nvPr/>
        </p:nvSpPr>
        <p:spPr>
          <a:xfrm>
            <a:off x="158436" y="56880"/>
            <a:ext cx="1154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ПРИМЕНЕНИЕ АВТООБЗВОНА ПАЦИЕНТОВ ПОЗВОЛИЛО</a:t>
            </a:r>
            <a:r>
              <a:rPr lang="ru-RU" sz="3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FEA7CA-D09C-31F6-F84D-42B6DB72B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t="14978" r="16235" b="17182"/>
          <a:stretch/>
        </p:blipFill>
        <p:spPr>
          <a:xfrm>
            <a:off x="2349254" y="3113973"/>
            <a:ext cx="1225297" cy="12941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93BD3D-8E6C-6CF6-0DF1-EACC7A183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/>
          <a:stretch/>
        </p:blipFill>
        <p:spPr>
          <a:xfrm>
            <a:off x="1937520" y="1133724"/>
            <a:ext cx="1889145" cy="11116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1114C6-0F1F-4313-B3EC-6502D90C0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48742" y="3150389"/>
            <a:ext cx="1043144" cy="1043144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69C53F7-4BA5-23BB-B077-D805E83C2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54" y="5343979"/>
            <a:ext cx="1448326" cy="141349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CF543B-2F35-1E38-F4FA-1910C1A7BC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/>
          <a:stretch/>
        </p:blipFill>
        <p:spPr>
          <a:xfrm>
            <a:off x="8032733" y="1340177"/>
            <a:ext cx="1475162" cy="13225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F68EF97-A622-F132-F422-F45B54128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69" y="5032620"/>
            <a:ext cx="1448326" cy="14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525</Words>
  <Application>Microsoft Office PowerPoint</Application>
  <PresentationFormat>Широкоэкранный</PresentationFormat>
  <Paragraphs>81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2019-01-14T06:48:50Z</dcterms:created>
  <dcterms:modified xsi:type="dcterms:W3CDTF">2023-04-10T06:35:14Z</dcterms:modified>
</cp:coreProperties>
</file>