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3" autoAdjust="0"/>
    <p:restoredTop sz="94634" autoAdjust="0"/>
  </p:normalViewPr>
  <p:slideViewPr>
    <p:cSldViewPr>
      <p:cViewPr>
        <p:scale>
          <a:sx n="150" d="100"/>
          <a:sy n="150" d="100"/>
        </p:scale>
        <p:origin x="-242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1731-D18F-4D6F-AA1F-CF2E39EA93DA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75570-6BBC-465D-B3E3-854BD9651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86808" cy="457203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Системное использование Qr-кодов в медицинской деятельности: 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2800" b="1" dirty="0" smtClean="0"/>
              <a:t>повышение эффективности и </a:t>
            </a:r>
            <a:r>
              <a:rPr lang="ru-RU" sz="2800" b="1" dirty="0" smtClean="0"/>
              <a:t>производительност</a:t>
            </a:r>
            <a:r>
              <a:rPr lang="ru-RU" sz="2800" b="1" dirty="0" smtClean="0"/>
              <a:t>и</a:t>
            </a:r>
            <a:r>
              <a:rPr lang="ru-RU" sz="2800" b="1" dirty="0" smtClean="0"/>
              <a:t> </a:t>
            </a:r>
            <a:r>
              <a:rPr lang="ru-RU" sz="2800" b="1" dirty="0" smtClean="0"/>
              <a:t>работы. </a:t>
            </a:r>
            <a:endParaRPr lang="ru-RU" sz="2800" b="1" dirty="0"/>
          </a:p>
        </p:txBody>
      </p:sp>
      <p:pic>
        <p:nvPicPr>
          <p:cNvPr id="1026" name="Picture 2" descr="C:\Users\User\Desktop\проект ГорЗдрав\Очк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44" y="6143644"/>
            <a:ext cx="857256" cy="614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714612" y="1"/>
            <a:ext cx="4357718" cy="1000108"/>
          </a:xfrm>
        </p:spPr>
        <p:txBody>
          <a:bodyPr/>
          <a:lstStyle/>
          <a:p>
            <a:r>
              <a:rPr lang="ru-RU" b="1" dirty="0" smtClean="0"/>
              <a:t>Проблематика:</a:t>
            </a:r>
            <a:endParaRPr lang="ru-RU" b="1" dirty="0"/>
          </a:p>
        </p:txBody>
      </p:sp>
      <p:pic>
        <p:nvPicPr>
          <p:cNvPr id="1026" name="Picture 2" descr="C:\Users\User\Desktop\проект ГорЗдрав\что дела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2643206" cy="1892419"/>
          </a:xfrm>
          <a:prstGeom prst="rect">
            <a:avLst/>
          </a:prstGeom>
          <a:noFill/>
        </p:spPr>
      </p:pic>
      <p:pic>
        <p:nvPicPr>
          <p:cNvPr id="2" name="Picture 3" descr="C:\Users\User\Desktop\проект ГорЗдрав\поток пациен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2571768" cy="1665508"/>
          </a:xfrm>
          <a:prstGeom prst="rect">
            <a:avLst/>
          </a:prstGeom>
          <a:noFill/>
        </p:spPr>
      </p:pic>
      <p:pic>
        <p:nvPicPr>
          <p:cNvPr id="1028" name="Picture 4" descr="C:\Users\User\Desktop\проект ГорЗдрав\сэм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000108"/>
            <a:ext cx="2119357" cy="1706540"/>
          </a:xfrm>
          <a:prstGeom prst="rect">
            <a:avLst/>
          </a:prstGeom>
          <a:noFill/>
        </p:spPr>
      </p:pic>
      <p:pic>
        <p:nvPicPr>
          <p:cNvPr id="1029" name="Picture 5" descr="C:\Users\User\Desktop\проект ГорЗдрав\докумен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2714644" cy="1650671"/>
          </a:xfrm>
          <a:prstGeom prst="rect">
            <a:avLst/>
          </a:prstGeom>
          <a:noFill/>
        </p:spPr>
      </p:pic>
      <p:pic>
        <p:nvPicPr>
          <p:cNvPr id="1030" name="Picture 6" descr="C:\Users\User\Desktop\проект ГорЗдрав\дефицит кадр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000504"/>
            <a:ext cx="2396075" cy="190060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5929330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Возрастающий объем документов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585789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Дефицит кадров на рынке труда.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0760" y="2928934"/>
            <a:ext cx="314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Увеличивающееся количество отправляемых </a:t>
            </a:r>
            <a:r>
              <a:rPr lang="ru-RU" b="1" dirty="0" err="1" smtClean="0"/>
              <a:t>СЭМДов</a:t>
            </a:r>
            <a:r>
              <a:rPr lang="ru-RU" b="1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86058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Увеличивающийся </a:t>
            </a:r>
            <a:r>
              <a:rPr lang="ru-RU" b="1" dirty="0" smtClean="0"/>
              <a:t>поток пациентов.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4000504"/>
            <a:ext cx="3143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делать?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Поиск новых инструментов</a:t>
            </a:r>
          </a:p>
          <a:p>
            <a:pPr algn="ctr"/>
            <a:r>
              <a:rPr lang="ru-RU" sz="2000" b="1" dirty="0" smtClean="0"/>
              <a:t> в работе.</a:t>
            </a:r>
            <a:endParaRPr lang="ru-RU" sz="20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4643446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3"/>
            <a:ext cx="8286808" cy="71438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Для чего и как мы используем </a:t>
            </a:r>
            <a:r>
              <a:rPr lang="en-US" sz="2800" b="1" u="sng" dirty="0" err="1" smtClean="0"/>
              <a:t>Qr</a:t>
            </a:r>
            <a:r>
              <a:rPr lang="ru-RU" sz="2800" b="1" u="sng" dirty="0" smtClean="0"/>
              <a:t>-коды:</a:t>
            </a:r>
            <a:endParaRPr lang="ru-RU" sz="28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8143932" cy="285752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</a:rPr>
              <a:t>ыстрой </a:t>
            </a:r>
            <a:r>
              <a:rPr lang="ru-RU" sz="2000" b="1" dirty="0" smtClean="0">
                <a:solidFill>
                  <a:schemeClr val="tx1"/>
                </a:solidFill>
              </a:rPr>
              <a:t>идентификация пациента.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Маршрутизация пациента.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Интеграция с другими электронными  системами медицинского назначения.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Отслеживание всей истории цепочки обработки документов.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Оплата сотрудникам за выполненный объем работы.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Облегчение работы с клиниками партнерами.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Снижение загруженности регистратуры.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User\Desktop\презентация 2024\Снимодокумент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5254"/>
            <a:ext cx="4143372" cy="3202745"/>
          </a:xfrm>
          <a:prstGeom prst="rect">
            <a:avLst/>
          </a:prstGeom>
          <a:noFill/>
        </p:spPr>
      </p:pic>
      <p:pic>
        <p:nvPicPr>
          <p:cNvPr id="7" name="Picture 2" descr="C:\Users\User\Desktop\презентация 2024\Рабочее мес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643173" cy="3214686"/>
          </a:xfrm>
          <a:prstGeom prst="rect">
            <a:avLst/>
          </a:prstGeom>
          <a:noFill/>
        </p:spPr>
      </p:pic>
      <p:pic>
        <p:nvPicPr>
          <p:cNvPr id="2050" name="Picture 2" descr="C:\Users\User\Desktop\проект ГорЗдрав\карта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669174"/>
            <a:ext cx="2357454" cy="318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/>
              <a:t>Результат:</a:t>
            </a:r>
            <a:endParaRPr lang="ru-RU" sz="6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358246" cy="5715040"/>
          </a:xfrm>
        </p:spPr>
        <p:txBody>
          <a:bodyPr>
            <a:normAutofit fontScale="92500" lnSpcReduction="2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</a:rPr>
              <a:t>Сокращение времени оформления пациентов, </a:t>
            </a:r>
            <a:r>
              <a:rPr lang="ru-RU" sz="2600" b="1" dirty="0" smtClean="0">
                <a:solidFill>
                  <a:schemeClr val="tx1"/>
                </a:solidFill>
              </a:rPr>
              <a:t>увеличение скорости </a:t>
            </a:r>
            <a:r>
              <a:rPr lang="ru-RU" sz="2600" b="1" dirty="0" smtClean="0">
                <a:solidFill>
                  <a:schemeClr val="tx1"/>
                </a:solidFill>
              </a:rPr>
              <a:t>регистратуры.</a:t>
            </a:r>
          </a:p>
          <a:p>
            <a:pPr lvl="0" algn="l">
              <a:buFont typeface="Arial" pitchFamily="34" charset="0"/>
              <a:buChar char="•"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</a:rPr>
              <a:t>Простая и прозрачная проверка подлинности </a:t>
            </a:r>
            <a:r>
              <a:rPr lang="ru-RU" sz="2600" b="1" dirty="0" smtClean="0">
                <a:solidFill>
                  <a:schemeClr val="tx1"/>
                </a:solidFill>
              </a:rPr>
              <a:t>заключений</a:t>
            </a:r>
            <a:r>
              <a:rPr lang="ru-RU" sz="2600" b="1" dirty="0" smtClean="0">
                <a:solidFill>
                  <a:schemeClr val="tx1"/>
                </a:solidFill>
              </a:rPr>
              <a:t>.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lvl="0" algn="l"/>
            <a:endParaRPr lang="ru-RU" sz="26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</a:rPr>
              <a:t>История </a:t>
            </a:r>
            <a:r>
              <a:rPr lang="ru-RU" sz="2600" b="1" dirty="0" smtClean="0">
                <a:solidFill>
                  <a:schemeClr val="tx1"/>
                </a:solidFill>
              </a:rPr>
              <a:t>всех документов прослеживается на каждом </a:t>
            </a:r>
            <a:r>
              <a:rPr lang="ru-RU" sz="2600" b="1" dirty="0" smtClean="0">
                <a:solidFill>
                  <a:schemeClr val="tx1"/>
                </a:solidFill>
              </a:rPr>
              <a:t>э</a:t>
            </a:r>
            <a:r>
              <a:rPr lang="ru-RU" sz="2600" b="1" dirty="0" smtClean="0">
                <a:solidFill>
                  <a:schemeClr val="tx1"/>
                </a:solidFill>
              </a:rPr>
              <a:t>тапе.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</a:rPr>
              <a:t>Наглядность </a:t>
            </a:r>
            <a:r>
              <a:rPr lang="ru-RU" sz="2600" b="1" dirty="0" smtClean="0">
                <a:solidFill>
                  <a:schemeClr val="tx1"/>
                </a:solidFill>
              </a:rPr>
              <a:t>сдельной оплаты специалистам за выполненный объем.</a:t>
            </a:r>
          </a:p>
          <a:p>
            <a:pPr lvl="0" algn="l"/>
            <a:endParaRPr lang="ru-RU" sz="26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</a:rPr>
              <a:t>Менеджеры работают в 2-3 раза эффективнее.</a:t>
            </a:r>
          </a:p>
          <a:p>
            <a:pPr lvl="0" algn="l">
              <a:buFont typeface="Arial" pitchFamily="34" charset="0"/>
              <a:buChar char="•"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</a:rPr>
              <a:t>Организация партнерской сети клиник.</a:t>
            </a:r>
          </a:p>
          <a:p>
            <a:pPr lvl="0" algn="l"/>
            <a:endParaRPr lang="ru-RU" sz="2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</a:rPr>
              <a:t>Все пациенты – маршрутизированы.</a:t>
            </a: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проект ГорЗдрав\Снимоксчсячсяч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643290"/>
            <a:ext cx="200023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8215370" cy="1285884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/>
              <a:t>Затраты: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8072494" cy="5143536"/>
          </a:xfrm>
        </p:spPr>
        <p:txBody>
          <a:bodyPr>
            <a:normAutofit lnSpcReduction="1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Обеспечение каждого рабочего </a:t>
            </a:r>
            <a:r>
              <a:rPr lang="ru-RU" sz="2800" dirty="0" smtClean="0">
                <a:solidFill>
                  <a:schemeClr val="tx1"/>
                </a:solidFill>
              </a:rPr>
              <a:t>места </a:t>
            </a:r>
            <a:r>
              <a:rPr lang="ru-RU" sz="2800" dirty="0" smtClean="0">
                <a:solidFill>
                  <a:schemeClr val="tx1"/>
                </a:solidFill>
              </a:rPr>
              <a:t>в регистратуре </a:t>
            </a:r>
            <a:r>
              <a:rPr lang="ru-RU" sz="2800" b="1" dirty="0" smtClean="0">
                <a:solidFill>
                  <a:schemeClr val="tx1"/>
                </a:solidFill>
              </a:rPr>
              <a:t>сканерами </a:t>
            </a:r>
            <a:r>
              <a:rPr lang="en-US" sz="2800" b="1" dirty="0" err="1" smtClean="0">
                <a:solidFill>
                  <a:schemeClr val="tx1"/>
                </a:solidFill>
              </a:rPr>
              <a:t>Qr</a:t>
            </a:r>
            <a:r>
              <a:rPr lang="ru-RU" sz="2800" b="1" dirty="0" smtClean="0">
                <a:solidFill>
                  <a:schemeClr val="tx1"/>
                </a:solidFill>
              </a:rPr>
              <a:t>-кодов и принтерами этикеток</a:t>
            </a:r>
            <a:r>
              <a:rPr lang="ru-RU" sz="2800" dirty="0" smtClean="0">
                <a:solidFill>
                  <a:schemeClr val="tx1"/>
                </a:solidFill>
              </a:rPr>
              <a:t>. Все остальные рабочие места только сканерами.</a:t>
            </a:r>
          </a:p>
          <a:p>
            <a:pPr lvl="0" algn="l"/>
            <a:endParaRPr lang="ru-RU" sz="2800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Стоимость одной этикетки 10 копеек.</a:t>
            </a:r>
          </a:p>
          <a:p>
            <a:pPr lvl="0"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Печать кодов на бумаге </a:t>
            </a:r>
            <a:r>
              <a:rPr lang="ru-RU" sz="2800" dirty="0" smtClean="0">
                <a:solidFill>
                  <a:schemeClr val="tx1"/>
                </a:solidFill>
              </a:rPr>
              <a:t>– дополнительно </a:t>
            </a:r>
            <a:r>
              <a:rPr lang="ru-RU" sz="2800" b="1" dirty="0" smtClean="0">
                <a:solidFill>
                  <a:schemeClr val="tx1"/>
                </a:solidFill>
              </a:rPr>
              <a:t>ничего не стоит</a:t>
            </a:r>
            <a:r>
              <a:rPr lang="ru-RU" sz="2800" dirty="0" smtClean="0">
                <a:solidFill>
                  <a:schemeClr val="tx1"/>
                </a:solidFill>
              </a:rPr>
              <a:t>, входит в стоимость печати документов</a:t>
            </a:r>
          </a:p>
          <a:p>
            <a:pPr lvl="0"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Обучение персонала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внутри организации.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User\Desktop\проект ГорЗдрав\432выаы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35" y="4878442"/>
            <a:ext cx="1447765" cy="197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8215370" cy="1785951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/>
              <a:t> </a:t>
            </a:r>
            <a:r>
              <a:rPr lang="ru-RU" sz="5400" b="1" u="sng" dirty="0" smtClean="0"/>
              <a:t>Эффективность: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858312" cy="53578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В 2023 году провели 56 000 медицинских осмотров, в 2024 году – </a:t>
            </a:r>
            <a:r>
              <a:rPr lang="ru-RU" sz="2800" b="1" dirty="0" smtClean="0">
                <a:solidFill>
                  <a:schemeClr val="tx1"/>
                </a:solidFill>
              </a:rPr>
              <a:t>107 000.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Увеличение </a:t>
            </a:r>
            <a:r>
              <a:rPr lang="ru-RU" sz="2800" b="1" dirty="0" smtClean="0">
                <a:solidFill>
                  <a:schemeClr val="tx1"/>
                </a:solidFill>
              </a:rPr>
              <a:t>выручки </a:t>
            </a:r>
            <a:r>
              <a:rPr lang="ru-RU" sz="2800" dirty="0" smtClean="0">
                <a:solidFill>
                  <a:schemeClr val="tx1"/>
                </a:solidFill>
              </a:rPr>
              <a:t>почти в два раза за каждый год.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Повышение количества обработанных </a:t>
            </a:r>
            <a:r>
              <a:rPr lang="ru-RU" sz="2800" b="1" dirty="0" smtClean="0">
                <a:solidFill>
                  <a:schemeClr val="tx1"/>
                </a:solidFill>
              </a:rPr>
              <a:t>документов </a:t>
            </a:r>
            <a:r>
              <a:rPr lang="ru-RU" sz="2800" dirty="0" smtClean="0">
                <a:solidFill>
                  <a:schemeClr val="tx1"/>
                </a:solidFill>
              </a:rPr>
              <a:t>персоналом </a:t>
            </a:r>
            <a:r>
              <a:rPr lang="ru-RU" sz="2800" b="1" dirty="0" smtClean="0">
                <a:solidFill>
                  <a:schemeClr val="tx1"/>
                </a:solidFill>
              </a:rPr>
              <a:t>в 2-3 раза.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Сокращение </a:t>
            </a:r>
            <a:r>
              <a:rPr lang="ru-RU" sz="2800" b="1" dirty="0" smtClean="0">
                <a:solidFill>
                  <a:schemeClr val="tx1"/>
                </a:solidFill>
              </a:rPr>
              <a:t>времени ожидания </a:t>
            </a:r>
            <a:r>
              <a:rPr lang="ru-RU" sz="2800" dirty="0" smtClean="0">
                <a:solidFill>
                  <a:schemeClr val="tx1"/>
                </a:solidFill>
              </a:rPr>
              <a:t>пациента.</a:t>
            </a:r>
          </a:p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проект ГорЗдрав\ce1a0332c6ac7631b10768051152543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02" y="4714884"/>
            <a:ext cx="1500198" cy="196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428652"/>
            <a:ext cx="9001156" cy="1857388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Как </a:t>
            </a:r>
            <a:r>
              <a:rPr lang="en-US" sz="3200" b="1" u="sng" dirty="0" err="1" smtClean="0"/>
              <a:t>Qr</a:t>
            </a:r>
            <a:r>
              <a:rPr lang="en-US" sz="3200" b="1" u="sng" dirty="0" smtClean="0"/>
              <a:t>-</a:t>
            </a:r>
            <a:r>
              <a:rPr lang="ru-RU" sz="3200" b="1" u="sng" dirty="0" smtClean="0"/>
              <a:t>код влияет на эффективность работы: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400" b="1" dirty="0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600" b="1" dirty="0" smtClean="0"/>
              <a:t>За сколько времени можно поменять колесо у автомобиля?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2857488" cy="6429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Работа без </a:t>
            </a:r>
            <a:r>
              <a:rPr lang="en-US" sz="1800" b="1" dirty="0" err="1" smtClean="0">
                <a:solidFill>
                  <a:schemeClr val="tx1"/>
                </a:solidFill>
              </a:rPr>
              <a:t>Qr</a:t>
            </a:r>
            <a:r>
              <a:rPr lang="en-US" sz="1800" b="1" dirty="0" smtClean="0">
                <a:solidFill>
                  <a:schemeClr val="tx1"/>
                </a:solidFill>
              </a:rPr>
              <a:t>-</a:t>
            </a:r>
            <a:r>
              <a:rPr lang="ru-RU" sz="1800" b="1" dirty="0" smtClean="0">
                <a:solidFill>
                  <a:schemeClr val="tx1"/>
                </a:solidFill>
              </a:rPr>
              <a:t>кода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86050" y="4929198"/>
            <a:ext cx="35719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1" algn="ctr">
              <a:spcBef>
                <a:spcPct val="20000"/>
              </a:spcBef>
            </a:pPr>
            <a:r>
              <a:rPr lang="ru-RU" sz="2900" dirty="0" smtClean="0"/>
              <a:t>Обратиться в автосервис, поменяют</a:t>
            </a:r>
          </a:p>
          <a:p>
            <a:pPr lvl="1" algn="ctr">
              <a:spcBef>
                <a:spcPct val="20000"/>
              </a:spcBef>
            </a:pPr>
            <a:endParaRPr lang="ru-RU" sz="2400" b="1" dirty="0" smtClean="0"/>
          </a:p>
          <a:p>
            <a:pPr lvl="1" algn="ctr">
              <a:spcBef>
                <a:spcPct val="20000"/>
              </a:spcBef>
            </a:pPr>
            <a:r>
              <a:rPr lang="ru-RU" sz="3600" b="1" dirty="0" smtClean="0"/>
              <a:t> за 1 минуту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86512" y="4857760"/>
            <a:ext cx="2857488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400" dirty="0" smtClean="0"/>
              <a:t>Команда Формулы1,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400" dirty="0" smtClean="0"/>
              <a:t>меняет колесо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200" b="1" dirty="0" err="1" smtClean="0"/>
              <a:t>з</a:t>
            </a: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2 секунды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15008" y="1285860"/>
            <a:ext cx="371474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системными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14678" y="1285860"/>
            <a:ext cx="278608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Работа с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929198"/>
            <a:ext cx="3143240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Колесо можно поменять самому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/>
              <a:t> </a:t>
            </a:r>
            <a:r>
              <a:rPr lang="ru-RU" sz="2400" b="1" dirty="0" smtClean="0"/>
              <a:t>за 5 минут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C:\Users\User\Desktop\проект ГорЗдрав\Колесо сам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0696"/>
            <a:ext cx="3143240" cy="2969151"/>
          </a:xfrm>
          <a:prstGeom prst="rect">
            <a:avLst/>
          </a:prstGeom>
          <a:noFill/>
        </p:spPr>
      </p:pic>
      <p:pic>
        <p:nvPicPr>
          <p:cNvPr id="3077" name="Picture 5" descr="C:\Users\User\Desktop\проект ГорЗдрав\Колесо автосервис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8767" y="1857364"/>
            <a:ext cx="3024869" cy="3000396"/>
          </a:xfrm>
          <a:prstGeom prst="rect">
            <a:avLst/>
          </a:prstGeom>
          <a:noFill/>
        </p:spPr>
      </p:pic>
      <p:pic>
        <p:nvPicPr>
          <p:cNvPr id="3078" name="Picture 6" descr="C:\Users\User\Desktop\проект ГорЗдрав\КолесоФ!!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857275"/>
            <a:ext cx="3098774" cy="3000485"/>
          </a:xfrm>
          <a:prstGeom prst="rect">
            <a:avLst/>
          </a:prstGeom>
          <a:noFill/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0" y="6286520"/>
            <a:ext cx="9286908" cy="57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/>
              <a:t>Скорость решения проблемы: зависит от инструмента и </a:t>
            </a:r>
            <a:r>
              <a:rPr lang="ru-RU" sz="2000" b="1" dirty="0" smtClean="0"/>
              <a:t>от команды</a:t>
            </a:r>
            <a:r>
              <a:rPr lang="ru-RU" sz="2000" b="1" dirty="0" smtClean="0"/>
              <a:t>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8215370" cy="1285884"/>
          </a:xfrm>
        </p:spPr>
        <p:txBody>
          <a:bodyPr>
            <a:normAutofit/>
          </a:bodyPr>
          <a:lstStyle/>
          <a:p>
            <a:r>
              <a:rPr lang="ru-RU" sz="4800" b="1" u="sng" dirty="0" err="1" smtClean="0"/>
              <a:t>Масштабируемость</a:t>
            </a:r>
            <a:r>
              <a:rPr lang="ru-RU" sz="4800" b="1" u="sng" dirty="0" smtClean="0"/>
              <a:t> проекта:</a:t>
            </a:r>
            <a:endParaRPr lang="ru-RU" sz="6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358246" cy="4929222"/>
          </a:xfrm>
        </p:spPr>
        <p:txBody>
          <a:bodyPr>
            <a:normAutofit/>
          </a:bodyPr>
          <a:lstStyle/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Данный проект можно </a:t>
            </a:r>
            <a:r>
              <a:rPr lang="ru-RU" sz="2800" dirty="0" smtClean="0">
                <a:solidFill>
                  <a:schemeClr val="tx1"/>
                </a:solidFill>
              </a:rPr>
              <a:t>внедрять </a:t>
            </a:r>
            <a:r>
              <a:rPr lang="ru-RU" sz="2800" b="1" dirty="0" smtClean="0">
                <a:solidFill>
                  <a:schemeClr val="tx1"/>
                </a:solidFill>
              </a:rPr>
              <a:t>в любые </a:t>
            </a:r>
            <a:r>
              <a:rPr lang="ru-RU" sz="2800" b="1" dirty="0" smtClean="0">
                <a:solidFill>
                  <a:schemeClr val="tx1"/>
                </a:solidFill>
              </a:rPr>
              <a:t>частные структуры </a:t>
            </a:r>
            <a:r>
              <a:rPr lang="ru-RU" sz="2800" dirty="0" smtClean="0">
                <a:solidFill>
                  <a:schemeClr val="tx1"/>
                </a:solidFill>
              </a:rPr>
              <a:t>здравоохранения.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lvl="0"/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Платные услуги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государственных</a:t>
            </a:r>
            <a:r>
              <a:rPr lang="ru-RU" sz="2800" dirty="0" smtClean="0">
                <a:solidFill>
                  <a:schemeClr val="tx1"/>
                </a:solidFill>
              </a:rPr>
              <a:t> медицинских </a:t>
            </a:r>
            <a:r>
              <a:rPr lang="ru-RU" sz="2800" dirty="0" smtClean="0">
                <a:solidFill>
                  <a:schemeClr val="tx1"/>
                </a:solidFill>
              </a:rPr>
              <a:t>структур.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проект ГорЗдрав\Сним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5357850" cy="952859"/>
          </a:xfrm>
          <a:prstGeom prst="rect">
            <a:avLst/>
          </a:prstGeom>
          <a:noFill/>
        </p:spPr>
      </p:pic>
      <p:pic>
        <p:nvPicPr>
          <p:cNvPr id="4" name="Picture 3" descr="C:\Users\User\Desktop\проект ГорЗдрав\Сним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357826"/>
            <a:ext cx="5357850" cy="10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 2024\Снимокавыва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643446"/>
            <a:ext cx="8358246" cy="150019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Qr</a:t>
            </a:r>
            <a:r>
              <a:rPr lang="ru-RU" sz="2800" b="1" dirty="0" smtClean="0">
                <a:solidFill>
                  <a:schemeClr val="tx1"/>
                </a:solidFill>
              </a:rPr>
              <a:t>-коды - это инструмент – облегчающий работу,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так же как очки, облегчают жизнь пациентам с нарушением зрения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проект ГорЗдрав\Очк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14356"/>
            <a:ext cx="2714644" cy="1945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291</Words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Системное использование Qr-кодов в медицинской деятельности:   повышение эффективности и производительности работы. </vt:lpstr>
      <vt:lpstr>Проблематика:</vt:lpstr>
      <vt:lpstr>Для чего и как мы используем Qr-коды:</vt:lpstr>
      <vt:lpstr>Результат:</vt:lpstr>
      <vt:lpstr>Затраты:  </vt:lpstr>
      <vt:lpstr>  Эффективность: </vt:lpstr>
      <vt:lpstr>Как Qr-код влияет на эффективность работы:   За сколько времени можно поменять колесо у автомобиля?</vt:lpstr>
      <vt:lpstr>Масштабируемость проекта: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система</dc:title>
  <dc:creator>User</dc:creator>
  <cp:lastModifiedBy>User</cp:lastModifiedBy>
  <cp:revision>57</cp:revision>
  <dcterms:created xsi:type="dcterms:W3CDTF">2024-11-08T05:54:02Z</dcterms:created>
  <dcterms:modified xsi:type="dcterms:W3CDTF">2025-03-04T12:24:51Z</dcterms:modified>
</cp:coreProperties>
</file>