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43" r:id="rId3"/>
  </p:sldMasterIdLst>
  <p:notesMasterIdLst>
    <p:notesMasterId r:id="rId15"/>
  </p:notesMasterIdLst>
  <p:sldIdLst>
    <p:sldId id="271" r:id="rId4"/>
    <p:sldId id="257" r:id="rId5"/>
    <p:sldId id="352" r:id="rId6"/>
    <p:sldId id="282" r:id="rId7"/>
    <p:sldId id="290" r:id="rId8"/>
    <p:sldId id="298" r:id="rId9"/>
    <p:sldId id="289" r:id="rId10"/>
    <p:sldId id="283" r:id="rId11"/>
    <p:sldId id="498" r:id="rId12"/>
    <p:sldId id="491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C3F14F-4591-4DE9-8334-9271D8E642B9}">
          <p14:sldIdLst>
            <p14:sldId id="271"/>
            <p14:sldId id="257"/>
            <p14:sldId id="352"/>
            <p14:sldId id="282"/>
            <p14:sldId id="290"/>
            <p14:sldId id="298"/>
            <p14:sldId id="289"/>
          </p14:sldIdLst>
        </p14:section>
        <p14:section name="Раздел без заголовка" id="{CAEB9704-E4B4-4632-8709-71580F9E7BD5}">
          <p14:sldIdLst>
            <p14:sldId id="283"/>
            <p14:sldId id="498"/>
            <p14:sldId id="491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66082" autoAdjust="0"/>
  </p:normalViewPr>
  <p:slideViewPr>
    <p:cSldViewPr>
      <p:cViewPr varScale="1">
        <p:scale>
          <a:sx n="75" d="100"/>
          <a:sy n="75" d="100"/>
        </p:scale>
        <p:origin x="26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rgbClr val="002060"/>
                </a:solidFill>
              </a:rPr>
              <a:t>Начало проекта</a:t>
            </a:r>
            <a:endParaRPr lang="ru-RU" dirty="0">
              <a:solidFill>
                <a:srgbClr val="002060"/>
              </a:solidFill>
            </a:endParaRPr>
          </a:p>
        </c:rich>
      </c:tx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Физическое</c:v>
                </c:pt>
              </c:strCache>
            </c:strRef>
          </c:tx>
          <c:spPr>
            <a:ln w="952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 мес</c:v>
                </c:pt>
                <c:pt idx="2">
                  <c:v>2мес</c:v>
                </c:pt>
                <c:pt idx="3">
                  <c:v>3мес</c:v>
                </c:pt>
                <c:pt idx="4">
                  <c:v>4 мес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BF-4BA6-A89B-FBC43C358C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</c:v>
                </c:pt>
              </c:strCache>
            </c:strRef>
          </c:tx>
          <c:spPr>
            <a:ln w="952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 мес</c:v>
                </c:pt>
                <c:pt idx="2">
                  <c:v>2мес</c:v>
                </c:pt>
                <c:pt idx="3">
                  <c:v>3мес</c:v>
                </c:pt>
                <c:pt idx="4">
                  <c:v>4 мес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BF-4BA6-A89B-FBC43C358C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Психологическое</c:v>
                </c:pt>
              </c:strCache>
            </c:strRef>
          </c:tx>
          <c:spPr>
            <a:ln w="920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 мес</c:v>
                </c:pt>
                <c:pt idx="2">
                  <c:v>2мес</c:v>
                </c:pt>
                <c:pt idx="3">
                  <c:v>3мес</c:v>
                </c:pt>
                <c:pt idx="4">
                  <c:v>4 мес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BF-4BA6-A89B-FBC43C358C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Душевное</c:v>
                </c:pt>
              </c:strCache>
            </c:strRef>
          </c:tx>
          <c:spPr>
            <a:ln w="952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 мес</c:v>
                </c:pt>
                <c:pt idx="2">
                  <c:v>2мес</c:v>
                </c:pt>
                <c:pt idx="3">
                  <c:v>3мес</c:v>
                </c:pt>
                <c:pt idx="4">
                  <c:v>4 мес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BF-4BA6-A89B-FBC43C358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695455"/>
        <c:axId val="367690879"/>
      </c:lineChart>
      <c:catAx>
        <c:axId val="3676954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690879"/>
        <c:crosses val="autoZero"/>
        <c:auto val="1"/>
        <c:lblAlgn val="ctr"/>
        <c:lblOffset val="100"/>
        <c:noMultiLvlLbl val="0"/>
      </c:catAx>
      <c:valAx>
        <c:axId val="36769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>
                    <a:solidFill>
                      <a:srgbClr val="002060"/>
                    </a:solidFill>
                  </a:rPr>
                  <a:t>Баллы</a:t>
                </a:r>
                <a:r>
                  <a:rPr lang="ru-RU" baseline="0" dirty="0">
                    <a:solidFill>
                      <a:srgbClr val="002060"/>
                    </a:solidFill>
                  </a:rPr>
                  <a:t> оценки состояния</a:t>
                </a:r>
                <a:endParaRPr lang="ru-RU" dirty="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69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rgbClr val="002060"/>
                </a:solidFill>
              </a:rPr>
              <a:t>Сегодня</a:t>
            </a:r>
            <a:endParaRPr lang="ru-RU" dirty="0">
              <a:solidFill>
                <a:srgbClr val="002060"/>
              </a:solidFill>
            </a:endParaRPr>
          </a:p>
        </c:rich>
      </c:tx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Физическое</c:v>
                </c:pt>
              </c:strCache>
            </c:strRef>
          </c:tx>
          <c:spPr>
            <a:ln w="952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1мес</c:v>
                </c:pt>
                <c:pt idx="2">
                  <c:v>2 мес</c:v>
                </c:pt>
                <c:pt idx="3">
                  <c:v>3 мес</c:v>
                </c:pt>
                <c:pt idx="4">
                  <c:v>4 мес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43-4737-B6CF-F242FA3CFF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</c:v>
                </c:pt>
              </c:strCache>
            </c:strRef>
          </c:tx>
          <c:spPr>
            <a:ln w="952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1мес</c:v>
                </c:pt>
                <c:pt idx="2">
                  <c:v>2 мес</c:v>
                </c:pt>
                <c:pt idx="3">
                  <c:v>3 мес</c:v>
                </c:pt>
                <c:pt idx="4">
                  <c:v>4 мес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43-4737-B6CF-F242FA3CFF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Психологическое</c:v>
                </c:pt>
              </c:strCache>
            </c:strRef>
          </c:tx>
          <c:spPr>
            <a:ln w="95250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1мес</c:v>
                </c:pt>
                <c:pt idx="2">
                  <c:v>2 мес</c:v>
                </c:pt>
                <c:pt idx="3">
                  <c:v>3 мес</c:v>
                </c:pt>
                <c:pt idx="4">
                  <c:v>4 мес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43-4737-B6CF-F242FA3CFF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Душевное</c:v>
                </c:pt>
              </c:strCache>
            </c:strRef>
          </c:tx>
          <c:spPr>
            <a:ln w="952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1мес</c:v>
                </c:pt>
                <c:pt idx="2">
                  <c:v>2 мес</c:v>
                </c:pt>
                <c:pt idx="3">
                  <c:v>3 мес</c:v>
                </c:pt>
                <c:pt idx="4">
                  <c:v>4 мес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43-4737-B6CF-F242FA3CF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695455"/>
        <c:axId val="367690879"/>
      </c:lineChart>
      <c:catAx>
        <c:axId val="3676954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690879"/>
        <c:crosses val="autoZero"/>
        <c:auto val="1"/>
        <c:lblAlgn val="ctr"/>
        <c:lblOffset val="100"/>
        <c:noMultiLvlLbl val="0"/>
      </c:catAx>
      <c:valAx>
        <c:axId val="36769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>
                    <a:solidFill>
                      <a:srgbClr val="002060"/>
                    </a:solidFill>
                  </a:rPr>
                  <a:t>Баллы</a:t>
                </a:r>
                <a:r>
                  <a:rPr lang="ru-RU" baseline="0" dirty="0">
                    <a:solidFill>
                      <a:srgbClr val="002060"/>
                    </a:solidFill>
                  </a:rPr>
                  <a:t> оценки состояния</a:t>
                </a:r>
                <a:endParaRPr lang="ru-RU" dirty="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69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5C0AB-4F2A-434F-BD0B-4E94CC7E8E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9AC821-0E16-4AEF-84DB-F044977C9F46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дистанционных технологий.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расписания работы врача -терапевта с определением времени для оказания паллиативной помощи на дому.</a:t>
          </a:r>
        </a:p>
      </dgm:t>
    </dgm:pt>
    <dgm:pt modelId="{B22AB2FC-D932-4BB5-B378-A29B1260A59C}" type="parTrans" cxnId="{DDBF42BB-1053-4D41-B57F-0F9A556E40B6}">
      <dgm:prSet/>
      <dgm:spPr/>
      <dgm:t>
        <a:bodyPr/>
        <a:lstStyle/>
        <a:p>
          <a:endParaRPr lang="ru-RU"/>
        </a:p>
      </dgm:t>
    </dgm:pt>
    <dgm:pt modelId="{4F01C7C0-5AEC-4652-8ABB-106C64D0FC73}" type="sibTrans" cxnId="{DDBF42BB-1053-4D41-B57F-0F9A556E40B6}">
      <dgm:prSet/>
      <dgm:spPr/>
      <dgm:t>
        <a:bodyPr/>
        <a:lstStyle/>
        <a:p>
          <a:endParaRPr lang="ru-RU"/>
        </a:p>
      </dgm:t>
    </dgm:pt>
    <dgm:pt modelId="{6160288A-C40C-4613-98B0-23B02CE87694}">
      <dgm:prSet phldrT="[Текст]"/>
      <dgm:spPr/>
      <dgm:t>
        <a:bodyPr/>
        <a:lstStyle/>
        <a:p>
          <a:endParaRPr lang="ru-RU" sz="1300" dirty="0"/>
        </a:p>
      </dgm:t>
    </dgm:pt>
    <dgm:pt modelId="{AE687263-663A-4D8B-8B55-96A6D1491535}" type="parTrans" cxnId="{38EDD6D0-63C1-4394-AC4B-086EB9592A23}">
      <dgm:prSet/>
      <dgm:spPr/>
      <dgm:t>
        <a:bodyPr/>
        <a:lstStyle/>
        <a:p>
          <a:endParaRPr lang="ru-RU"/>
        </a:p>
      </dgm:t>
    </dgm:pt>
    <dgm:pt modelId="{7CAEE8D6-B989-486F-9694-32BCE8036A32}" type="sibTrans" cxnId="{38EDD6D0-63C1-4394-AC4B-086EB9592A23}">
      <dgm:prSet/>
      <dgm:spPr/>
      <dgm:t>
        <a:bodyPr/>
        <a:lstStyle/>
        <a:p>
          <a:endParaRPr lang="ru-RU"/>
        </a:p>
      </dgm:t>
    </dgm:pt>
    <dgm:pt modelId="{52F568FC-9058-4E52-BE1A-CB4361846F2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рейтинга по терапевтическим участкам по результатам регистра при рассмотрении премиальных выплат участковым терапевтам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регистра лиц признанных паллиативными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3107FEDC-56CF-4264-8B30-FEA259F09CFC}" type="parTrans" cxnId="{34FC97BB-9CA2-4C33-BC44-2F5A106265C5}">
      <dgm:prSet/>
      <dgm:spPr/>
      <dgm:t>
        <a:bodyPr/>
        <a:lstStyle/>
        <a:p>
          <a:endParaRPr lang="ru-RU"/>
        </a:p>
      </dgm:t>
    </dgm:pt>
    <dgm:pt modelId="{97413AE2-5EF2-43E9-A40D-DA0C83BF5DE7}" type="sibTrans" cxnId="{34FC97BB-9CA2-4C33-BC44-2F5A106265C5}">
      <dgm:prSet/>
      <dgm:spPr/>
      <dgm:t>
        <a:bodyPr/>
        <a:lstStyle/>
        <a:p>
          <a:endParaRPr lang="ru-RU"/>
        </a:p>
      </dgm:t>
    </dgm:pt>
    <dgm:pt modelId="{47AEADA1-EB04-45C0-9EB7-C24DA32BB4C2}">
      <dgm:prSet phldrT="[Текст]" custT="1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медицинского персонала участковой терапевтической службы по вопросам оказания паллиативной помощи на дому – в том числе дистанционно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контроля качества оказания паллиативной помощи на дому.</a:t>
          </a:r>
          <a:endParaRPr lang="ru-RU" sz="1900" dirty="0"/>
        </a:p>
      </dgm:t>
    </dgm:pt>
    <dgm:pt modelId="{3AC3A0A1-CDF4-456C-BDD4-C40BD066C0AC}" type="parTrans" cxnId="{0FCF54F6-5A7A-4ABC-B1E6-6A5EA2C35400}">
      <dgm:prSet/>
      <dgm:spPr/>
      <dgm:t>
        <a:bodyPr/>
        <a:lstStyle/>
        <a:p>
          <a:endParaRPr lang="ru-RU"/>
        </a:p>
      </dgm:t>
    </dgm:pt>
    <dgm:pt modelId="{236BF699-83E0-42EA-A47E-0583ECC242E6}" type="sibTrans" cxnId="{0FCF54F6-5A7A-4ABC-B1E6-6A5EA2C35400}">
      <dgm:prSet/>
      <dgm:spPr/>
      <dgm:t>
        <a:bodyPr/>
        <a:lstStyle/>
        <a:p>
          <a:endParaRPr lang="ru-RU"/>
        </a:p>
      </dgm:t>
    </dgm:pt>
    <dgm:pt modelId="{8D007FD4-6DB7-4FD9-89A7-28DB1A2CBF31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Постоянное улучшение процессов с учетом опыта практической реализации, привлечение волонтерского штаба: Байкальского Базового медицинского колледжа (студентов имеющих сертификаты – младшего медицинского персонала).</a:t>
          </a:r>
        </a:p>
      </dgm:t>
    </dgm:pt>
    <dgm:pt modelId="{3C2F27C5-84AC-46B1-AE72-7E1BD8DEC2A5}" type="parTrans" cxnId="{3210D57B-7786-4F7C-A92D-44C8AA9CCA3F}">
      <dgm:prSet/>
      <dgm:spPr/>
      <dgm:t>
        <a:bodyPr/>
        <a:lstStyle/>
        <a:p>
          <a:endParaRPr lang="ru-RU"/>
        </a:p>
      </dgm:t>
    </dgm:pt>
    <dgm:pt modelId="{C98FDB67-4466-4705-9B92-26D71A41A9D9}" type="sibTrans" cxnId="{3210D57B-7786-4F7C-A92D-44C8AA9CCA3F}">
      <dgm:prSet/>
      <dgm:spPr/>
      <dgm:t>
        <a:bodyPr/>
        <a:lstStyle/>
        <a:p>
          <a:endParaRPr lang="ru-RU"/>
        </a:p>
      </dgm:t>
    </dgm:pt>
    <dgm:pt modelId="{DB44A266-E7A2-41B3-BE5E-BDBF0DFDCB56}" type="pres">
      <dgm:prSet presAssocID="{41F5C0AB-4F2A-434F-BD0B-4E94CC7E8E94}" presName="linear" presStyleCnt="0">
        <dgm:presLayoutVars>
          <dgm:dir/>
          <dgm:resizeHandles val="exact"/>
        </dgm:presLayoutVars>
      </dgm:prSet>
      <dgm:spPr/>
    </dgm:pt>
    <dgm:pt modelId="{951F4F6D-E0FD-461C-80CF-0983F8A9F55D}" type="pres">
      <dgm:prSet presAssocID="{8D007FD4-6DB7-4FD9-89A7-28DB1A2CBF31}" presName="comp" presStyleCnt="0"/>
      <dgm:spPr/>
    </dgm:pt>
    <dgm:pt modelId="{4B38B5F0-792B-4174-B5CF-11C8922EF8D4}" type="pres">
      <dgm:prSet presAssocID="{8D007FD4-6DB7-4FD9-89A7-28DB1A2CBF31}" presName="box" presStyleLbl="node1" presStyleIdx="0" presStyleCnt="4"/>
      <dgm:spPr/>
    </dgm:pt>
    <dgm:pt modelId="{F54CECC3-E0DA-404D-ACBE-0235C61BA46A}" type="pres">
      <dgm:prSet presAssocID="{8D007FD4-6DB7-4FD9-89A7-28DB1A2CBF31}" presName="img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607AEEAD-8A67-4FAD-BF06-4E445D1E018E}" type="pres">
      <dgm:prSet presAssocID="{8D007FD4-6DB7-4FD9-89A7-28DB1A2CBF31}" presName="text" presStyleLbl="node1" presStyleIdx="0" presStyleCnt="4">
        <dgm:presLayoutVars>
          <dgm:bulletEnabled val="1"/>
        </dgm:presLayoutVars>
      </dgm:prSet>
      <dgm:spPr/>
    </dgm:pt>
    <dgm:pt modelId="{02E1A124-2732-47F8-A6B0-981BC131571A}" type="pres">
      <dgm:prSet presAssocID="{C98FDB67-4466-4705-9B92-26D71A41A9D9}" presName="spacer" presStyleCnt="0"/>
      <dgm:spPr/>
    </dgm:pt>
    <dgm:pt modelId="{A94DABF9-1B87-4D37-AE5F-4EE751E2FEF2}" type="pres">
      <dgm:prSet presAssocID="{009AC821-0E16-4AEF-84DB-F044977C9F46}" presName="comp" presStyleCnt="0"/>
      <dgm:spPr/>
    </dgm:pt>
    <dgm:pt modelId="{200B0546-A835-4749-A1C2-9F1DBE3EC288}" type="pres">
      <dgm:prSet presAssocID="{009AC821-0E16-4AEF-84DB-F044977C9F46}" presName="box" presStyleLbl="node1" presStyleIdx="1" presStyleCnt="4" custScaleX="100000" custScaleY="89480" custLinFactNeighborX="424" custLinFactNeighborY="3542"/>
      <dgm:spPr/>
    </dgm:pt>
    <dgm:pt modelId="{DD321154-3F58-4A12-9712-C03785FB0C80}" type="pres">
      <dgm:prSet presAssocID="{009AC821-0E16-4AEF-84DB-F044977C9F46}" presName="img" presStyleLbl="fgImgPlace1" presStyleIdx="1" presStyleCnt="4" custScaleX="110171" custScaleY="115620" custLinFactNeighborX="-11384" custLinFactNeighborY="47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636E8CA-79BD-4408-87C6-F69C50CB891A}" type="pres">
      <dgm:prSet presAssocID="{009AC821-0E16-4AEF-84DB-F044977C9F46}" presName="text" presStyleLbl="node1" presStyleIdx="1" presStyleCnt="4">
        <dgm:presLayoutVars>
          <dgm:bulletEnabled val="1"/>
        </dgm:presLayoutVars>
      </dgm:prSet>
      <dgm:spPr/>
    </dgm:pt>
    <dgm:pt modelId="{0B0E4852-E94F-47F8-A877-C5FB5B51EF57}" type="pres">
      <dgm:prSet presAssocID="{4F01C7C0-5AEC-4652-8ABB-106C64D0FC73}" presName="spacer" presStyleCnt="0"/>
      <dgm:spPr/>
    </dgm:pt>
    <dgm:pt modelId="{A9820220-1DC2-4A5A-B9F4-A7EF33DB7B67}" type="pres">
      <dgm:prSet presAssocID="{52F568FC-9058-4E52-BE1A-CB4361846F2C}" presName="comp" presStyleCnt="0"/>
      <dgm:spPr/>
    </dgm:pt>
    <dgm:pt modelId="{C6C09268-E72C-451A-9DCA-33835E3B74EB}" type="pres">
      <dgm:prSet presAssocID="{52F568FC-9058-4E52-BE1A-CB4361846F2C}" presName="box" presStyleLbl="node1" presStyleIdx="2" presStyleCnt="4"/>
      <dgm:spPr/>
    </dgm:pt>
    <dgm:pt modelId="{13C39378-A383-4007-BC08-2E5FC1F8C6AD}" type="pres">
      <dgm:prSet presAssocID="{52F568FC-9058-4E52-BE1A-CB4361846F2C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3EE35571-F53A-4E85-9D09-FC8B601594B9}" type="pres">
      <dgm:prSet presAssocID="{52F568FC-9058-4E52-BE1A-CB4361846F2C}" presName="text" presStyleLbl="node1" presStyleIdx="2" presStyleCnt="4">
        <dgm:presLayoutVars>
          <dgm:bulletEnabled val="1"/>
        </dgm:presLayoutVars>
      </dgm:prSet>
      <dgm:spPr/>
    </dgm:pt>
    <dgm:pt modelId="{48EC5953-C04C-4412-94AD-641F6CC0BF1D}" type="pres">
      <dgm:prSet presAssocID="{97413AE2-5EF2-43E9-A40D-DA0C83BF5DE7}" presName="spacer" presStyleCnt="0"/>
      <dgm:spPr/>
    </dgm:pt>
    <dgm:pt modelId="{C7D9BF8E-86B1-4D17-9DE7-726077AA349C}" type="pres">
      <dgm:prSet presAssocID="{47AEADA1-EB04-45C0-9EB7-C24DA32BB4C2}" presName="comp" presStyleCnt="0"/>
      <dgm:spPr/>
    </dgm:pt>
    <dgm:pt modelId="{65A444A5-68F5-4C9C-8DBE-9D07CBCF7F65}" type="pres">
      <dgm:prSet presAssocID="{47AEADA1-EB04-45C0-9EB7-C24DA32BB4C2}" presName="box" presStyleLbl="node1" presStyleIdx="3" presStyleCnt="4"/>
      <dgm:spPr/>
    </dgm:pt>
    <dgm:pt modelId="{44FB0C84-D0DC-4CEF-AF97-D07261A38FE9}" type="pres">
      <dgm:prSet presAssocID="{47AEADA1-EB04-45C0-9EB7-C24DA32BB4C2}" presName="img" presStyleLbl="fgImgPlace1" presStyleIdx="3" presStyleCnt="4" custLinFactNeighborX="-872" custLinFactNeighborY="-18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6A8E617B-C369-49D4-8C8A-4F44B929BBA4}" type="pres">
      <dgm:prSet presAssocID="{47AEADA1-EB04-45C0-9EB7-C24DA32BB4C2}" presName="text" presStyleLbl="node1" presStyleIdx="3" presStyleCnt="4">
        <dgm:presLayoutVars>
          <dgm:bulletEnabled val="1"/>
        </dgm:presLayoutVars>
      </dgm:prSet>
      <dgm:spPr/>
    </dgm:pt>
  </dgm:ptLst>
  <dgm:cxnLst>
    <dgm:cxn modelId="{07CD5708-857B-4988-B08D-A085B5E38772}" type="presOf" srcId="{8D007FD4-6DB7-4FD9-89A7-28DB1A2CBF31}" destId="{4B38B5F0-792B-4174-B5CF-11C8922EF8D4}" srcOrd="0" destOrd="0" presId="urn:microsoft.com/office/officeart/2005/8/layout/vList4"/>
    <dgm:cxn modelId="{A50F612E-569B-4DD6-8E70-D04B521EB6F9}" type="presOf" srcId="{41F5C0AB-4F2A-434F-BD0B-4E94CC7E8E94}" destId="{DB44A266-E7A2-41B3-BE5E-BDBF0DFDCB56}" srcOrd="0" destOrd="0" presId="urn:microsoft.com/office/officeart/2005/8/layout/vList4"/>
    <dgm:cxn modelId="{E7A4F451-04E6-47CD-A1D5-49FEAD996FE4}" type="presOf" srcId="{8D007FD4-6DB7-4FD9-89A7-28DB1A2CBF31}" destId="{607AEEAD-8A67-4FAD-BF06-4E445D1E018E}" srcOrd="1" destOrd="0" presId="urn:microsoft.com/office/officeart/2005/8/layout/vList4"/>
    <dgm:cxn modelId="{A4964D72-C279-4C13-9156-E8CC92C85183}" type="presOf" srcId="{52F568FC-9058-4E52-BE1A-CB4361846F2C}" destId="{C6C09268-E72C-451A-9DCA-33835E3B74EB}" srcOrd="0" destOrd="0" presId="urn:microsoft.com/office/officeart/2005/8/layout/vList4"/>
    <dgm:cxn modelId="{3210D57B-7786-4F7C-A92D-44C8AA9CCA3F}" srcId="{41F5C0AB-4F2A-434F-BD0B-4E94CC7E8E94}" destId="{8D007FD4-6DB7-4FD9-89A7-28DB1A2CBF31}" srcOrd="0" destOrd="0" parTransId="{3C2F27C5-84AC-46B1-AE72-7E1BD8DEC2A5}" sibTransId="{C98FDB67-4466-4705-9B92-26D71A41A9D9}"/>
    <dgm:cxn modelId="{F2BD2F92-E405-4951-B5F6-77D9A7F2285C}" type="presOf" srcId="{009AC821-0E16-4AEF-84DB-F044977C9F46}" destId="{4636E8CA-79BD-4408-87C6-F69C50CB891A}" srcOrd="1" destOrd="0" presId="urn:microsoft.com/office/officeart/2005/8/layout/vList4"/>
    <dgm:cxn modelId="{B91FCD9C-4D23-4C27-AE1B-FBB90C122D75}" type="presOf" srcId="{6160288A-C40C-4613-98B0-23B02CE87694}" destId="{4636E8CA-79BD-4408-87C6-F69C50CB891A}" srcOrd="1" destOrd="1" presId="urn:microsoft.com/office/officeart/2005/8/layout/vList4"/>
    <dgm:cxn modelId="{662435B2-49B3-4A41-8B6F-C668DE1705FC}" type="presOf" srcId="{52F568FC-9058-4E52-BE1A-CB4361846F2C}" destId="{3EE35571-F53A-4E85-9D09-FC8B601594B9}" srcOrd="1" destOrd="0" presId="urn:microsoft.com/office/officeart/2005/8/layout/vList4"/>
    <dgm:cxn modelId="{DDBF42BB-1053-4D41-B57F-0F9A556E40B6}" srcId="{41F5C0AB-4F2A-434F-BD0B-4E94CC7E8E94}" destId="{009AC821-0E16-4AEF-84DB-F044977C9F46}" srcOrd="1" destOrd="0" parTransId="{B22AB2FC-D932-4BB5-B378-A29B1260A59C}" sibTransId="{4F01C7C0-5AEC-4652-8ABB-106C64D0FC73}"/>
    <dgm:cxn modelId="{34FC97BB-9CA2-4C33-BC44-2F5A106265C5}" srcId="{41F5C0AB-4F2A-434F-BD0B-4E94CC7E8E94}" destId="{52F568FC-9058-4E52-BE1A-CB4361846F2C}" srcOrd="2" destOrd="0" parTransId="{3107FEDC-56CF-4264-8B30-FEA259F09CFC}" sibTransId="{97413AE2-5EF2-43E9-A40D-DA0C83BF5DE7}"/>
    <dgm:cxn modelId="{0E6089CC-40E1-411F-AB25-641B92D63D66}" type="presOf" srcId="{47AEADA1-EB04-45C0-9EB7-C24DA32BB4C2}" destId="{65A444A5-68F5-4C9C-8DBE-9D07CBCF7F65}" srcOrd="0" destOrd="0" presId="urn:microsoft.com/office/officeart/2005/8/layout/vList4"/>
    <dgm:cxn modelId="{38EDD6D0-63C1-4394-AC4B-086EB9592A23}" srcId="{009AC821-0E16-4AEF-84DB-F044977C9F46}" destId="{6160288A-C40C-4613-98B0-23B02CE87694}" srcOrd="0" destOrd="0" parTransId="{AE687263-663A-4D8B-8B55-96A6D1491535}" sibTransId="{7CAEE8D6-B989-486F-9694-32BCE8036A32}"/>
    <dgm:cxn modelId="{156ACED3-10B1-460A-A6A9-019635D891AF}" type="presOf" srcId="{009AC821-0E16-4AEF-84DB-F044977C9F46}" destId="{200B0546-A835-4749-A1C2-9F1DBE3EC288}" srcOrd="0" destOrd="0" presId="urn:microsoft.com/office/officeart/2005/8/layout/vList4"/>
    <dgm:cxn modelId="{BB355ED5-7DD8-4263-8DF8-88FFCF762D6A}" type="presOf" srcId="{6160288A-C40C-4613-98B0-23B02CE87694}" destId="{200B0546-A835-4749-A1C2-9F1DBE3EC288}" srcOrd="0" destOrd="1" presId="urn:microsoft.com/office/officeart/2005/8/layout/vList4"/>
    <dgm:cxn modelId="{0FCF54F6-5A7A-4ABC-B1E6-6A5EA2C35400}" srcId="{41F5C0AB-4F2A-434F-BD0B-4E94CC7E8E94}" destId="{47AEADA1-EB04-45C0-9EB7-C24DA32BB4C2}" srcOrd="3" destOrd="0" parTransId="{3AC3A0A1-CDF4-456C-BDD4-C40BD066C0AC}" sibTransId="{236BF699-83E0-42EA-A47E-0583ECC242E6}"/>
    <dgm:cxn modelId="{EE1145FD-F63F-4788-88D9-158B3301B6B2}" type="presOf" srcId="{47AEADA1-EB04-45C0-9EB7-C24DA32BB4C2}" destId="{6A8E617B-C369-49D4-8C8A-4F44B929BBA4}" srcOrd="1" destOrd="0" presId="urn:microsoft.com/office/officeart/2005/8/layout/vList4"/>
    <dgm:cxn modelId="{E5903FD7-7FB6-40F6-A227-85D5C29BD9B6}" type="presParOf" srcId="{DB44A266-E7A2-41B3-BE5E-BDBF0DFDCB56}" destId="{951F4F6D-E0FD-461C-80CF-0983F8A9F55D}" srcOrd="0" destOrd="0" presId="urn:microsoft.com/office/officeart/2005/8/layout/vList4"/>
    <dgm:cxn modelId="{78150BF2-BAD2-44B5-A69A-62E93F850D3E}" type="presParOf" srcId="{951F4F6D-E0FD-461C-80CF-0983F8A9F55D}" destId="{4B38B5F0-792B-4174-B5CF-11C8922EF8D4}" srcOrd="0" destOrd="0" presId="urn:microsoft.com/office/officeart/2005/8/layout/vList4"/>
    <dgm:cxn modelId="{FA020527-A177-445F-8DED-9FEF7D575707}" type="presParOf" srcId="{951F4F6D-E0FD-461C-80CF-0983F8A9F55D}" destId="{F54CECC3-E0DA-404D-ACBE-0235C61BA46A}" srcOrd="1" destOrd="0" presId="urn:microsoft.com/office/officeart/2005/8/layout/vList4"/>
    <dgm:cxn modelId="{A2F3C1A1-AF7C-4A9A-AE51-5165F99CEBD9}" type="presParOf" srcId="{951F4F6D-E0FD-461C-80CF-0983F8A9F55D}" destId="{607AEEAD-8A67-4FAD-BF06-4E445D1E018E}" srcOrd="2" destOrd="0" presId="urn:microsoft.com/office/officeart/2005/8/layout/vList4"/>
    <dgm:cxn modelId="{BC8B0F6B-F949-4E07-9F79-CC3F7614EE1A}" type="presParOf" srcId="{DB44A266-E7A2-41B3-BE5E-BDBF0DFDCB56}" destId="{02E1A124-2732-47F8-A6B0-981BC131571A}" srcOrd="1" destOrd="0" presId="urn:microsoft.com/office/officeart/2005/8/layout/vList4"/>
    <dgm:cxn modelId="{469E8688-F8DD-4210-916A-BCD382149F75}" type="presParOf" srcId="{DB44A266-E7A2-41B3-BE5E-BDBF0DFDCB56}" destId="{A94DABF9-1B87-4D37-AE5F-4EE751E2FEF2}" srcOrd="2" destOrd="0" presId="urn:microsoft.com/office/officeart/2005/8/layout/vList4"/>
    <dgm:cxn modelId="{00384D49-2DD3-4A1F-B32D-605A32C28870}" type="presParOf" srcId="{A94DABF9-1B87-4D37-AE5F-4EE751E2FEF2}" destId="{200B0546-A835-4749-A1C2-9F1DBE3EC288}" srcOrd="0" destOrd="0" presId="urn:microsoft.com/office/officeart/2005/8/layout/vList4"/>
    <dgm:cxn modelId="{5ACDB4F6-985F-4DF9-9209-0F32EA8BC2F5}" type="presParOf" srcId="{A94DABF9-1B87-4D37-AE5F-4EE751E2FEF2}" destId="{DD321154-3F58-4A12-9712-C03785FB0C80}" srcOrd="1" destOrd="0" presId="urn:microsoft.com/office/officeart/2005/8/layout/vList4"/>
    <dgm:cxn modelId="{1E3665B5-3EC5-4CE0-B10E-F39A0EFFF077}" type="presParOf" srcId="{A94DABF9-1B87-4D37-AE5F-4EE751E2FEF2}" destId="{4636E8CA-79BD-4408-87C6-F69C50CB891A}" srcOrd="2" destOrd="0" presId="urn:microsoft.com/office/officeart/2005/8/layout/vList4"/>
    <dgm:cxn modelId="{E9B8710D-E70A-4623-B981-47865B014970}" type="presParOf" srcId="{DB44A266-E7A2-41B3-BE5E-BDBF0DFDCB56}" destId="{0B0E4852-E94F-47F8-A877-C5FB5B51EF57}" srcOrd="3" destOrd="0" presId="urn:microsoft.com/office/officeart/2005/8/layout/vList4"/>
    <dgm:cxn modelId="{B2F2B93E-1B1E-40CD-AB44-18119590FA2A}" type="presParOf" srcId="{DB44A266-E7A2-41B3-BE5E-BDBF0DFDCB56}" destId="{A9820220-1DC2-4A5A-B9F4-A7EF33DB7B67}" srcOrd="4" destOrd="0" presId="urn:microsoft.com/office/officeart/2005/8/layout/vList4"/>
    <dgm:cxn modelId="{DB29587C-EE44-432E-A7EC-55E1F37D6C80}" type="presParOf" srcId="{A9820220-1DC2-4A5A-B9F4-A7EF33DB7B67}" destId="{C6C09268-E72C-451A-9DCA-33835E3B74EB}" srcOrd="0" destOrd="0" presId="urn:microsoft.com/office/officeart/2005/8/layout/vList4"/>
    <dgm:cxn modelId="{ADB3A9E0-E86D-46A0-AE8D-5EB98A4A4FE6}" type="presParOf" srcId="{A9820220-1DC2-4A5A-B9F4-A7EF33DB7B67}" destId="{13C39378-A383-4007-BC08-2E5FC1F8C6AD}" srcOrd="1" destOrd="0" presId="urn:microsoft.com/office/officeart/2005/8/layout/vList4"/>
    <dgm:cxn modelId="{04390121-DB87-4C34-ABA5-9C588DB23CB3}" type="presParOf" srcId="{A9820220-1DC2-4A5A-B9F4-A7EF33DB7B67}" destId="{3EE35571-F53A-4E85-9D09-FC8B601594B9}" srcOrd="2" destOrd="0" presId="urn:microsoft.com/office/officeart/2005/8/layout/vList4"/>
    <dgm:cxn modelId="{80E72E5B-5F93-4212-8618-C873C2394D7F}" type="presParOf" srcId="{DB44A266-E7A2-41B3-BE5E-BDBF0DFDCB56}" destId="{48EC5953-C04C-4412-94AD-641F6CC0BF1D}" srcOrd="5" destOrd="0" presId="urn:microsoft.com/office/officeart/2005/8/layout/vList4"/>
    <dgm:cxn modelId="{05C7139C-FC71-4BE4-861F-9B9CA0663DDC}" type="presParOf" srcId="{DB44A266-E7A2-41B3-BE5E-BDBF0DFDCB56}" destId="{C7D9BF8E-86B1-4D17-9DE7-726077AA349C}" srcOrd="6" destOrd="0" presId="urn:microsoft.com/office/officeart/2005/8/layout/vList4"/>
    <dgm:cxn modelId="{CC2091EC-361C-4484-8BDE-22BC6EFC7249}" type="presParOf" srcId="{C7D9BF8E-86B1-4D17-9DE7-726077AA349C}" destId="{65A444A5-68F5-4C9C-8DBE-9D07CBCF7F65}" srcOrd="0" destOrd="0" presId="urn:microsoft.com/office/officeart/2005/8/layout/vList4"/>
    <dgm:cxn modelId="{C744D003-7AE0-4D3C-B970-F62C405CD7ED}" type="presParOf" srcId="{C7D9BF8E-86B1-4D17-9DE7-726077AA349C}" destId="{44FB0C84-D0DC-4CEF-AF97-D07261A38FE9}" srcOrd="1" destOrd="0" presId="urn:microsoft.com/office/officeart/2005/8/layout/vList4"/>
    <dgm:cxn modelId="{4039D9AE-5CA4-42A3-8408-45DBC685CE4F}" type="presParOf" srcId="{C7D9BF8E-86B1-4D17-9DE7-726077AA349C}" destId="{6A8E617B-C369-49D4-8C8A-4F44B929BB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76EF4-4075-4AF0-A40A-14965B3B6AF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25CE8-360C-478C-83E0-D8429C4382E8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4.Обучение медицинского персонала участковой службы по оказанию медицинской помощи на дому. </a:t>
          </a:r>
        </a:p>
      </dgm:t>
    </dgm:pt>
    <dgm:pt modelId="{B95EF1C2-EB13-4433-B765-D34707074B61}" type="parTrans" cxnId="{8FB8A849-4308-4C3E-AEBF-2FDACCC0AA95}">
      <dgm:prSet/>
      <dgm:spPr/>
      <dgm:t>
        <a:bodyPr/>
        <a:lstStyle/>
        <a:p>
          <a:endParaRPr lang="ru-RU"/>
        </a:p>
      </dgm:t>
    </dgm:pt>
    <dgm:pt modelId="{C1AFE261-3156-4D07-A1F3-A776DF58164C}" type="sibTrans" cxnId="{8FB8A849-4308-4C3E-AEBF-2FDACCC0AA95}">
      <dgm:prSet/>
      <dgm:spPr/>
      <dgm:t>
        <a:bodyPr/>
        <a:lstStyle/>
        <a:p>
          <a:endParaRPr lang="ru-RU"/>
        </a:p>
      </dgm:t>
    </dgm:pt>
    <dgm:pt modelId="{FE0B06C9-1FFA-4331-9AD9-6E02BD70E429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1.За пациентами ухаживают в их собственном окружении и в домашней обстановке</a:t>
          </a:r>
          <a:endParaRPr lang="ru-RU" dirty="0"/>
        </a:p>
      </dgm:t>
    </dgm:pt>
    <dgm:pt modelId="{F9995F88-C098-4B48-A7B2-E945554455F7}" type="parTrans" cxnId="{3C4011BA-A505-40F6-A50E-8AEB79ED675C}">
      <dgm:prSet/>
      <dgm:spPr/>
      <dgm:t>
        <a:bodyPr/>
        <a:lstStyle/>
        <a:p>
          <a:endParaRPr lang="ru-RU"/>
        </a:p>
      </dgm:t>
    </dgm:pt>
    <dgm:pt modelId="{3C871E94-C437-4390-9C58-C6A67E183245}" type="sibTrans" cxnId="{3C4011BA-A505-40F6-A50E-8AEB79ED675C}">
      <dgm:prSet/>
      <dgm:spPr/>
      <dgm:t>
        <a:bodyPr/>
        <a:lstStyle/>
        <a:p>
          <a:endParaRPr lang="ru-RU"/>
        </a:p>
      </dgm:t>
    </dgm:pt>
    <dgm:pt modelId="{DD4EFB51-A1B5-4378-8E84-33962988AEB2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2.Дистанционное наблюдение лечащим врачом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участковой медицинской сестрой за пациентом на дому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дает возможность получить полное представление о пациенте и его семье, что имеет решающее значение для планирования лечения и ухода. Ведь дистанционное наблюдение возможно проводить ежедневно не тратив время на дорогу до места проживания пациента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экономия ресурсы больницы (автотранспорт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бензин)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 проводится в удобное время для самого пациента и родственников. </a:t>
          </a:r>
          <a:endParaRPr lang="ru-RU" dirty="0"/>
        </a:p>
      </dgm:t>
    </dgm:pt>
    <dgm:pt modelId="{7E2DFCF8-3C86-4AE4-909A-2D0D2F3E7694}" type="parTrans" cxnId="{AC697056-FEA6-4B3F-82DD-AB464AD4BC17}">
      <dgm:prSet/>
      <dgm:spPr/>
      <dgm:t>
        <a:bodyPr/>
        <a:lstStyle/>
        <a:p>
          <a:endParaRPr lang="ru-RU"/>
        </a:p>
      </dgm:t>
    </dgm:pt>
    <dgm:pt modelId="{7C0849F4-1F8A-456E-A84E-167997E17608}" type="sibTrans" cxnId="{AC697056-FEA6-4B3F-82DD-AB464AD4BC17}">
      <dgm:prSet/>
      <dgm:spPr/>
      <dgm:t>
        <a:bodyPr/>
        <a:lstStyle/>
        <a:p>
          <a:endParaRPr lang="ru-RU"/>
        </a:p>
      </dgm:t>
    </dgm:pt>
    <dgm:pt modelId="{7376E9F2-E656-40D7-9806-DDA63BD15BFE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3. Дистанционная форма ведения пациента позволяет обеспечить минимальное нарушение семейной динамики.</a:t>
          </a:r>
          <a:endParaRPr lang="ru-RU" dirty="0"/>
        </a:p>
      </dgm:t>
    </dgm:pt>
    <dgm:pt modelId="{4E6FDB1D-3995-4AB7-9177-3AEEED6801CE}" type="parTrans" cxnId="{52CAF4DF-A464-4750-A89A-D062D6232BAE}">
      <dgm:prSet/>
      <dgm:spPr/>
      <dgm:t>
        <a:bodyPr/>
        <a:lstStyle/>
        <a:p>
          <a:endParaRPr lang="ru-RU"/>
        </a:p>
      </dgm:t>
    </dgm:pt>
    <dgm:pt modelId="{849A432F-2545-40D6-9BB1-D3735371D1CC}" type="sibTrans" cxnId="{52CAF4DF-A464-4750-A89A-D062D6232BAE}">
      <dgm:prSet/>
      <dgm:spPr/>
      <dgm:t>
        <a:bodyPr/>
        <a:lstStyle/>
        <a:p>
          <a:endParaRPr lang="ru-RU"/>
        </a:p>
      </dgm:t>
    </dgm:pt>
    <dgm:pt modelId="{6C7CC1B1-52C7-45F7-9EEF-C9744E636E4A}" type="pres">
      <dgm:prSet presAssocID="{B0276EF4-4075-4AF0-A40A-14965B3B6AF9}" presName="linear" presStyleCnt="0">
        <dgm:presLayoutVars>
          <dgm:dir/>
          <dgm:resizeHandles val="exact"/>
        </dgm:presLayoutVars>
      </dgm:prSet>
      <dgm:spPr/>
    </dgm:pt>
    <dgm:pt modelId="{9142E9B3-977D-4A1F-91F4-C800A37A240A}" type="pres">
      <dgm:prSet presAssocID="{FE0B06C9-1FFA-4331-9AD9-6E02BD70E429}" presName="comp" presStyleCnt="0"/>
      <dgm:spPr/>
    </dgm:pt>
    <dgm:pt modelId="{9EBB7FA9-0FD3-43F5-84C0-D9CD1A441D90}" type="pres">
      <dgm:prSet presAssocID="{FE0B06C9-1FFA-4331-9AD9-6E02BD70E429}" presName="box" presStyleLbl="node1" presStyleIdx="0" presStyleCnt="4"/>
      <dgm:spPr/>
    </dgm:pt>
    <dgm:pt modelId="{9445334F-441D-498F-936B-E4A79B98C92A}" type="pres">
      <dgm:prSet presAssocID="{FE0B06C9-1FFA-4331-9AD9-6E02BD70E429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50AEAD7F-FCA1-4209-ACA6-9A1D03C9948B}" type="pres">
      <dgm:prSet presAssocID="{FE0B06C9-1FFA-4331-9AD9-6E02BD70E429}" presName="text" presStyleLbl="node1" presStyleIdx="0" presStyleCnt="4">
        <dgm:presLayoutVars>
          <dgm:bulletEnabled val="1"/>
        </dgm:presLayoutVars>
      </dgm:prSet>
      <dgm:spPr/>
    </dgm:pt>
    <dgm:pt modelId="{512F38BA-BF16-4DD8-A8FB-53AC7F943B28}" type="pres">
      <dgm:prSet presAssocID="{3C871E94-C437-4390-9C58-C6A67E183245}" presName="spacer" presStyleCnt="0"/>
      <dgm:spPr/>
    </dgm:pt>
    <dgm:pt modelId="{1115BDE4-5A80-4DB7-997C-68DF49921110}" type="pres">
      <dgm:prSet presAssocID="{DD4EFB51-A1B5-4378-8E84-33962988AEB2}" presName="comp" presStyleCnt="0"/>
      <dgm:spPr/>
    </dgm:pt>
    <dgm:pt modelId="{3BB528C3-63AC-455D-8384-BB9C8E973070}" type="pres">
      <dgm:prSet presAssocID="{DD4EFB51-A1B5-4378-8E84-33962988AEB2}" presName="box" presStyleLbl="node1" presStyleIdx="1" presStyleCnt="4"/>
      <dgm:spPr/>
    </dgm:pt>
    <dgm:pt modelId="{7EE11455-5DCB-48DA-854B-EA2E5A0D78CF}" type="pres">
      <dgm:prSet presAssocID="{DD4EFB51-A1B5-4378-8E84-33962988AEB2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BA9A518-01A8-4AB6-9E13-B74B0AFC4258}" type="pres">
      <dgm:prSet presAssocID="{DD4EFB51-A1B5-4378-8E84-33962988AEB2}" presName="text" presStyleLbl="node1" presStyleIdx="1" presStyleCnt="4">
        <dgm:presLayoutVars>
          <dgm:bulletEnabled val="1"/>
        </dgm:presLayoutVars>
      </dgm:prSet>
      <dgm:spPr/>
    </dgm:pt>
    <dgm:pt modelId="{53B2A8FE-A272-460B-808F-EA790EBC9B45}" type="pres">
      <dgm:prSet presAssocID="{7C0849F4-1F8A-456E-A84E-167997E17608}" presName="spacer" presStyleCnt="0"/>
      <dgm:spPr/>
    </dgm:pt>
    <dgm:pt modelId="{1E21ACD7-C4DF-41A8-8164-C4ECD7B06635}" type="pres">
      <dgm:prSet presAssocID="{7376E9F2-E656-40D7-9806-DDA63BD15BFE}" presName="comp" presStyleCnt="0"/>
      <dgm:spPr/>
    </dgm:pt>
    <dgm:pt modelId="{E90726DF-7F6B-436E-9CB7-FE3F4C333049}" type="pres">
      <dgm:prSet presAssocID="{7376E9F2-E656-40D7-9806-DDA63BD15BFE}" presName="box" presStyleLbl="node1" presStyleIdx="2" presStyleCnt="4"/>
      <dgm:spPr/>
    </dgm:pt>
    <dgm:pt modelId="{BBA8BE56-443A-4F4C-A6A0-D2FFA6C4C51B}" type="pres">
      <dgm:prSet presAssocID="{7376E9F2-E656-40D7-9806-DDA63BD15BFE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43D979C8-11BF-413D-A5E9-68A8CA711A33}" type="pres">
      <dgm:prSet presAssocID="{7376E9F2-E656-40D7-9806-DDA63BD15BFE}" presName="text" presStyleLbl="node1" presStyleIdx="2" presStyleCnt="4">
        <dgm:presLayoutVars>
          <dgm:bulletEnabled val="1"/>
        </dgm:presLayoutVars>
      </dgm:prSet>
      <dgm:spPr/>
    </dgm:pt>
    <dgm:pt modelId="{0C925DFE-99E0-4416-AEF4-4E7A2CD784FF}" type="pres">
      <dgm:prSet presAssocID="{849A432F-2545-40D6-9BB1-D3735371D1CC}" presName="spacer" presStyleCnt="0"/>
      <dgm:spPr/>
    </dgm:pt>
    <dgm:pt modelId="{A70FC4C1-CF36-427D-A7C2-9FF5203D11CF}" type="pres">
      <dgm:prSet presAssocID="{C6925CE8-360C-478C-83E0-D8429C4382E8}" presName="comp" presStyleCnt="0"/>
      <dgm:spPr/>
    </dgm:pt>
    <dgm:pt modelId="{14F71325-3050-43DE-8723-D9D8E22535AE}" type="pres">
      <dgm:prSet presAssocID="{C6925CE8-360C-478C-83E0-D8429C4382E8}" presName="box" presStyleLbl="node1" presStyleIdx="3" presStyleCnt="4"/>
      <dgm:spPr/>
    </dgm:pt>
    <dgm:pt modelId="{669E7B1A-C032-45F3-BAF7-727C9F2EB9A8}" type="pres">
      <dgm:prSet presAssocID="{C6925CE8-360C-478C-83E0-D8429C4382E8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2980BCF-BC73-41C2-A06A-43F6D42DF4D8}" type="pres">
      <dgm:prSet presAssocID="{C6925CE8-360C-478C-83E0-D8429C4382E8}" presName="text" presStyleLbl="node1" presStyleIdx="3" presStyleCnt="4">
        <dgm:presLayoutVars>
          <dgm:bulletEnabled val="1"/>
        </dgm:presLayoutVars>
      </dgm:prSet>
      <dgm:spPr/>
    </dgm:pt>
  </dgm:ptLst>
  <dgm:cxnLst>
    <dgm:cxn modelId="{4F7ADC0E-12A0-40CB-84E9-A14124F6C63A}" type="presOf" srcId="{FE0B06C9-1FFA-4331-9AD9-6E02BD70E429}" destId="{9EBB7FA9-0FD3-43F5-84C0-D9CD1A441D90}" srcOrd="0" destOrd="0" presId="urn:microsoft.com/office/officeart/2005/8/layout/vList4"/>
    <dgm:cxn modelId="{CEAABE23-1CDA-4A74-9D65-39AF3CA9E821}" type="presOf" srcId="{7376E9F2-E656-40D7-9806-DDA63BD15BFE}" destId="{E90726DF-7F6B-436E-9CB7-FE3F4C333049}" srcOrd="0" destOrd="0" presId="urn:microsoft.com/office/officeart/2005/8/layout/vList4"/>
    <dgm:cxn modelId="{6936E65F-2D1C-4D1C-B23D-34945E36774B}" type="presOf" srcId="{C6925CE8-360C-478C-83E0-D8429C4382E8}" destId="{E2980BCF-BC73-41C2-A06A-43F6D42DF4D8}" srcOrd="1" destOrd="0" presId="urn:microsoft.com/office/officeart/2005/8/layout/vList4"/>
    <dgm:cxn modelId="{8FB8A849-4308-4C3E-AEBF-2FDACCC0AA95}" srcId="{B0276EF4-4075-4AF0-A40A-14965B3B6AF9}" destId="{C6925CE8-360C-478C-83E0-D8429C4382E8}" srcOrd="3" destOrd="0" parTransId="{B95EF1C2-EB13-4433-B765-D34707074B61}" sibTransId="{C1AFE261-3156-4D07-A1F3-A776DF58164C}"/>
    <dgm:cxn modelId="{AC697056-FEA6-4B3F-82DD-AB464AD4BC17}" srcId="{B0276EF4-4075-4AF0-A40A-14965B3B6AF9}" destId="{DD4EFB51-A1B5-4378-8E84-33962988AEB2}" srcOrd="1" destOrd="0" parTransId="{7E2DFCF8-3C86-4AE4-909A-2D0D2F3E7694}" sibTransId="{7C0849F4-1F8A-456E-A84E-167997E17608}"/>
    <dgm:cxn modelId="{007F2958-9AA7-41CA-BC56-A394D406D820}" type="presOf" srcId="{DD4EFB51-A1B5-4378-8E84-33962988AEB2}" destId="{1BA9A518-01A8-4AB6-9E13-B74B0AFC4258}" srcOrd="1" destOrd="0" presId="urn:microsoft.com/office/officeart/2005/8/layout/vList4"/>
    <dgm:cxn modelId="{3C4011BA-A505-40F6-A50E-8AEB79ED675C}" srcId="{B0276EF4-4075-4AF0-A40A-14965B3B6AF9}" destId="{FE0B06C9-1FFA-4331-9AD9-6E02BD70E429}" srcOrd="0" destOrd="0" parTransId="{F9995F88-C098-4B48-A7B2-E945554455F7}" sibTransId="{3C871E94-C437-4390-9C58-C6A67E183245}"/>
    <dgm:cxn modelId="{FDE9AABD-5BB2-46BC-BBC3-CE800733757D}" type="presOf" srcId="{C6925CE8-360C-478C-83E0-D8429C4382E8}" destId="{14F71325-3050-43DE-8723-D9D8E22535AE}" srcOrd="0" destOrd="0" presId="urn:microsoft.com/office/officeart/2005/8/layout/vList4"/>
    <dgm:cxn modelId="{6F5411C3-2294-467C-9051-5585B3986D52}" type="presOf" srcId="{FE0B06C9-1FFA-4331-9AD9-6E02BD70E429}" destId="{50AEAD7F-FCA1-4209-ACA6-9A1D03C9948B}" srcOrd="1" destOrd="0" presId="urn:microsoft.com/office/officeart/2005/8/layout/vList4"/>
    <dgm:cxn modelId="{0BB188D1-A58B-4BA0-AE03-7D320D073AFE}" type="presOf" srcId="{7376E9F2-E656-40D7-9806-DDA63BD15BFE}" destId="{43D979C8-11BF-413D-A5E9-68A8CA711A33}" srcOrd="1" destOrd="0" presId="urn:microsoft.com/office/officeart/2005/8/layout/vList4"/>
    <dgm:cxn modelId="{D8A88EDB-9962-4BED-AF63-0F205AD5D6BC}" type="presOf" srcId="{B0276EF4-4075-4AF0-A40A-14965B3B6AF9}" destId="{6C7CC1B1-52C7-45F7-9EEF-C9744E636E4A}" srcOrd="0" destOrd="0" presId="urn:microsoft.com/office/officeart/2005/8/layout/vList4"/>
    <dgm:cxn modelId="{52CAF4DF-A464-4750-A89A-D062D6232BAE}" srcId="{B0276EF4-4075-4AF0-A40A-14965B3B6AF9}" destId="{7376E9F2-E656-40D7-9806-DDA63BD15BFE}" srcOrd="2" destOrd="0" parTransId="{4E6FDB1D-3995-4AB7-9177-3AEEED6801CE}" sibTransId="{849A432F-2545-40D6-9BB1-D3735371D1CC}"/>
    <dgm:cxn modelId="{6688B2E1-85C4-4F57-A1C3-8548C5DC8F7A}" type="presOf" srcId="{DD4EFB51-A1B5-4378-8E84-33962988AEB2}" destId="{3BB528C3-63AC-455D-8384-BB9C8E973070}" srcOrd="0" destOrd="0" presId="urn:microsoft.com/office/officeart/2005/8/layout/vList4"/>
    <dgm:cxn modelId="{0A0C6B2D-C608-44F3-967C-4FE9BDE1A03F}" type="presParOf" srcId="{6C7CC1B1-52C7-45F7-9EEF-C9744E636E4A}" destId="{9142E9B3-977D-4A1F-91F4-C800A37A240A}" srcOrd="0" destOrd="0" presId="urn:microsoft.com/office/officeart/2005/8/layout/vList4"/>
    <dgm:cxn modelId="{CFCF9A25-D777-47B5-89AD-791C26838BAD}" type="presParOf" srcId="{9142E9B3-977D-4A1F-91F4-C800A37A240A}" destId="{9EBB7FA9-0FD3-43F5-84C0-D9CD1A441D90}" srcOrd="0" destOrd="0" presId="urn:microsoft.com/office/officeart/2005/8/layout/vList4"/>
    <dgm:cxn modelId="{E82058F8-BC07-4592-893E-7A6EA1F57BCB}" type="presParOf" srcId="{9142E9B3-977D-4A1F-91F4-C800A37A240A}" destId="{9445334F-441D-498F-936B-E4A79B98C92A}" srcOrd="1" destOrd="0" presId="urn:microsoft.com/office/officeart/2005/8/layout/vList4"/>
    <dgm:cxn modelId="{274207A9-DD42-4218-8345-FD4E9BABDA96}" type="presParOf" srcId="{9142E9B3-977D-4A1F-91F4-C800A37A240A}" destId="{50AEAD7F-FCA1-4209-ACA6-9A1D03C9948B}" srcOrd="2" destOrd="0" presId="urn:microsoft.com/office/officeart/2005/8/layout/vList4"/>
    <dgm:cxn modelId="{4889FFFA-6E73-46CE-A6D1-E3214B27A5A7}" type="presParOf" srcId="{6C7CC1B1-52C7-45F7-9EEF-C9744E636E4A}" destId="{512F38BA-BF16-4DD8-A8FB-53AC7F943B28}" srcOrd="1" destOrd="0" presId="urn:microsoft.com/office/officeart/2005/8/layout/vList4"/>
    <dgm:cxn modelId="{2BC16A4E-677F-46B6-80C6-03132B8FFC04}" type="presParOf" srcId="{6C7CC1B1-52C7-45F7-9EEF-C9744E636E4A}" destId="{1115BDE4-5A80-4DB7-997C-68DF49921110}" srcOrd="2" destOrd="0" presId="urn:microsoft.com/office/officeart/2005/8/layout/vList4"/>
    <dgm:cxn modelId="{987AEE82-3EAF-44B0-A6B7-BC05427237BA}" type="presParOf" srcId="{1115BDE4-5A80-4DB7-997C-68DF49921110}" destId="{3BB528C3-63AC-455D-8384-BB9C8E973070}" srcOrd="0" destOrd="0" presId="urn:microsoft.com/office/officeart/2005/8/layout/vList4"/>
    <dgm:cxn modelId="{4F3FC1EF-55E6-4D40-AD9C-619AB126CA3E}" type="presParOf" srcId="{1115BDE4-5A80-4DB7-997C-68DF49921110}" destId="{7EE11455-5DCB-48DA-854B-EA2E5A0D78CF}" srcOrd="1" destOrd="0" presId="urn:microsoft.com/office/officeart/2005/8/layout/vList4"/>
    <dgm:cxn modelId="{0C06E930-2BC4-4A1B-922F-414AA731276A}" type="presParOf" srcId="{1115BDE4-5A80-4DB7-997C-68DF49921110}" destId="{1BA9A518-01A8-4AB6-9E13-B74B0AFC4258}" srcOrd="2" destOrd="0" presId="urn:microsoft.com/office/officeart/2005/8/layout/vList4"/>
    <dgm:cxn modelId="{69183FE3-73A3-43BB-B24D-CA87B3A35E19}" type="presParOf" srcId="{6C7CC1B1-52C7-45F7-9EEF-C9744E636E4A}" destId="{53B2A8FE-A272-460B-808F-EA790EBC9B45}" srcOrd="3" destOrd="0" presId="urn:microsoft.com/office/officeart/2005/8/layout/vList4"/>
    <dgm:cxn modelId="{7AA9A4D2-C35C-46B2-BA96-3F0011BA56AC}" type="presParOf" srcId="{6C7CC1B1-52C7-45F7-9EEF-C9744E636E4A}" destId="{1E21ACD7-C4DF-41A8-8164-C4ECD7B06635}" srcOrd="4" destOrd="0" presId="urn:microsoft.com/office/officeart/2005/8/layout/vList4"/>
    <dgm:cxn modelId="{0EE81DDF-C9E8-4176-BAC6-D26B5893497B}" type="presParOf" srcId="{1E21ACD7-C4DF-41A8-8164-C4ECD7B06635}" destId="{E90726DF-7F6B-436E-9CB7-FE3F4C333049}" srcOrd="0" destOrd="0" presId="urn:microsoft.com/office/officeart/2005/8/layout/vList4"/>
    <dgm:cxn modelId="{255BB073-1F94-47B9-9093-2B6F122F5790}" type="presParOf" srcId="{1E21ACD7-C4DF-41A8-8164-C4ECD7B06635}" destId="{BBA8BE56-443A-4F4C-A6A0-D2FFA6C4C51B}" srcOrd="1" destOrd="0" presId="urn:microsoft.com/office/officeart/2005/8/layout/vList4"/>
    <dgm:cxn modelId="{C876EBB8-7BC5-480D-955C-E7E7F52C786A}" type="presParOf" srcId="{1E21ACD7-C4DF-41A8-8164-C4ECD7B06635}" destId="{43D979C8-11BF-413D-A5E9-68A8CA711A33}" srcOrd="2" destOrd="0" presId="urn:microsoft.com/office/officeart/2005/8/layout/vList4"/>
    <dgm:cxn modelId="{E4F53610-D51D-4956-9C66-C0AD3B97B1B6}" type="presParOf" srcId="{6C7CC1B1-52C7-45F7-9EEF-C9744E636E4A}" destId="{0C925DFE-99E0-4416-AEF4-4E7A2CD784FF}" srcOrd="5" destOrd="0" presId="urn:microsoft.com/office/officeart/2005/8/layout/vList4"/>
    <dgm:cxn modelId="{740D8F2D-CAAB-4FA1-B2FF-CA64F1660A9D}" type="presParOf" srcId="{6C7CC1B1-52C7-45F7-9EEF-C9744E636E4A}" destId="{A70FC4C1-CF36-427D-A7C2-9FF5203D11CF}" srcOrd="6" destOrd="0" presId="urn:microsoft.com/office/officeart/2005/8/layout/vList4"/>
    <dgm:cxn modelId="{569B8114-F5E0-44D7-A55E-798DA1F88D8A}" type="presParOf" srcId="{A70FC4C1-CF36-427D-A7C2-9FF5203D11CF}" destId="{14F71325-3050-43DE-8723-D9D8E22535AE}" srcOrd="0" destOrd="0" presId="urn:microsoft.com/office/officeart/2005/8/layout/vList4"/>
    <dgm:cxn modelId="{B93B3A4A-AE7F-4DAB-85B5-323A4266E920}" type="presParOf" srcId="{A70FC4C1-CF36-427D-A7C2-9FF5203D11CF}" destId="{669E7B1A-C032-45F3-BAF7-727C9F2EB9A8}" srcOrd="1" destOrd="0" presId="urn:microsoft.com/office/officeart/2005/8/layout/vList4"/>
    <dgm:cxn modelId="{3E99E62C-93D0-496E-A57F-487B6F4A0890}" type="presParOf" srcId="{A70FC4C1-CF36-427D-A7C2-9FF5203D11CF}" destId="{E2980BCF-BC73-41C2-A06A-43F6D42DF4D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8B5F0-792B-4174-B5CF-11C8922EF8D4}">
      <dsp:nvSpPr>
        <dsp:cNvPr id="0" name=""/>
        <dsp:cNvSpPr/>
      </dsp:nvSpPr>
      <dsp:spPr>
        <a:xfrm>
          <a:off x="0" y="0"/>
          <a:ext cx="8569647" cy="129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Постоянное улучшение процессов с учетом опыта практической реализации, привлечение волонтерского штаба: Байкальского Базового медицинского колледжа (студентов имеющих сертификаты – младшего медицинского персонала).</a:t>
          </a:r>
        </a:p>
      </dsp:txBody>
      <dsp:txXfrm>
        <a:off x="1843914" y="0"/>
        <a:ext cx="6725732" cy="1299855"/>
      </dsp:txXfrm>
    </dsp:sp>
    <dsp:sp modelId="{F54CECC3-E0DA-404D-ACBE-0235C61BA46A}">
      <dsp:nvSpPr>
        <dsp:cNvPr id="0" name=""/>
        <dsp:cNvSpPr/>
      </dsp:nvSpPr>
      <dsp:spPr>
        <a:xfrm>
          <a:off x="129985" y="129985"/>
          <a:ext cx="1713929" cy="10398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B0546-A835-4749-A1C2-9F1DBE3EC288}">
      <dsp:nvSpPr>
        <dsp:cNvPr id="0" name=""/>
        <dsp:cNvSpPr/>
      </dsp:nvSpPr>
      <dsp:spPr>
        <a:xfrm>
          <a:off x="0" y="1495483"/>
          <a:ext cx="8569647" cy="1163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дистанционных технологий.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расписания работы врача -терапевта с определением времени для оказания паллиативной помощи на дому.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>
        <a:off x="1843914" y="1495483"/>
        <a:ext cx="6725732" cy="1163110"/>
      </dsp:txXfrm>
    </dsp:sp>
    <dsp:sp modelId="{DD321154-3F58-4A12-9712-C03785FB0C80}">
      <dsp:nvSpPr>
        <dsp:cNvPr id="0" name=""/>
        <dsp:cNvSpPr/>
      </dsp:nvSpPr>
      <dsp:spPr>
        <a:xfrm>
          <a:off x="0" y="1478736"/>
          <a:ext cx="1888253" cy="12023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09268-E72C-451A-9DCA-33835E3B74EB}">
      <dsp:nvSpPr>
        <dsp:cNvPr id="0" name=""/>
        <dsp:cNvSpPr/>
      </dsp:nvSpPr>
      <dsp:spPr>
        <a:xfrm>
          <a:off x="0" y="2762141"/>
          <a:ext cx="8569647" cy="129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рейтинга по терапевтическим участкам по результатам регистра при рассмотрении премиальных выплат участковым терапевтам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регистра лиц признанных паллиативными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1843914" y="2762141"/>
        <a:ext cx="6725732" cy="1299855"/>
      </dsp:txXfrm>
    </dsp:sp>
    <dsp:sp modelId="{13C39378-A383-4007-BC08-2E5FC1F8C6AD}">
      <dsp:nvSpPr>
        <dsp:cNvPr id="0" name=""/>
        <dsp:cNvSpPr/>
      </dsp:nvSpPr>
      <dsp:spPr>
        <a:xfrm>
          <a:off x="129985" y="2892126"/>
          <a:ext cx="1713929" cy="1039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444A5-68F5-4C9C-8DBE-9D07CBCF7F65}">
      <dsp:nvSpPr>
        <dsp:cNvPr id="0" name=""/>
        <dsp:cNvSpPr/>
      </dsp:nvSpPr>
      <dsp:spPr>
        <a:xfrm>
          <a:off x="0" y="4191982"/>
          <a:ext cx="8569647" cy="129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медицинского персонала участковой терапевтической службы по вопросам оказания паллиативной помощи на дому – в том числе дистанционно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контроля качества оказания паллиативной помощи на дому.</a:t>
          </a:r>
          <a:endParaRPr lang="ru-RU" sz="1900" kern="1200" dirty="0"/>
        </a:p>
      </dsp:txBody>
      <dsp:txXfrm>
        <a:off x="1843914" y="4191982"/>
        <a:ext cx="6725732" cy="1299855"/>
      </dsp:txXfrm>
    </dsp:sp>
    <dsp:sp modelId="{44FB0C84-D0DC-4CEF-AF97-D07261A38FE9}">
      <dsp:nvSpPr>
        <dsp:cNvPr id="0" name=""/>
        <dsp:cNvSpPr/>
      </dsp:nvSpPr>
      <dsp:spPr>
        <a:xfrm>
          <a:off x="115040" y="4320075"/>
          <a:ext cx="1713929" cy="1039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B7FA9-0FD3-43F5-84C0-D9CD1A441D90}">
      <dsp:nvSpPr>
        <dsp:cNvPr id="0" name=""/>
        <dsp:cNvSpPr/>
      </dsp:nvSpPr>
      <dsp:spPr>
        <a:xfrm>
          <a:off x="0" y="0"/>
          <a:ext cx="8884588" cy="1276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1.За пациентами ухаживают в их собственном окружении и в домашней обстановке</a:t>
          </a:r>
          <a:endParaRPr lang="ru-RU" sz="1300" kern="1200" dirty="0"/>
        </a:p>
      </dsp:txBody>
      <dsp:txXfrm>
        <a:off x="1904539" y="0"/>
        <a:ext cx="6980048" cy="1276214"/>
      </dsp:txXfrm>
    </dsp:sp>
    <dsp:sp modelId="{9445334F-441D-498F-936B-E4A79B98C92A}">
      <dsp:nvSpPr>
        <dsp:cNvPr id="0" name=""/>
        <dsp:cNvSpPr/>
      </dsp:nvSpPr>
      <dsp:spPr>
        <a:xfrm>
          <a:off x="127621" y="127621"/>
          <a:ext cx="1776917" cy="10209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528C3-63AC-455D-8384-BB9C8E973070}">
      <dsp:nvSpPr>
        <dsp:cNvPr id="0" name=""/>
        <dsp:cNvSpPr/>
      </dsp:nvSpPr>
      <dsp:spPr>
        <a:xfrm>
          <a:off x="0" y="1403835"/>
          <a:ext cx="8884588" cy="1276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2.Дистанционное наблюдение лечащим врачом</a:t>
          </a:r>
          <a:r>
            <a:rPr lang="en-U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участковой медицинской сестрой за пациентом на дому</a:t>
          </a:r>
          <a:r>
            <a:rPr lang="en-U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дает возможность получить полное представление о пациенте и его семье, что имеет решающее значение для планирования лечения и ухода. Ведь дистанционное наблюдение возможно проводить ежедневно не тратив время на дорогу до места проживания пациента</a:t>
          </a:r>
          <a:r>
            <a:rPr lang="en-U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экономия ресурсы больницы (автотранспорт</a:t>
          </a:r>
          <a:r>
            <a:rPr lang="en-U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бензин)</a:t>
          </a:r>
          <a:r>
            <a:rPr lang="en-US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 проводится в удобное время для самого пациента и родственников. </a:t>
          </a:r>
          <a:endParaRPr lang="ru-RU" sz="1300" kern="1200" dirty="0"/>
        </a:p>
      </dsp:txBody>
      <dsp:txXfrm>
        <a:off x="1904539" y="1403835"/>
        <a:ext cx="6980048" cy="1276214"/>
      </dsp:txXfrm>
    </dsp:sp>
    <dsp:sp modelId="{7EE11455-5DCB-48DA-854B-EA2E5A0D78CF}">
      <dsp:nvSpPr>
        <dsp:cNvPr id="0" name=""/>
        <dsp:cNvSpPr/>
      </dsp:nvSpPr>
      <dsp:spPr>
        <a:xfrm>
          <a:off x="127621" y="1531457"/>
          <a:ext cx="1776917" cy="10209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726DF-7F6B-436E-9CB7-FE3F4C333049}">
      <dsp:nvSpPr>
        <dsp:cNvPr id="0" name=""/>
        <dsp:cNvSpPr/>
      </dsp:nvSpPr>
      <dsp:spPr>
        <a:xfrm>
          <a:off x="0" y="2807671"/>
          <a:ext cx="8884588" cy="1276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Дистанционная форма ведения пациента позволяет обеспечить минимальное нарушение семейной динамики.</a:t>
          </a:r>
          <a:endParaRPr lang="ru-RU" sz="1300" kern="1200" dirty="0"/>
        </a:p>
      </dsp:txBody>
      <dsp:txXfrm>
        <a:off x="1904539" y="2807671"/>
        <a:ext cx="6980048" cy="1276214"/>
      </dsp:txXfrm>
    </dsp:sp>
    <dsp:sp modelId="{BBA8BE56-443A-4F4C-A6A0-D2FFA6C4C51B}">
      <dsp:nvSpPr>
        <dsp:cNvPr id="0" name=""/>
        <dsp:cNvSpPr/>
      </dsp:nvSpPr>
      <dsp:spPr>
        <a:xfrm>
          <a:off x="127621" y="2935292"/>
          <a:ext cx="1776917" cy="10209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71325-3050-43DE-8723-D9D8E22535AE}">
      <dsp:nvSpPr>
        <dsp:cNvPr id="0" name=""/>
        <dsp:cNvSpPr/>
      </dsp:nvSpPr>
      <dsp:spPr>
        <a:xfrm>
          <a:off x="0" y="4211507"/>
          <a:ext cx="8884588" cy="1276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4.Обучение медицинского персонала участковой службы по оказанию медицинской помощи на дому. </a:t>
          </a:r>
        </a:p>
      </dsp:txBody>
      <dsp:txXfrm>
        <a:off x="1904539" y="4211507"/>
        <a:ext cx="6980048" cy="1276214"/>
      </dsp:txXfrm>
    </dsp:sp>
    <dsp:sp modelId="{669E7B1A-C032-45F3-BAF7-727C9F2EB9A8}">
      <dsp:nvSpPr>
        <dsp:cNvPr id="0" name=""/>
        <dsp:cNvSpPr/>
      </dsp:nvSpPr>
      <dsp:spPr>
        <a:xfrm>
          <a:off x="127621" y="4339128"/>
          <a:ext cx="1776917" cy="10209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779E-231F-466E-B9DF-6956F9A78A2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5CF5-7E4E-461B-B89D-BDFD07805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9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CF5-7E4E-461B-B89D-BDFD078055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12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CF5-7E4E-461B-B89D-BDFD078055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62BBB-AC34-470B-B7F5-31E07C800F7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EAEB3-78A0-49E0-920B-7E550CB98BC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54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CF5-7E4E-461B-B89D-BDFD078055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2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CF5-7E4E-461B-B89D-BDFD078055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7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CF5-7E4E-461B-B89D-BDFD078055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8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CF5-7E4E-461B-B89D-BDFD078055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2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CF5-7E4E-461B-B89D-BDFD078055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8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5CF5-7E4E-461B-B89D-BDFD078055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1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8725" y="1524000"/>
            <a:ext cx="77724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8725" y="2209800"/>
            <a:ext cx="77724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409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981805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819577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28700" y="2971800"/>
            <a:ext cx="3581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2971800"/>
            <a:ext cx="3581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62921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997839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92717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94466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11900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457891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267415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209800"/>
            <a:ext cx="1828800" cy="4495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28700" y="2209800"/>
            <a:ext cx="5334000" cy="4495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19213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64637"/>
            <a:ext cx="73448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64637"/>
            <a:ext cx="983526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1089693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890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64637"/>
            <a:ext cx="55446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001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CE89F-F47D-448F-B918-8EF6A2FB2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0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83BF7-50B0-476E-BCE4-846669B7A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1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C09D5-8EBB-4103-95FC-847604489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8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85CE5-C1F6-431F-8F72-8379B8B74B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64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9BBCB-77BD-4132-9BFE-0BECF619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4083A-CCD7-485D-9EFF-710144798F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4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24CAA-87F2-46CC-BBF2-62C1E876F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4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BC927-33E7-4385-B91D-B4057B348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5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59076-38E1-433E-A21A-35E648AAE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85C6F-00E2-4E4A-9C9B-0DDD8378D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13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F0C4B-3DFB-45AD-A8AF-B3D2BBAC5F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9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22098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971800"/>
            <a:ext cx="731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4" r:id="rId13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05A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05A5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05A5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05A5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9EA1F36-673B-494F-8F2B-782AB23A9E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465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2BE092-279F-1349-E04C-58FBC7C1B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16" y="2366502"/>
            <a:ext cx="5876744" cy="446954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7035" y="1340767"/>
            <a:ext cx="9008267" cy="216023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процесса оказания паллиативной помощи на дому взрослому населению </a:t>
            </a:r>
            <a:br>
              <a:rPr lang="ru-RU" sz="35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проведения дистанционного наблюдения».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818C5D-C937-5FCC-5BA6-AAA97357A50B}"/>
              </a:ext>
            </a:extLst>
          </p:cNvPr>
          <p:cNvSpPr txBox="1"/>
          <p:nvPr/>
        </p:nvSpPr>
        <p:spPr>
          <a:xfrm>
            <a:off x="698686" y="55138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Бурятия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«Кабанская ЦРБ»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B0BA1-5DFF-B0A0-3E58-178A082AC50A}"/>
              </a:ext>
            </a:extLst>
          </p:cNvPr>
          <p:cNvSpPr txBox="1"/>
          <p:nvPr/>
        </p:nvSpPr>
        <p:spPr>
          <a:xfrm>
            <a:off x="179512" y="3789040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ГБУЗ «Кабанская ЦРБ» М.В. Батуев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главного врача Беликова А.О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ВКК и БМД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Тырхеева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Н.Р</a:t>
            </a:r>
          </a:p>
          <a:p>
            <a:pPr algn="ctr"/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Мед.сестра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ВКК и БМД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Залуцкая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</a:t>
            </a:r>
          </a:p>
        </p:txBody>
      </p:sp>
    </p:spTree>
    <p:extLst>
      <p:ext uri="{BB962C8B-B14F-4D97-AF65-F5344CB8AC3E}">
        <p14:creationId xmlns:p14="http://schemas.microsoft.com/office/powerpoint/2010/main" val="203644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 noChangeArrowheads="1"/>
          </p:cNvSpPr>
          <p:nvPr/>
        </p:nvSpPr>
        <p:spPr bwMode="gray">
          <a:xfrm>
            <a:off x="-27463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marR="0" lvl="0" indent="-19050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1981200" y="525145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Обеспечено ЛП и оборудованием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397624" y="4421971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Проведено дистанционных консультаций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2438400" y="36115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Обучено п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рсонала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2286000" y="274320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Обучено родственников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1765300" y="19732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Состоит на Д учете паллиативных пациентов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19497" name="Group 9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9504" name="Group 16"/>
          <p:cNvGrpSpPr>
            <a:grpSpLocks/>
          </p:cNvGrpSpPr>
          <p:nvPr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9511" name="Group 23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9518" name="Group 30"/>
          <p:cNvGrpSpPr>
            <a:grpSpLocks/>
          </p:cNvGrpSpPr>
          <p:nvPr/>
        </p:nvGrpSpPr>
        <p:grpSpPr bwMode="auto">
          <a:xfrm>
            <a:off x="2057400" y="4525963"/>
            <a:ext cx="381000" cy="381000"/>
            <a:chOff x="2078" y="1680"/>
            <a:chExt cx="1615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9525" name="Group 37"/>
          <p:cNvGrpSpPr>
            <a:grpSpLocks/>
          </p:cNvGrpSpPr>
          <p:nvPr/>
        </p:nvGrpSpPr>
        <p:grpSpPr bwMode="auto">
          <a:xfrm>
            <a:off x="1682750" y="5300663"/>
            <a:ext cx="355600" cy="381000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9532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31518" cy="762000"/>
          </a:xfrm>
          <a:noFill/>
          <a:ln/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ine 4353">
            <a:extLst>
              <a:ext uri="{FF2B5EF4-FFF2-40B4-BE49-F238E27FC236}">
                <a16:creationId xmlns:a16="http://schemas.microsoft.com/office/drawing/2014/main" id="{0FFC86E6-BA54-F0C4-D2C2-A25F180FA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367108"/>
            <a:ext cx="3951187" cy="0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Line 4405">
            <a:extLst>
              <a:ext uri="{FF2B5EF4-FFF2-40B4-BE49-F238E27FC236}">
                <a16:creationId xmlns:a16="http://schemas.microsoft.com/office/drawing/2014/main" id="{B2BE5F96-7258-4772-C682-97D57F044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2762" y="2095174"/>
            <a:ext cx="278166" cy="279690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PubPieSlice">
            <a:extLst>
              <a:ext uri="{FF2B5EF4-FFF2-40B4-BE49-F238E27FC236}">
                <a16:creationId xmlns:a16="http://schemas.microsoft.com/office/drawing/2014/main" id="{3E47CCAD-45D9-7EDD-58AF-A73CACB893C0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8160160" y="1708415"/>
            <a:ext cx="726382" cy="780519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ine 4347">
            <a:extLst>
              <a:ext uri="{FF2B5EF4-FFF2-40B4-BE49-F238E27FC236}">
                <a16:creationId xmlns:a16="http://schemas.microsoft.com/office/drawing/2014/main" id="{4D2C7C39-8989-DE42-4296-086C08802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973263"/>
            <a:ext cx="1184895" cy="0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384">
            <a:extLst>
              <a:ext uri="{FF2B5EF4-FFF2-40B4-BE49-F238E27FC236}">
                <a16:creationId xmlns:a16="http://schemas.microsoft.com/office/drawing/2014/main" id="{39D10FDB-BEE9-D056-C121-908D8AB5C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642" y="1918841"/>
            <a:ext cx="2131582" cy="69154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4387">
            <a:extLst>
              <a:ext uri="{FF2B5EF4-FFF2-40B4-BE49-F238E27FC236}">
                <a16:creationId xmlns:a16="http://schemas.microsoft.com/office/drawing/2014/main" id="{3D1C4BD3-D2D6-6689-D6A1-81CAE296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092" y="1634593"/>
            <a:ext cx="126156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Было </a:t>
            </a:r>
            <a:r>
              <a:rPr kumimoji="0" lang="ru-RU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: </a:t>
            </a:r>
            <a:r>
              <a:rPr lang="ru-RU" altLang="ko-KR" sz="1600" dirty="0">
                <a:solidFill>
                  <a:srgbClr val="FF0066"/>
                </a:solidFill>
                <a:latin typeface="돋움" pitchFamily="50" charset="-127"/>
              </a:rPr>
              <a:t>121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돋움" pitchFamily="50" charset="-127"/>
              <a:ea typeface="+mn-ea"/>
              <a:cs typeface="+mn-cs"/>
            </a:endParaRPr>
          </a:p>
        </p:txBody>
      </p:sp>
      <p:sp>
        <p:nvSpPr>
          <p:cNvPr id="8" name="Line 4353">
            <a:extLst>
              <a:ext uri="{FF2B5EF4-FFF2-40B4-BE49-F238E27FC236}">
                <a16:creationId xmlns:a16="http://schemas.microsoft.com/office/drawing/2014/main" id="{BE09AB27-6D42-33C1-1B5F-98873F795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256130"/>
            <a:ext cx="3951187" cy="0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PubPieSlice">
            <a:extLst>
              <a:ext uri="{FF2B5EF4-FFF2-40B4-BE49-F238E27FC236}">
                <a16:creationId xmlns:a16="http://schemas.microsoft.com/office/drawing/2014/main" id="{A08C6925-CF07-802C-CE4F-54412C1943C8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7932095" y="2817768"/>
            <a:ext cx="768772" cy="805785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4391">
            <a:extLst>
              <a:ext uri="{FF2B5EF4-FFF2-40B4-BE49-F238E27FC236}">
                <a16:creationId xmlns:a16="http://schemas.microsoft.com/office/drawing/2014/main" id="{1525D02E-2822-4937-1A57-E806D0FA2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156" y="2884913"/>
            <a:ext cx="2131583" cy="6915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Line 4347">
            <a:extLst>
              <a:ext uri="{FF2B5EF4-FFF2-40B4-BE49-F238E27FC236}">
                <a16:creationId xmlns:a16="http://schemas.microsoft.com/office/drawing/2014/main" id="{E4385738-2F85-391B-C928-51A6734D0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005" y="2954067"/>
            <a:ext cx="1184895" cy="0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4387">
            <a:extLst>
              <a:ext uri="{FF2B5EF4-FFF2-40B4-BE49-F238E27FC236}">
                <a16:creationId xmlns:a16="http://schemas.microsoft.com/office/drawing/2014/main" id="{1636F3DA-2283-996B-54C8-39D29BDB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455" y="2642470"/>
            <a:ext cx="81272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Было:0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돋움" pitchFamily="50" charset="-127"/>
              <a:ea typeface="+mn-ea"/>
              <a:cs typeface="+mn-cs"/>
            </a:endParaRPr>
          </a:p>
        </p:txBody>
      </p:sp>
      <p:sp>
        <p:nvSpPr>
          <p:cNvPr id="13" name="Text Box 4387">
            <a:extLst>
              <a:ext uri="{FF2B5EF4-FFF2-40B4-BE49-F238E27FC236}">
                <a16:creationId xmlns:a16="http://schemas.microsoft.com/office/drawing/2014/main" id="{17534B79-CB43-0FFC-1CB8-83DAB01F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980" y="1826567"/>
            <a:ext cx="132568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Стало : 289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돋움" pitchFamily="50" charset="-127"/>
              <a:ea typeface="+mn-ea"/>
              <a:cs typeface="+mn-cs"/>
            </a:endParaRPr>
          </a:p>
        </p:txBody>
      </p:sp>
      <p:sp>
        <p:nvSpPr>
          <p:cNvPr id="14" name="Text Box 4387">
            <a:extLst>
              <a:ext uri="{FF2B5EF4-FFF2-40B4-BE49-F238E27FC236}">
                <a16:creationId xmlns:a16="http://schemas.microsoft.com/office/drawing/2014/main" id="{ECC81256-D7A9-0C1C-DED1-50072640D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779" y="2944535"/>
            <a:ext cx="118141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Стало:289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돋움" pitchFamily="50" charset="-127"/>
              <a:ea typeface="+mn-ea"/>
              <a:cs typeface="+mn-cs"/>
            </a:endParaRPr>
          </a:p>
        </p:txBody>
      </p:sp>
      <p:sp>
        <p:nvSpPr>
          <p:cNvPr id="15" name="Line 4347">
            <a:extLst>
              <a:ext uri="{FF2B5EF4-FFF2-40B4-BE49-F238E27FC236}">
                <a16:creationId xmlns:a16="http://schemas.microsoft.com/office/drawing/2014/main" id="{761B407D-83D7-608A-24AF-A46C18BBC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704" y="3865563"/>
            <a:ext cx="1184895" cy="0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4391">
            <a:extLst>
              <a:ext uri="{FF2B5EF4-FFF2-40B4-BE49-F238E27FC236}">
                <a16:creationId xmlns:a16="http://schemas.microsoft.com/office/drawing/2014/main" id="{F79378C4-0288-4892-090B-335CE1ECB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885" y="3793232"/>
            <a:ext cx="1831740" cy="70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Line 4353">
            <a:extLst>
              <a:ext uri="{FF2B5EF4-FFF2-40B4-BE49-F238E27FC236}">
                <a16:creationId xmlns:a16="http://schemas.microsoft.com/office/drawing/2014/main" id="{1D8B9B98-B285-BC6C-C5DD-EB0584DDA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0686" y="4119563"/>
            <a:ext cx="3951187" cy="0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 Box 4387">
            <a:extLst>
              <a:ext uri="{FF2B5EF4-FFF2-40B4-BE49-F238E27FC236}">
                <a16:creationId xmlns:a16="http://schemas.microsoft.com/office/drawing/2014/main" id="{9F263017-4333-5C98-CDB2-AC5C63DB9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936" y="3532411"/>
            <a:ext cx="81272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Было:0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돋움" pitchFamily="50" charset="-127"/>
              <a:ea typeface="+mn-ea"/>
              <a:cs typeface="+mn-cs"/>
            </a:endParaRPr>
          </a:p>
        </p:txBody>
      </p:sp>
      <p:sp>
        <p:nvSpPr>
          <p:cNvPr id="19" name="PubPieSlice">
            <a:extLst>
              <a:ext uri="{FF2B5EF4-FFF2-40B4-BE49-F238E27FC236}">
                <a16:creationId xmlns:a16="http://schemas.microsoft.com/office/drawing/2014/main" id="{74C36179-6046-58A2-0A30-51A653C2A185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8149704" y="3696094"/>
            <a:ext cx="829849" cy="829888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7BA6F3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 Box 4387">
            <a:extLst>
              <a:ext uri="{FF2B5EF4-FFF2-40B4-BE49-F238E27FC236}">
                <a16:creationId xmlns:a16="http://schemas.microsoft.com/office/drawing/2014/main" id="{1957171F-22ED-AED8-C4CF-81C4EE7D5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669" y="3817155"/>
            <a:ext cx="118141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Стало:129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돋움" pitchFamily="50" charset="-127"/>
              <a:ea typeface="+mn-ea"/>
              <a:cs typeface="+mn-cs"/>
            </a:endParaRPr>
          </a:p>
        </p:txBody>
      </p:sp>
      <p:sp>
        <p:nvSpPr>
          <p:cNvPr id="21" name="Rectangle 4391">
            <a:extLst>
              <a:ext uri="{FF2B5EF4-FFF2-40B4-BE49-F238E27FC236}">
                <a16:creationId xmlns:a16="http://schemas.microsoft.com/office/drawing/2014/main" id="{30A51553-C3AA-B9F0-AA16-A0740E54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427" y="4509378"/>
            <a:ext cx="1781469" cy="45719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Line 4347">
            <a:extLst>
              <a:ext uri="{FF2B5EF4-FFF2-40B4-BE49-F238E27FC236}">
                <a16:creationId xmlns:a16="http://schemas.microsoft.com/office/drawing/2014/main" id="{C569A8CD-0C1A-EE00-54D0-706A288A0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3824" y="4567484"/>
            <a:ext cx="1184895" cy="0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Line 4353">
            <a:extLst>
              <a:ext uri="{FF2B5EF4-FFF2-40B4-BE49-F238E27FC236}">
                <a16:creationId xmlns:a16="http://schemas.microsoft.com/office/drawing/2014/main" id="{F0DFDD41-A986-D2D5-9E33-7C9BC389A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8497" y="4929971"/>
            <a:ext cx="3340689" cy="1804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PubPieSlice">
            <a:extLst>
              <a:ext uri="{FF2B5EF4-FFF2-40B4-BE49-F238E27FC236}">
                <a16:creationId xmlns:a16="http://schemas.microsoft.com/office/drawing/2014/main" id="{E905C95D-2789-912C-92F0-912BB31AA34D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7558849" y="4494187"/>
            <a:ext cx="829849" cy="829888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00FFCC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Text Box 4387">
            <a:extLst>
              <a:ext uri="{FF2B5EF4-FFF2-40B4-BE49-F238E27FC236}">
                <a16:creationId xmlns:a16="http://schemas.microsoft.com/office/drawing/2014/main" id="{B4B4BB1C-A51D-F926-51E9-804E172F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863" y="4222166"/>
            <a:ext cx="81272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Было:0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돋움" pitchFamily="50" charset="-127"/>
              <a:ea typeface="+mn-ea"/>
              <a:cs typeface="+mn-cs"/>
            </a:endParaRPr>
          </a:p>
        </p:txBody>
      </p:sp>
      <p:sp>
        <p:nvSpPr>
          <p:cNvPr id="26" name="Text Box 4387">
            <a:extLst>
              <a:ext uri="{FF2B5EF4-FFF2-40B4-BE49-F238E27FC236}">
                <a16:creationId xmlns:a16="http://schemas.microsoft.com/office/drawing/2014/main" id="{D643483A-0144-8154-35B2-88A3E7FDA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998" y="4618376"/>
            <a:ext cx="130003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Стало:1222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돋움" pitchFamily="50" charset="-127"/>
              <a:ea typeface="+mn-ea"/>
              <a:cs typeface="+mn-cs"/>
            </a:endParaRPr>
          </a:p>
        </p:txBody>
      </p:sp>
      <p:sp>
        <p:nvSpPr>
          <p:cNvPr id="27" name="Line 4347">
            <a:extLst>
              <a:ext uri="{FF2B5EF4-FFF2-40B4-BE49-F238E27FC236}">
                <a16:creationId xmlns:a16="http://schemas.microsoft.com/office/drawing/2014/main" id="{8E8EA6F6-6FBB-47F5-4C89-EAB5B8D3A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5545" y="5381740"/>
            <a:ext cx="1184895" cy="0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 Box 4387">
            <a:extLst>
              <a:ext uri="{FF2B5EF4-FFF2-40B4-BE49-F238E27FC236}">
                <a16:creationId xmlns:a16="http://schemas.microsoft.com/office/drawing/2014/main" id="{BBF0B49B-6C4E-DEE2-C2A3-49428D78F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884" y="5014920"/>
            <a:ext cx="91691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Было:24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돋움" pitchFamily="50" charset="-127"/>
              <a:ea typeface="+mn-ea"/>
              <a:cs typeface="+mn-cs"/>
            </a:endParaRPr>
          </a:p>
        </p:txBody>
      </p:sp>
      <p:sp>
        <p:nvSpPr>
          <p:cNvPr id="30" name="Rectangle 4391">
            <a:extLst>
              <a:ext uri="{FF2B5EF4-FFF2-40B4-BE49-F238E27FC236}">
                <a16:creationId xmlns:a16="http://schemas.microsoft.com/office/drawing/2014/main" id="{EE7D926C-2461-D26A-38DC-76B06F7E9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928" y="5410092"/>
            <a:ext cx="1243204" cy="4571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4353">
            <a:extLst>
              <a:ext uri="{FF2B5EF4-FFF2-40B4-BE49-F238E27FC236}">
                <a16:creationId xmlns:a16="http://schemas.microsoft.com/office/drawing/2014/main" id="{546D3776-C437-0846-885A-540F7A5EED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1088" y="5787801"/>
            <a:ext cx="3340689" cy="1804"/>
          </a:xfrm>
          <a:prstGeom prst="line">
            <a:avLst/>
          </a:prstGeom>
          <a:noFill/>
          <a:ln w="19050" cap="rnd">
            <a:solidFill>
              <a:schemeClr val="bg2">
                <a:lumMod val="75000"/>
              </a:schemeClr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PubPieSlice">
            <a:extLst>
              <a:ext uri="{FF2B5EF4-FFF2-40B4-BE49-F238E27FC236}">
                <a16:creationId xmlns:a16="http://schemas.microsoft.com/office/drawing/2014/main" id="{D1265A2B-005B-DE30-3322-918FDD5D4A6F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6991675" y="5390988"/>
            <a:ext cx="829849" cy="829888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CC3399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4387">
            <a:extLst>
              <a:ext uri="{FF2B5EF4-FFF2-40B4-BE49-F238E27FC236}">
                <a16:creationId xmlns:a16="http://schemas.microsoft.com/office/drawing/2014/main" id="{06BCE979-297B-419D-5DFB-1E2A6867D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012" y="5500261"/>
            <a:ext cx="118141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돋움" pitchFamily="50" charset="-127"/>
                <a:ea typeface="+mn-ea"/>
                <a:cs typeface="+mn-cs"/>
              </a:rPr>
              <a:t>Стало:289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돋움" pitchFamily="50" charset="-127"/>
              <a:ea typeface="+mn-ea"/>
              <a:cs typeface="+mn-cs"/>
            </a:endParaRP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6493B4F0-2B7A-9C8E-BF59-700AB469AF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399" y="6014596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Уровень удовлетворенности составил 97%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В начале проекта % составлял 52%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6" name="Group 30">
            <a:extLst>
              <a:ext uri="{FF2B5EF4-FFF2-40B4-BE49-F238E27FC236}">
                <a16:creationId xmlns:a16="http://schemas.microsoft.com/office/drawing/2014/main" id="{3D66FB3A-B848-FE59-BB4E-BED40DBB8635}"/>
              </a:ext>
            </a:extLst>
          </p:cNvPr>
          <p:cNvGrpSpPr>
            <a:grpSpLocks/>
          </p:cNvGrpSpPr>
          <p:nvPr/>
        </p:nvGrpSpPr>
        <p:grpSpPr bwMode="auto">
          <a:xfrm>
            <a:off x="874792" y="5995546"/>
            <a:ext cx="381000" cy="381000"/>
            <a:chOff x="2078" y="1680"/>
            <a:chExt cx="1615" cy="1615"/>
          </a:xfrm>
        </p:grpSpPr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0B4D2873-3466-C9D9-EE85-76FA17B596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2D53A079-DF1D-271E-5023-2F9E2A0C66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FE2EA43E-0FF2-97B7-20EE-294E755727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F6B10394-4819-4CA2-741D-B8C72E1E48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8300FBC1-FAA5-A263-6048-BE72EADAE2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4ABEFB9E-E3F0-76A8-8D49-9B44E0F964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Кира\Desktop\46c0d44e00d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10835" r="24533" b="35242"/>
          <a:stretch>
            <a:fillRect/>
          </a:stretch>
        </p:blipFill>
        <p:spPr bwMode="auto">
          <a:xfrm>
            <a:off x="107504" y="4650740"/>
            <a:ext cx="3672408" cy="208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772713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Когда остается совсем мало надежды </a:t>
            </a:r>
          </a:p>
          <a:p>
            <a:pPr algn="ctr"/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на излечение, вполне реально рассчитывать на улучшение качества жизни!</a:t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6093296"/>
            <a:ext cx="4176464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Кабанская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ЦРБ»</a:t>
            </a:r>
          </a:p>
        </p:txBody>
      </p:sp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D2DDE5C-D1D4-336B-27CD-6295669BE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9" r="25924"/>
          <a:stretch/>
        </p:blipFill>
        <p:spPr>
          <a:xfrm>
            <a:off x="5164323" y="137532"/>
            <a:ext cx="3279850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94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EC22F88-0D0C-4BE6-BD01-74209CECC9A1}"/>
              </a:ext>
            </a:extLst>
          </p:cNvPr>
          <p:cNvSpPr/>
          <p:nvPr/>
        </p:nvSpPr>
        <p:spPr bwMode="auto">
          <a:xfrm rot="10800000" flipV="1">
            <a:off x="69736" y="1373926"/>
            <a:ext cx="6984776" cy="21602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удовлетворенности до 100%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оказанием паллиативной помощи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дому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путем внедрения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дистанционных методов в условиях кадрового дефицита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(в т.ч с использованием цифровых технологий)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-2500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E34F199-E8A7-4646-B405-1D556E207CD0}"/>
              </a:ext>
            </a:extLst>
          </p:cNvPr>
          <p:cNvSpPr/>
          <p:nvPr/>
        </p:nvSpPr>
        <p:spPr bwMode="auto">
          <a:xfrm>
            <a:off x="69736" y="3819553"/>
            <a:ext cx="8750735" cy="242365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3429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-Повышение удовлетворённости качеством паллиативной помощи на дому у пациентов, родственников 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доступности оказания медицинской помощи;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Обученный медицинский персонал участковой службы по оказанию паллиативной помощи</a:t>
            </a:r>
          </a:p>
          <a:p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Обучение, информированность родственников и ухаживающих лиц по вопросам</a:t>
            </a:r>
          </a:p>
          <a:p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оказания паллиативной помощи на дому</a:t>
            </a:r>
            <a:r>
              <a:rPr lang="ru-RU" sz="105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39859DC-BB0F-4426-82D6-6A43A52D3F0A}"/>
              </a:ext>
            </a:extLst>
          </p:cNvPr>
          <p:cNvSpPr/>
          <p:nvPr/>
        </p:nvSpPr>
        <p:spPr bwMode="auto">
          <a:xfrm>
            <a:off x="539552" y="164637"/>
            <a:ext cx="6912768" cy="9477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-2500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624171"/>
            <a:ext cx="7344816" cy="308551"/>
          </a:xfrm>
        </p:spPr>
        <p:txBody>
          <a:bodyPr/>
          <a:lstStyle/>
          <a:p>
            <a:pPr algn="ctr"/>
            <a:r>
              <a:rPr lang="ru-RU" altLang="ko-K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Паллиативная помощь</a:t>
            </a:r>
            <a:endParaRPr lang="ko-KR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3528" y="4077072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75000"/>
                  <a:lumOff val="25000"/>
                </a:srgbClr>
              </a:solidFill>
              <a:effectLst/>
              <a:uLnTx/>
              <a:uFillTx/>
              <a:latin typeface="Microsoft Sans Serif"/>
              <a:ea typeface="+mn-ea"/>
              <a:cs typeface="Arial" pitchFamily="34" charset="0"/>
            </a:endParaRPr>
          </a:p>
        </p:txBody>
      </p:sp>
      <p:pic>
        <p:nvPicPr>
          <p:cNvPr id="20" name="Picture 6" descr="http://www.pravmir.ru/wp-content/uploads/2016/04/Blagotvoritelnost-1-600x464.jpg">
            <a:extLst>
              <a:ext uri="{FF2B5EF4-FFF2-40B4-BE49-F238E27FC236}">
                <a16:creationId xmlns:a16="http://schemas.microsoft.com/office/drawing/2014/main" id="{4279B21F-5FAE-10A7-C104-55ACFD21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94" y="1194275"/>
            <a:ext cx="2267744" cy="1753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42A85A9-68C8-351C-C094-998E402E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479"/>
            <a:ext cx="1080120" cy="98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3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912911"/>
              </p:ext>
            </p:extLst>
          </p:nvPr>
        </p:nvGraphicFramePr>
        <p:xfrm>
          <a:off x="323528" y="1268760"/>
          <a:ext cx="8460704" cy="411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5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7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023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u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34290" marB="34290">
                    <a:solidFill>
                      <a:srgbClr val="A4EE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>
                    <a:solidFill>
                      <a:srgbClr val="A4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9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1.Потребность в оказании паллиативной помощи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Неукомплектованность первичного звена и как следствие недоступность оказания помощи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80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Лекарственное обеспечение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единого цифрового источника (базы) паллиативных пациентов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9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оборудованием</a:t>
                      </a:r>
                    </a:p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Цифровизация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3.Недостаточный уровень компетенций персонала в части оказания амбулаторной паллиативной помощи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1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Отсутствие компетенций у родственников паллиативных пациентов по вопросам оказания паллиативной помощи на дому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3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3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7CF0258-3AF9-4BAC-863E-969B5A43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20" y="116632"/>
            <a:ext cx="8516912" cy="10081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ПРОБЛЕМАТИКА ПРОЕКТА</a:t>
            </a:r>
          </a:p>
        </p:txBody>
      </p:sp>
      <p:sp>
        <p:nvSpPr>
          <p:cNvPr id="4" name="Стрелка вниз 8">
            <a:extLst>
              <a:ext uri="{FF2B5EF4-FFF2-40B4-BE49-F238E27FC236}">
                <a16:creationId xmlns:a16="http://schemas.microsoft.com/office/drawing/2014/main" id="{E5CA7026-74EC-D7E4-0E44-04839F8EB269}"/>
              </a:ext>
            </a:extLst>
          </p:cNvPr>
          <p:cNvSpPr/>
          <p:nvPr/>
        </p:nvSpPr>
        <p:spPr>
          <a:xfrm>
            <a:off x="2964645" y="4751459"/>
            <a:ext cx="3214710" cy="3457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E581DDF-42F4-1405-E341-4A20C5A38113}"/>
              </a:ext>
            </a:extLst>
          </p:cNvPr>
          <p:cNvSpPr/>
          <p:nvPr/>
        </p:nvSpPr>
        <p:spPr>
          <a:xfrm>
            <a:off x="722154" y="5207000"/>
            <a:ext cx="7666270" cy="1318344"/>
          </a:xfrm>
          <a:prstGeom prst="roundRect">
            <a:avLst/>
          </a:prstGeom>
          <a:gradFill>
            <a:gsLst>
              <a:gs pos="46000">
                <a:schemeClr val="accent3">
                  <a:lumMod val="40000"/>
                  <a:lumOff val="60000"/>
                </a:schemeClr>
              </a:gs>
              <a:gs pos="97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8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D8681-3FA4-9DD9-9C67-2BDD86E89C71}"/>
              </a:ext>
            </a:extLst>
          </p:cNvPr>
          <p:cNvSpPr txBox="1"/>
          <p:nvPr/>
        </p:nvSpPr>
        <p:spPr>
          <a:xfrm>
            <a:off x="899592" y="5207000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-Недоступность оказания медицинской помощи паллиативным пациентам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удовлетворённости качеством паллиативной помощи на дому</a:t>
            </a:r>
            <a:r>
              <a:rPr lang="en-US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паллиативных пациентов, родственников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398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oc\Desktop\бережливая\проекты-2022\проект паллиатив\схема-т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957"/>
            <a:ext cx="9144000" cy="646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26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2590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инструменты</a:t>
            </a:r>
            <a:b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проекта «Совершенствование процесса оказания паллиативной помощи на дому взрослому населению </a:t>
            </a:r>
            <a:b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проведения дистанционного наблюдения».</a:t>
            </a:r>
            <a:b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8674745"/>
              </p:ext>
            </p:extLst>
          </p:nvPr>
        </p:nvGraphicFramePr>
        <p:xfrm>
          <a:off x="250825" y="1175590"/>
          <a:ext cx="8569647" cy="549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75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4502241"/>
              </p:ext>
            </p:extLst>
          </p:nvPr>
        </p:nvGraphicFramePr>
        <p:xfrm>
          <a:off x="79900" y="889844"/>
          <a:ext cx="8884588" cy="549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975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80920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2554" y="980728"/>
            <a:ext cx="8280920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процента охвата наблюдением за паллиативными пациентами участковыми терапевтами, участковыми медицинскими сёстрами.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1540" y="1757941"/>
            <a:ext cx="8280920" cy="7200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актуализация данных  регистра пациентов  для формирования адекватной заявки на лекарственные препараты, оборудования, и расходных материалов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2636912"/>
            <a:ext cx="8280920" cy="11521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качественной паллиативной помощи на дому, в том числе дистанционно используя видео звонки через мессенджеры с родственниками, для контроля назначенного лечения, правильности ухода за паллиативным пациентом, при высокой загруженности медицинского персонала поликлинической службы, дальности проживания пациента, при возникновении карантинных мероприятий (НКВИ и т.д.)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4869160"/>
            <a:ext cx="828092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 для участковой терапевтической службы,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запланированными датами посещений на дом.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4005064"/>
            <a:ext cx="8280920" cy="72008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памяток для родственников  и ухаживающих лиц по вопросам оказании паллиативной помощи на дому</a:t>
            </a:r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44" y="5661248"/>
            <a:ext cx="8316924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лист уровень качества оказания паллиативной помощи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участковыми терапевтами, участковыми медицинскими сёстрами</a:t>
            </a:r>
          </a:p>
        </p:txBody>
      </p:sp>
    </p:spTree>
    <p:extLst>
      <p:ext uri="{BB962C8B-B14F-4D97-AF65-F5344CB8AC3E}">
        <p14:creationId xmlns:p14="http://schemas.microsoft.com/office/powerpoint/2010/main" val="323865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oc\Desktop\бережливая\проекты-2022\проект паллиатив\схема-Ц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957"/>
            <a:ext cx="9144000" cy="646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98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AF4088E-83AE-BB97-A3EC-56B60EE7A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64637"/>
            <a:ext cx="8136904" cy="768085"/>
          </a:xfrm>
        </p:spPr>
        <p:txBody>
          <a:bodyPr/>
          <a:lstStyle/>
          <a:p>
            <a:r>
              <a:rPr lang="ru-RU" dirty="0"/>
              <a:t>«Портрет» паллиативного пациента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DD8FAF9-B049-6646-E9D9-022FED793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537715"/>
              </p:ext>
            </p:extLst>
          </p:nvPr>
        </p:nvGraphicFramePr>
        <p:xfrm>
          <a:off x="323528" y="1397000"/>
          <a:ext cx="4248472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9B1C533-D1E8-2E2A-FBD3-EC1FCEACE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992048"/>
              </p:ext>
            </p:extLst>
          </p:nvPr>
        </p:nvGraphicFramePr>
        <p:xfrm>
          <a:off x="4427984" y="1408584"/>
          <a:ext cx="4248472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5" descr="C:\Users\Кира\Desktop\pozhiloi.jpg">
            <a:extLst>
              <a:ext uri="{FF2B5EF4-FFF2-40B4-BE49-F238E27FC236}">
                <a16:creationId xmlns:a16="http://schemas.microsoft.com/office/drawing/2014/main" id="{317D1668-C67B-820D-42F0-B3136018C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76" y="5373216"/>
            <a:ext cx="1835696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478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powerpoint-template 4">
      <a:dk1>
        <a:srgbClr val="4D4D4D"/>
      </a:dk1>
      <a:lt1>
        <a:srgbClr val="FFFFFF"/>
      </a:lt1>
      <a:dk2>
        <a:srgbClr val="4D4D4D"/>
      </a:dk2>
      <a:lt2>
        <a:srgbClr val="105A5B"/>
      </a:lt2>
      <a:accent1>
        <a:srgbClr val="167C7E"/>
      </a:accent1>
      <a:accent2>
        <a:srgbClr val="1C9495"/>
      </a:accent2>
      <a:accent3>
        <a:srgbClr val="FFFFFF"/>
      </a:accent3>
      <a:accent4>
        <a:srgbClr val="404040"/>
      </a:accent4>
      <a:accent5>
        <a:srgbClr val="ABBFC0"/>
      </a:accent5>
      <a:accent6>
        <a:srgbClr val="188687"/>
      </a:accent6>
      <a:hlink>
        <a:srgbClr val="28ACB0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G_Diagram_011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4582</TotalTime>
  <Words>714</Words>
  <Application>Microsoft Office PowerPoint</Application>
  <PresentationFormat>Экран (4:3)</PresentationFormat>
  <Paragraphs>95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</vt:lpstr>
      <vt:lpstr>돋움</vt:lpstr>
      <vt:lpstr>Georgia</vt:lpstr>
      <vt:lpstr>Microsoft Sans Serif</vt:lpstr>
      <vt:lpstr>Times New Roman</vt:lpstr>
      <vt:lpstr>Trebuchet MS</vt:lpstr>
      <vt:lpstr>Verdana</vt:lpstr>
      <vt:lpstr>Wingdings</vt:lpstr>
      <vt:lpstr>Воздушный поток</vt:lpstr>
      <vt:lpstr>Тема12</vt:lpstr>
      <vt:lpstr>TG_Diagram_011</vt:lpstr>
      <vt:lpstr>Презентация PowerPoint</vt:lpstr>
      <vt:lpstr>Презентация PowerPoint</vt:lpstr>
      <vt:lpstr> ПРОБЛЕМАТИКА ПРОЕКТА</vt:lpstr>
      <vt:lpstr>Презентация PowerPoint</vt:lpstr>
      <vt:lpstr>Практические инструменты в реализации проекта «Совершенствование процесса оказания паллиативной помощи на дому взрослому населению  путем проведения дистанционного наблюдения». </vt:lpstr>
      <vt:lpstr>Практическая значимость:</vt:lpstr>
      <vt:lpstr>Эффективность процесса</vt:lpstr>
      <vt:lpstr>Презентация PowerPoint</vt:lpstr>
      <vt:lpstr>Презентация PowerPoint</vt:lpstr>
      <vt:lpstr>Результаты проекта: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</dc:creator>
  <cp:lastModifiedBy>Zamestitel</cp:lastModifiedBy>
  <cp:revision>172</cp:revision>
  <dcterms:created xsi:type="dcterms:W3CDTF">2022-07-15T03:26:54Z</dcterms:created>
  <dcterms:modified xsi:type="dcterms:W3CDTF">2023-04-13T03:00:06Z</dcterms:modified>
</cp:coreProperties>
</file>