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1" r:id="rId5"/>
    <p:sldId id="262" r:id="rId6"/>
    <p:sldId id="263" r:id="rId7"/>
    <p:sldId id="266" r:id="rId8"/>
    <p:sldId id="275" r:id="rId9"/>
    <p:sldId id="276" r:id="rId10"/>
    <p:sldId id="278" r:id="rId11"/>
    <p:sldId id="284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108" d="100"/>
          <a:sy n="108" d="100"/>
        </p:scale>
        <p:origin x="17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888320243072641"/>
          <c:y val="0.13214649276695353"/>
          <c:w val="0.51243916150599611"/>
          <c:h val="0.670618639272638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08AD-424A-BD78-882343BB12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8AD-424A-BD78-882343BB129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08AD-424A-BD78-882343BB129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08AD-424A-BD78-882343BB129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8AD-424A-BD78-882343BB1299}"/>
              </c:ext>
            </c:extLst>
          </c:dPt>
          <c:dLbls>
            <c:dLbl>
              <c:idx val="0"/>
              <c:layout>
                <c:manualLayout>
                  <c:x val="6.978343692514688E-2"/>
                  <c:y val="4.897356366088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D-424A-BD78-882343BB1299}"/>
                </c:ext>
              </c:extLst>
            </c:dLbl>
            <c:dLbl>
              <c:idx val="1"/>
              <c:layout>
                <c:manualLayout>
                  <c:x val="4.1322793341365342E-2"/>
                  <c:y val="2.537831713788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D-424A-BD78-882343BB1299}"/>
                </c:ext>
              </c:extLst>
            </c:dLbl>
            <c:dLbl>
              <c:idx val="2"/>
              <c:layout>
                <c:manualLayout>
                  <c:x val="9.0554035638611072E-2"/>
                  <c:y val="-8.794081019421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AD-424A-BD78-882343BB1299}"/>
                </c:ext>
              </c:extLst>
            </c:dLbl>
            <c:dLbl>
              <c:idx val="3"/>
              <c:layout>
                <c:manualLayout>
                  <c:x val="-3.2145996591415558E-2"/>
                  <c:y val="9.1675860304927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D-424A-BD78-882343BB1299}"/>
                </c:ext>
              </c:extLst>
            </c:dLbl>
            <c:dLbl>
              <c:idx val="4"/>
              <c:layout>
                <c:manualLayout>
                  <c:x val="-0.11806850830256345"/>
                  <c:y val="3.896918430251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D-424A-BD78-882343BB1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20-30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51-60 лет</c:v>
                </c:pt>
                <c:pt idx="4">
                  <c:v>60 - 70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2-4B2E-AA11-A0CA9D933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99636782900444E-3"/>
          <c:y val="0.85058701487948363"/>
          <c:w val="0.94233910035285229"/>
          <c:h val="0.1248033164273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Подлежало Д</c:v>
                </c:pt>
                <c:pt idx="1">
                  <c:v>Подлежало ПО</c:v>
                </c:pt>
                <c:pt idx="2">
                  <c:v>Подлежало КРВЗ мужчины</c:v>
                </c:pt>
                <c:pt idx="3">
                  <c:v>Подлежало КРВЗ женщины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1586</c:v>
                </c:pt>
                <c:pt idx="1">
                  <c:v>1585</c:v>
                </c:pt>
                <c:pt idx="2">
                  <c:v>2045</c:v>
                </c:pt>
                <c:pt idx="3">
                  <c:v>2711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7-402F-88E4-1E0F37C0A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9030752"/>
        <c:axId val="509034688"/>
      </c:barChart>
      <c:catAx>
        <c:axId val="5090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034688"/>
        <c:crosses val="autoZero"/>
        <c:auto val="1"/>
        <c:lblAlgn val="ctr"/>
        <c:lblOffset val="100"/>
        <c:noMultiLvlLbl val="0"/>
      </c:catAx>
      <c:valAx>
        <c:axId val="50903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903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rgbClr val="002060"/>
                </a:solidFill>
              </a:rPr>
              <a:t>Соотношение</a:t>
            </a:r>
            <a:r>
              <a:rPr lang="ru-RU" sz="1600" baseline="0" dirty="0">
                <a:solidFill>
                  <a:srgbClr val="002060"/>
                </a:solidFill>
              </a:rPr>
              <a:t> плана и выполнения</a:t>
            </a:r>
            <a:endParaRPr lang="ru-RU" sz="16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BA-4B5B-99A9-328843B3D32D}"/>
              </c:ext>
            </c:extLst>
          </c:dPt>
          <c:cat>
            <c:strRef>
              <c:f>Лист1!$A$2:$A$5</c:f>
              <c:strCache>
                <c:ptCount val="4"/>
                <c:pt idx="0">
                  <c:v>ПО</c:v>
                </c:pt>
                <c:pt idx="1">
                  <c:v>ДО</c:v>
                </c:pt>
                <c:pt idx="2">
                  <c:v>КРВЗ м</c:v>
                </c:pt>
                <c:pt idx="3">
                  <c:v>КРВЗ 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1585</c:v>
                </c:pt>
                <c:pt idx="1">
                  <c:v>1586</c:v>
                </c:pt>
                <c:pt idx="2">
                  <c:v>2045</c:v>
                </c:pt>
                <c:pt idx="3">
                  <c:v>2711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A-4B5B-99A9-328843B3D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61655456"/>
        <c:axId val="2616641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Выполение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ПО</c:v>
                </c:pt>
                <c:pt idx="1">
                  <c:v>ДО</c:v>
                </c:pt>
                <c:pt idx="2">
                  <c:v>КРВЗ м</c:v>
                </c:pt>
                <c:pt idx="3">
                  <c:v>КРВЗ ж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206</c:v>
                </c:pt>
                <c:pt idx="1">
                  <c:v>824</c:v>
                </c:pt>
                <c:pt idx="2">
                  <c:v>759</c:v>
                </c:pt>
                <c:pt idx="3">
                  <c:v>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BA-4B5B-99A9-328843B3D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655456"/>
        <c:axId val="261664192"/>
      </c:lineChart>
      <c:valAx>
        <c:axId val="261664192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61655456"/>
        <c:crosses val="max"/>
        <c:crossBetween val="between"/>
      </c:valAx>
      <c:catAx>
        <c:axId val="26165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66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9582788673599"/>
          <c:y val="0.26596441145752697"/>
          <c:w val="0.59257836599715863"/>
          <c:h val="9.2924804392450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3333333332E-2"/>
          <c:y val="3.4375000000000003E-2"/>
          <c:w val="0.95416666666666672"/>
          <c:h val="0.793216781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833333333333428E-3"/>
                  <c:y val="1.440625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85-430F-8561-77964D0CD12A}"/>
                </c:ext>
              </c:extLst>
            </c:dLbl>
            <c:dLbl>
              <c:idx val="1"/>
              <c:layout>
                <c:manualLayout>
                  <c:x val="-2.0833333333333333E-3"/>
                  <c:y val="8.1562500000000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85-430F-8561-77964D0CD12A}"/>
                </c:ext>
              </c:extLst>
            </c:dLbl>
            <c:dLbl>
              <c:idx val="2"/>
              <c:layout>
                <c:manualLayout>
                  <c:x val="0"/>
                  <c:y val="8.1562500000000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85-430F-8561-77964D0CD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КРВЗ</c:v>
                </c:pt>
                <c:pt idx="1">
                  <c:v>Диспансеризация</c:v>
                </c:pt>
                <c:pt idx="2">
                  <c:v>Проф.Осмотры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4756</c:v>
                </c:pt>
                <c:pt idx="1">
                  <c:v>1586</c:v>
                </c:pt>
                <c:pt idx="2">
                  <c:v>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5-430F-8561-77964D0CD1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проекта омотрено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09700161202999E-17"/>
                  <c:y val="1.440625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85-430F-8561-77964D0CD12A}"/>
                </c:ext>
              </c:extLst>
            </c:dLbl>
            <c:dLbl>
              <c:idx val="1"/>
              <c:layout>
                <c:manualLayout>
                  <c:x val="0"/>
                  <c:y val="1.1281249999999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85-430F-8561-77964D0CD12A}"/>
                </c:ext>
              </c:extLst>
            </c:dLbl>
            <c:dLbl>
              <c:idx val="2"/>
              <c:layout>
                <c:manualLayout>
                  <c:x val="-4.1666666666668193E-3"/>
                  <c:y val="-6.3107775590551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85-430F-8561-77964D0CD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КРВЗ</c:v>
                </c:pt>
                <c:pt idx="1">
                  <c:v>Диспансеризация</c:v>
                </c:pt>
                <c:pt idx="2">
                  <c:v>Проф.Осмотры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1756</c:v>
                </c:pt>
                <c:pt idx="1">
                  <c:v>824</c:v>
                </c:pt>
                <c:pt idx="2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5-430F-8561-77964D0CD1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Выполнение в рамках проекта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2951E-3"/>
                  <c:y val="2.0656249999999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85-430F-8561-77964D0CD12A}"/>
                </c:ext>
              </c:extLst>
            </c:dLbl>
            <c:dLbl>
              <c:idx val="1"/>
              <c:layout>
                <c:manualLayout>
                  <c:x val="-2.0833333333334096E-3"/>
                  <c:y val="1.1281249999999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85-430F-8561-77964D0CD12A}"/>
                </c:ext>
              </c:extLst>
            </c:dLbl>
            <c:dLbl>
              <c:idx val="2"/>
              <c:layout>
                <c:manualLayout>
                  <c:x val="4.1666666666666666E-3"/>
                  <c:y val="1.12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85-430F-8561-77964D0CD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КРВЗ</c:v>
                </c:pt>
                <c:pt idx="1">
                  <c:v>Диспансеризация</c:v>
                </c:pt>
                <c:pt idx="2">
                  <c:v>Проф.Осмотры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2275</c:v>
                </c:pt>
                <c:pt idx="1">
                  <c:v>962</c:v>
                </c:pt>
                <c:pt idx="2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85-430F-8561-77964D0CD1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нарастанием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284E-3"/>
                  <c:y val="2.3781249999999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85-430F-8561-77964D0CD12A}"/>
                </c:ext>
              </c:extLst>
            </c:dLbl>
            <c:dLbl>
              <c:idx val="1"/>
              <c:layout>
                <c:manualLayout>
                  <c:x val="-4.1666666666666666E-3"/>
                  <c:y val="1.7531250000000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85-430F-8561-77964D0CD12A}"/>
                </c:ext>
              </c:extLst>
            </c:dLbl>
            <c:dLbl>
              <c:idx val="2"/>
              <c:layout>
                <c:manualLayout>
                  <c:x val="6.2500000000000003E-3"/>
                  <c:y val="1.90624999999988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85-430F-8561-77964D0CD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КРВЗ</c:v>
                </c:pt>
                <c:pt idx="1">
                  <c:v>Диспансеризация</c:v>
                </c:pt>
                <c:pt idx="2">
                  <c:v>Проф.Осмотры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4035</c:v>
                </c:pt>
                <c:pt idx="1">
                  <c:v>1786</c:v>
                </c:pt>
                <c:pt idx="2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85-430F-8561-77964D0CD1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94299416"/>
        <c:axId val="494299744"/>
      </c:barChart>
      <c:catAx>
        <c:axId val="49429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299744"/>
        <c:crosses val="autoZero"/>
        <c:auto val="1"/>
        <c:lblAlgn val="ctr"/>
        <c:lblOffset val="100"/>
        <c:noMultiLvlLbl val="0"/>
      </c:catAx>
      <c:valAx>
        <c:axId val="494299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429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62678703976532E-2"/>
          <c:y val="9.4015070676901527E-2"/>
          <c:w val="0.92768687017179152"/>
          <c:h val="0.52952655761142298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40000" dist="23000" dir="5400000" rotWithShape="0">
                <a:schemeClr val="accent3">
                  <a:lumMod val="40000"/>
                  <a:lumOff val="60000"/>
                  <a:alpha val="35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chemeClr val="accent3">
                    <a:lumMod val="40000"/>
                    <a:lumOff val="6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C17-4441-A11C-AFF96D1D65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chemeClr val="accent3">
                    <a:lumMod val="40000"/>
                    <a:lumOff val="6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192-4F1F-B8D9-8495DD9F51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chemeClr val="accent3">
                    <a:lumMod val="40000"/>
                    <a:lumOff val="6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C17-4441-A11C-AFF96D1D65B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chemeClr val="accent3">
                    <a:lumMod val="40000"/>
                    <a:lumOff val="6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192-4F1F-B8D9-8495DD9F51FA}"/>
              </c:ext>
            </c:extLst>
          </c:dPt>
          <c:dLbls>
            <c:dLbl>
              <c:idx val="2"/>
              <c:layout>
                <c:manualLayout>
                  <c:x val="0.20840136120141239"/>
                  <c:y val="-5.47757425100914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17-4441-A11C-AFF96D1D6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Трудоспособные</c:v>
                </c:pt>
                <c:pt idx="1">
                  <c:v>Старше 60 лет</c:v>
                </c:pt>
                <c:pt idx="2">
                  <c:v>Паллиативные пациенты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1442</c:v>
                </c:pt>
                <c:pt idx="1">
                  <c:v>833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7-4441-A11C-AFF96D1D65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219697006290756E-2"/>
          <c:y val="0.62741408362033846"/>
          <c:w val="0.37856019218476528"/>
          <c:h val="0.33327894122875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Мужчины</a:t>
            </a:r>
          </a:p>
        </c:rich>
      </c:tx>
      <c:layout>
        <c:manualLayout>
          <c:xMode val="edge"/>
          <c:yMode val="edge"/>
          <c:x val="0.39751682303490543"/>
          <c:y val="6.45369801978185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9E40-47CB-8AD6-C9A38A7F62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E40-47CB-8AD6-C9A38A7F62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9E40-47CB-8AD6-C9A38A7F62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E40-47CB-8AD6-C9A38A7F624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E40-47CB-8AD6-C9A38A7F624D}"/>
              </c:ext>
            </c:extLst>
          </c:dPt>
          <c:dLbls>
            <c:dLbl>
              <c:idx val="0"/>
              <c:layout>
                <c:manualLayout>
                  <c:x val="2.9483634652426441E-2"/>
                  <c:y val="0.21244261138034076"/>
                </c:manualLayout>
              </c:layout>
              <c:tx>
                <c:rich>
                  <a:bodyPr/>
                  <a:lstStyle/>
                  <a:p>
                    <a:fld id="{4523EF58-E7F5-4454-99A9-C045001D813F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E5D78ED9-D632-41F5-A018-4EA5611613C7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7AF21B8E-D7C1-4A99-8862-C293E528D8CE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E40-47CB-8AD6-C9A38A7F624D}"/>
                </c:ext>
              </c:extLst>
            </c:dLbl>
            <c:dLbl>
              <c:idx val="1"/>
              <c:layout>
                <c:manualLayout>
                  <c:x val="-6.9380995242789539E-2"/>
                  <c:y val="-1.277198434666638E-2"/>
                </c:manualLayout>
              </c:layout>
              <c:tx>
                <c:rich>
                  <a:bodyPr/>
                  <a:lstStyle/>
                  <a:p>
                    <a:fld id="{97253ABF-0AA9-4B2F-A19B-D6BC78988359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E73BFEEA-9473-4748-AE38-D6BCC105839F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DA3F704C-2C23-4B6E-82E8-DD5C6F33407E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E40-47CB-8AD6-C9A38A7F62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AFA88B-6966-4E9B-B2A3-1CBA035F4236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
Патология</a:t>
                    </a:r>
                    <a:r>
                      <a:rPr lang="ru-RU" baseline="0" dirty="0"/>
                      <a:t>
</a:t>
                    </a:r>
                    <a:fld id="{3A608EDF-A147-48C1-B542-8F51F9001590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E40-47CB-8AD6-C9A38A7F62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3DBCDB-9DC5-4581-B008-C7E0534D3BE0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643C7751-7E7C-4F87-B7B5-9E0FA928458B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2312F986-15C9-4F69-A9B7-8D1A7F5E44D3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40-47CB-8AD6-C9A38A7F624D}"/>
                </c:ext>
              </c:extLst>
            </c:dLbl>
            <c:dLbl>
              <c:idx val="4"/>
              <c:layout>
                <c:manualLayout>
                  <c:x val="-3.7311337889309498E-3"/>
                  <c:y val="1.34293724054646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Прямая кишка</a:t>
                    </a:r>
                    <a:r>
                      <a:rPr lang="ru-RU" baseline="0" dirty="0"/>
                      <a:t>
</a:t>
                    </a:r>
                    <a:fld id="{0CB13386-DD10-457D-85E2-37EF4A7753B3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E40-47CB-8AD6-C9A38A7F6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ПСА</c:v>
                </c:pt>
                <c:pt idx="1">
                  <c:v>Кожные покровы</c:v>
                </c:pt>
                <c:pt idx="2">
                  <c:v>Прямая кишка</c:v>
                </c:pt>
                <c:pt idx="3">
                  <c:v>Онко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Лист1!$B$2:$B$5</c15:f>
                <c15:dlblRangeCache>
                  <c:ptCount val="4"/>
                  <c:pt idx="0">
                    <c:v>7</c:v>
                  </c:pt>
                  <c:pt idx="1">
                    <c:v>1</c:v>
                  </c:pt>
                  <c:pt idx="2">
                    <c:v>3</c:v>
                  </c:pt>
                  <c:pt idx="3">
                    <c:v>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E40-47CB-8AD6-C9A38A7F62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</a:rPr>
              <a:t>Женщины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Щитовидная железа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Патология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8-4613-928A-49B39D1B3C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Молочные железы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Патология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8-4613-928A-49B39D1B3C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Кожные покровы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Патология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58-4613-928A-49B39D1B3C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Половые органы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Патология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8-4613-928A-49B39D1B3CF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Прямая кишка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Патология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58-4613-928A-49B39D1B3C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6017544"/>
        <c:axId val="196012296"/>
      </c:barChart>
      <c:catAx>
        <c:axId val="19601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012296"/>
        <c:crosses val="autoZero"/>
        <c:auto val="1"/>
        <c:lblAlgn val="ctr"/>
        <c:lblOffset val="100"/>
        <c:noMultiLvlLbl val="0"/>
      </c:catAx>
      <c:valAx>
        <c:axId val="196012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1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04395139838396E-2"/>
          <c:y val="0.81253878482406183"/>
          <c:w val="0.77900274581362983"/>
          <c:h val="0.1692880954618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Лист1!$A$2:$C$5</cx:f>
        <cx:lvl ptCount="4">
          <cx:pt idx="0">759 - 15,9%</cx:pt>
          <cx:pt idx="1">1001 - 21%</cx:pt>
          <cx:pt idx="2">206 - 13%</cx:pt>
          <cx:pt idx="3">824 - 52%</cx:pt>
        </cx:lvl>
        <cx:lvl ptCount="4">
          <cx:pt idx="0">М</cx:pt>
          <cx:pt idx="1">Ж</cx:pt>
          <cx:pt idx="2">ПО</cx:pt>
          <cx:pt idx="3">Д</cx:pt>
        </cx:lvl>
        <cx:lvl ptCount="4">
          <cx:pt idx="0">КРВЗ 860</cx:pt>
          <cx:pt idx="1">КРВЗ 860</cx:pt>
          <cx:pt idx="2">Осмотры 1030</cx:pt>
          <cx:pt idx="3">Осмотры 1030</cx:pt>
        </cx:lvl>
      </cx:strDim>
      <cx:numDim type="size">
        <cx:f>Лист1!$D$2:$D$5</cx:f>
        <cx:lvl ptCount="4" formatCode="0%">
          <cx:pt idx="0">0.37</cx:pt>
          <cx:pt idx="1">0.37</cx:pt>
          <cx:pt idx="2">0.13</cx:pt>
          <cx:pt idx="3">0.52000000000000002</cx:pt>
        </cx:lvl>
      </cx:numDim>
    </cx:data>
  </cx:chartData>
  <cx:chart>
    <cx:plotArea>
      <cx:plotAreaRegion>
        <cx:series layoutId="sunburst" uniqueId="{609E2998-3FD2-4CA3-948D-0EC5E111802E}">
          <cx:tx>
            <cx:txData>
              <cx:f>Лист1!$D$1</cx:f>
              <cx:v>Ряд 1</cx:v>
            </cx:txData>
          </cx:tx>
          <cx:spPr>
            <a:ln>
              <a:solidFill>
                <a:srgbClr val="002060"/>
              </a:solidFill>
            </a:ln>
          </cx:spPr>
          <cx:dataPt idx="1">
            <cx:spPr>
              <a:solidFill>
                <a:srgbClr val="0BD0D9">
                  <a:lumMod val="40000"/>
                  <a:lumOff val="60000"/>
                  <a:alpha val="74000"/>
                </a:srgbClr>
              </a:solidFill>
            </cx:spPr>
          </cx:dataPt>
          <cx:dataPt idx="3">
            <cx:spPr>
              <a:solidFill>
                <a:srgbClr val="FFCCFF">
                  <a:alpha val="85000"/>
                </a:srgbClr>
              </a:solidFill>
            </cx:spPr>
          </cx:dataPt>
          <cx:dataPt idx="6">
            <cx:spPr>
              <a:solidFill>
                <a:srgbClr val="7CCA62">
                  <a:lumMod val="40000"/>
                  <a:lumOff val="60000"/>
                  <a:alpha val="74000"/>
                </a:srgbClr>
              </a:solidFill>
            </cx:spPr>
          </cx:dataPt>
          <cx:dataPt idx="8">
            <cx:spPr>
              <a:solidFill>
                <a:srgbClr val="FFFF99">
                  <a:alpha val="78000"/>
                </a:srgbClr>
              </a:solidFill>
            </cx:spPr>
          </cx:dataPt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 sz="900">
                  <a:solidFill>
                    <a:schemeClr val="tx1"/>
                  </a:solidFill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3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19200"/>
            <a:ext cx="7992888" cy="27858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«Увеличения доступности и </a:t>
            </a:r>
            <a:b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качества обследования </a:t>
            </a:r>
            <a:b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кабинетах раннего выявления заболеваний Вагайского района на </a:t>
            </a:r>
            <a:b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отдаленных территориях»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008112"/>
          </a:xfrm>
        </p:spPr>
        <p:txBody>
          <a:bodyPr>
            <a:normAutofit/>
          </a:bodyPr>
          <a:lstStyle/>
          <a:p>
            <a:r>
              <a:rPr lang="ru-RU" sz="2400" dirty="0"/>
              <a:t>Шульдешова Татьяна Викторовна</a:t>
            </a:r>
          </a:p>
          <a:p>
            <a:r>
              <a:rPr lang="ru-RU" sz="1800" dirty="0"/>
              <a:t>главная медицинская сестра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A765A6B-8ABA-369B-4551-D62C0AC4B503}"/>
              </a:ext>
            </a:extLst>
          </p:cNvPr>
          <p:cNvGrpSpPr/>
          <p:nvPr/>
        </p:nvGrpSpPr>
        <p:grpSpPr>
          <a:xfrm>
            <a:off x="6704041" y="116631"/>
            <a:ext cx="2356737" cy="741881"/>
            <a:chOff x="6704041" y="116631"/>
            <a:chExt cx="2356737" cy="74188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5C69EFD-6ADA-7CBD-6994-5389DB6B6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7287124-6708-874C-69FF-EAACE1C49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8883" r="20787" b="34259"/>
            <a:stretch/>
          </p:blipFill>
          <p:spPr>
            <a:xfrm>
              <a:off x="6704041" y="295324"/>
              <a:ext cx="1623236" cy="384494"/>
            </a:xfrm>
            <a:prstGeom prst="rect">
              <a:avLst/>
            </a:prstGeom>
          </p:spPr>
        </p:pic>
      </p:grp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7D4D33A-27F7-F6E0-BC9F-67DD9BD7E03D}"/>
              </a:ext>
            </a:extLst>
          </p:cNvPr>
          <p:cNvSpPr txBox="1">
            <a:spLocks/>
          </p:cNvSpPr>
          <p:nvPr/>
        </p:nvSpPr>
        <p:spPr>
          <a:xfrm>
            <a:off x="1691679" y="98139"/>
            <a:ext cx="5544591" cy="40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855DF-69A0-6B4C-E786-8C93B70EEDEC}"/>
              </a:ext>
            </a:extLst>
          </p:cNvPr>
          <p:cNvSpPr txBox="1"/>
          <p:nvPr/>
        </p:nvSpPr>
        <p:spPr>
          <a:xfrm>
            <a:off x="3995936" y="6485965"/>
            <a:ext cx="867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2022г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0D801FF-AB1D-9E45-67D2-DDFCE4EB6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293389"/>
              </p:ext>
            </p:extLst>
          </p:nvPr>
        </p:nvGraphicFramePr>
        <p:xfrm>
          <a:off x="2699792" y="2924944"/>
          <a:ext cx="6312024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AF9492A-83F7-3327-A26A-767F89731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024346"/>
              </p:ext>
            </p:extLst>
          </p:nvPr>
        </p:nvGraphicFramePr>
        <p:xfrm>
          <a:off x="251520" y="908720"/>
          <a:ext cx="49685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7A52A5B2-D261-DB69-1A59-F37C203E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" y="5085185"/>
            <a:ext cx="2680593" cy="18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CC8A1ED-174F-F79E-AE84-9EEFFAF36806}"/>
              </a:ext>
            </a:extLst>
          </p:cNvPr>
          <p:cNvSpPr txBox="1">
            <a:spLocks/>
          </p:cNvSpPr>
          <p:nvPr/>
        </p:nvSpPr>
        <p:spPr>
          <a:xfrm>
            <a:off x="251520" y="330705"/>
            <a:ext cx="7077075" cy="11560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2060"/>
                </a:solidFill>
              </a:rPr>
              <a:t>Результаты работы в проекте.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43EBC9-BE7E-3017-CC79-9758B22344FD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BF7075-4148-6701-CB0E-EEC9BBC6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D207A89-648F-39AF-7A70-E3AB1692E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0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AB4F-04D8-2588-FB11-2E5A143A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22"/>
            <a:ext cx="7077075" cy="115603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Выявленная патология, в рамках проекта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111FDFF-1AAE-E914-71B3-6AFAD8C4C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710789"/>
              </p:ext>
            </p:extLst>
          </p:nvPr>
        </p:nvGraphicFramePr>
        <p:xfrm>
          <a:off x="4103441" y="3429629"/>
          <a:ext cx="5040559" cy="338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CB9A97D-D3FA-9CCA-0832-B294EAFFE94D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F623A3D-1978-58DF-F5E1-3DA073357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AFA0093-5AB0-CD42-E866-DE19E9EE0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35A4E8BA-7447-AA90-259F-62C292B7D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229364"/>
              </p:ext>
            </p:extLst>
          </p:nvPr>
        </p:nvGraphicFramePr>
        <p:xfrm>
          <a:off x="179512" y="1331868"/>
          <a:ext cx="4896545" cy="419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8" name="Picture 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7DF5C010-61FB-4CA4-01B6-C18928B1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18" y="1266515"/>
            <a:ext cx="2093351" cy="20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Graphic spid="2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122B6-6D5F-F7EF-75D8-260CA7FB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95324"/>
            <a:ext cx="8229600" cy="1934952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solidFill>
                  <a:srgbClr val="002060"/>
                </a:solidFill>
              </a:rPr>
              <a:t>Фельдшер на селе </a:t>
            </a:r>
            <a:r>
              <a:rPr lang="ru-RU" sz="2200" i="1" dirty="0">
                <a:solidFill>
                  <a:srgbClr val="002060"/>
                </a:solidFill>
              </a:rPr>
              <a:t>– </a:t>
            </a:r>
            <a:br>
              <a:rPr lang="ru-RU" sz="2200" i="1" dirty="0">
                <a:solidFill>
                  <a:srgbClr val="002060"/>
                </a:solidFill>
              </a:rPr>
            </a:br>
            <a:r>
              <a:rPr lang="ru-RU" sz="2200" i="1" dirty="0">
                <a:solidFill>
                  <a:srgbClr val="002060"/>
                </a:solidFill>
              </a:rPr>
              <a:t>это непререкаемый авторитет, который спешит на помощь жителям, несмотря на погодные условия, в любое время суток, у которого не существует выходных и праздников. Кажется, что умения сельского фельдшера безграничны и поэтому уровень знаний у него</a:t>
            </a:r>
            <a:br>
              <a:rPr lang="ru-RU" sz="2200" i="1" dirty="0">
                <a:solidFill>
                  <a:srgbClr val="002060"/>
                </a:solidFill>
              </a:rPr>
            </a:br>
            <a:r>
              <a:rPr lang="ru-RU" sz="2200" i="1" dirty="0">
                <a:solidFill>
                  <a:srgbClr val="002060"/>
                </a:solidFill>
              </a:rPr>
              <a:t>должен быть высоким и разноплановым</a:t>
            </a:r>
            <a:r>
              <a:rPr lang="ru-RU" sz="1800" i="1" dirty="0">
                <a:solidFill>
                  <a:srgbClr val="002060"/>
                </a:solidFill>
              </a:rPr>
              <a:t>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925CE6-B8EB-546A-9B4C-94F1CF763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408969"/>
            <a:ext cx="8229600" cy="3703320"/>
          </a:xfrm>
        </p:spPr>
      </p:pic>
      <p:pic>
        <p:nvPicPr>
          <p:cNvPr id="2050" name="Picture 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2B3EF61E-352B-F4D1-9AEA-C5848FC7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80734"/>
            <a:ext cx="252575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7B3563D-9D2E-DE7B-54EA-06792DFE68A7}"/>
              </a:ext>
            </a:extLst>
          </p:cNvPr>
          <p:cNvGrpSpPr/>
          <p:nvPr/>
        </p:nvGrpSpPr>
        <p:grpSpPr>
          <a:xfrm>
            <a:off x="6704041" y="116631"/>
            <a:ext cx="2356737" cy="741881"/>
            <a:chOff x="6704041" y="116631"/>
            <a:chExt cx="2356737" cy="74188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D654AE9-EC8E-154A-1011-000E9571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9E3A969-3C24-7983-22A9-B5AD80583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8883" r="20787" b="34259"/>
            <a:stretch/>
          </p:blipFill>
          <p:spPr>
            <a:xfrm>
              <a:off x="6704041" y="295324"/>
              <a:ext cx="1623236" cy="384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0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CADCA-07AE-90DB-69A3-376C7B6FA362}"/>
              </a:ext>
            </a:extLst>
          </p:cNvPr>
          <p:cNvSpPr txBox="1">
            <a:spLocks/>
          </p:cNvSpPr>
          <p:nvPr/>
        </p:nvSpPr>
        <p:spPr>
          <a:xfrm>
            <a:off x="360442" y="43497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2060"/>
                </a:solidFill>
              </a:rPr>
              <a:t>Количество жителей проживающих на территории Вагайского района</a:t>
            </a:r>
          </a:p>
        </p:txBody>
      </p:sp>
      <p:pic>
        <p:nvPicPr>
          <p:cNvPr id="3" name="Picture 3" descr="light_shadow_m">
            <a:extLst>
              <a:ext uri="{FF2B5EF4-FFF2-40B4-BE49-F238E27FC236}">
                <a16:creationId xmlns:a16="http://schemas.microsoft.com/office/drawing/2014/main" id="{CDAD274E-93C3-0CC6-EECA-BD0C6BB0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1345407" y="3628231"/>
            <a:ext cx="3255962" cy="441325"/>
          </a:xfrm>
          <a:prstGeom prst="rect">
            <a:avLst/>
          </a:prstGeom>
          <a:noFill/>
        </p:spPr>
      </p:pic>
      <p:grpSp>
        <p:nvGrpSpPr>
          <p:cNvPr id="14" name="Group 21">
            <a:extLst>
              <a:ext uri="{FF2B5EF4-FFF2-40B4-BE49-F238E27FC236}">
                <a16:creationId xmlns:a16="http://schemas.microsoft.com/office/drawing/2014/main" id="{F0ADE7C5-9209-DA90-11C2-44571BA049FF}"/>
              </a:ext>
            </a:extLst>
          </p:cNvPr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603401AB-423E-FE59-31A4-4D0FB40CB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1" name="AutoShape 23">
                <a:extLst>
                  <a:ext uri="{FF2B5EF4-FFF2-40B4-BE49-F238E27FC236}">
                    <a16:creationId xmlns:a16="http://schemas.microsoft.com/office/drawing/2014/main" id="{F2AF71EA-F23A-25AC-1097-3D4783A502E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24">
                <a:extLst>
                  <a:ext uri="{FF2B5EF4-FFF2-40B4-BE49-F238E27FC236}">
                    <a16:creationId xmlns:a16="http://schemas.microsoft.com/office/drawing/2014/main" id="{050982DE-3EC0-76CE-E112-8C919CE89E4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utoShape 25">
                <a:extLst>
                  <a:ext uri="{FF2B5EF4-FFF2-40B4-BE49-F238E27FC236}">
                    <a16:creationId xmlns:a16="http://schemas.microsoft.com/office/drawing/2014/main" id="{3CFA46B3-A870-BEDE-1E6D-C391B7D8B0A5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utoShape 26">
                <a:extLst>
                  <a:ext uri="{FF2B5EF4-FFF2-40B4-BE49-F238E27FC236}">
                    <a16:creationId xmlns:a16="http://schemas.microsoft.com/office/drawing/2014/main" id="{5BE4AF83-E4EF-F9C1-AFF7-13AAFC7970B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9586821F-4A8C-22AC-0FB8-F5EA43EB0272}"/>
                </a:ext>
              </a:extLst>
            </p:cNvPr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" name="AutoShape 28">
                <a:extLst>
                  <a:ext uri="{FF2B5EF4-FFF2-40B4-BE49-F238E27FC236}">
                    <a16:creationId xmlns:a16="http://schemas.microsoft.com/office/drawing/2014/main" id="{6C0ADE1F-7616-3C6F-980B-112EB9CF28CF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29">
                <a:extLst>
                  <a:ext uri="{FF2B5EF4-FFF2-40B4-BE49-F238E27FC236}">
                    <a16:creationId xmlns:a16="http://schemas.microsoft.com/office/drawing/2014/main" id="{A2FCD8D8-8522-312E-FB00-3E07EA39E598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30">
                <a:extLst>
                  <a:ext uri="{FF2B5EF4-FFF2-40B4-BE49-F238E27FC236}">
                    <a16:creationId xmlns:a16="http://schemas.microsoft.com/office/drawing/2014/main" id="{27FB8991-7B51-59CC-E252-C582AEB9A36A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925E6E41-1295-D4E1-F1DB-61EB0D51252D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7031F90E-27FD-8FA5-EDC2-D4361C2A12A8}"/>
              </a:ext>
            </a:extLst>
          </p:cNvPr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26" name="Group 38">
              <a:extLst>
                <a:ext uri="{FF2B5EF4-FFF2-40B4-BE49-F238E27FC236}">
                  <a16:creationId xmlns:a16="http://schemas.microsoft.com/office/drawing/2014/main" id="{E3E59165-8233-0E7F-D034-C21C6E8B4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32" name="AutoShape 39">
                <a:extLst>
                  <a:ext uri="{FF2B5EF4-FFF2-40B4-BE49-F238E27FC236}">
                    <a16:creationId xmlns:a16="http://schemas.microsoft.com/office/drawing/2014/main" id="{79A21300-D85C-3813-F8B4-C5EAD41DBE2C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utoShape 40">
                <a:extLst>
                  <a:ext uri="{FF2B5EF4-FFF2-40B4-BE49-F238E27FC236}">
                    <a16:creationId xmlns:a16="http://schemas.microsoft.com/office/drawing/2014/main" id="{6DAB93AB-DD93-EDF2-A2FA-FC693FBF81D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E61389B6-877B-294B-33BA-7DF086D2C78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utoShape 42">
                <a:extLst>
                  <a:ext uri="{FF2B5EF4-FFF2-40B4-BE49-F238E27FC236}">
                    <a16:creationId xmlns:a16="http://schemas.microsoft.com/office/drawing/2014/main" id="{08753BB8-4C19-7B2D-4615-920C160D1CF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43">
              <a:extLst>
                <a:ext uri="{FF2B5EF4-FFF2-40B4-BE49-F238E27FC236}">
                  <a16:creationId xmlns:a16="http://schemas.microsoft.com/office/drawing/2014/main" id="{50572299-40A7-6B43-4809-06594C9917DD}"/>
                </a:ext>
              </a:extLst>
            </p:cNvPr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8" name="AutoShape 44">
                <a:extLst>
                  <a:ext uri="{FF2B5EF4-FFF2-40B4-BE49-F238E27FC236}">
                    <a16:creationId xmlns:a16="http://schemas.microsoft.com/office/drawing/2014/main" id="{300D8949-44EB-D579-D514-0B361E663866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45">
                <a:extLst>
                  <a:ext uri="{FF2B5EF4-FFF2-40B4-BE49-F238E27FC236}">
                    <a16:creationId xmlns:a16="http://schemas.microsoft.com/office/drawing/2014/main" id="{BF3EA84B-FF4E-F89A-3FC6-953CABB4D94B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46">
                <a:extLst>
                  <a:ext uri="{FF2B5EF4-FFF2-40B4-BE49-F238E27FC236}">
                    <a16:creationId xmlns:a16="http://schemas.microsoft.com/office/drawing/2014/main" id="{235F3E01-1FD4-30B7-B35A-5FB5AD8BF1D6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47">
                <a:extLst>
                  <a:ext uri="{FF2B5EF4-FFF2-40B4-BE49-F238E27FC236}">
                    <a16:creationId xmlns:a16="http://schemas.microsoft.com/office/drawing/2014/main" id="{3634E86D-E85E-BAFD-3B9B-0A59FAA54EB2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AA1E32-5324-1FCB-50B7-C4497EC798B7}"/>
              </a:ext>
            </a:extLst>
          </p:cNvPr>
          <p:cNvGrpSpPr/>
          <p:nvPr/>
        </p:nvGrpSpPr>
        <p:grpSpPr>
          <a:xfrm>
            <a:off x="2266567" y="2988716"/>
            <a:ext cx="1749425" cy="1733550"/>
            <a:chOff x="2266567" y="2988716"/>
            <a:chExt cx="1749425" cy="173355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069F53F-4D4B-01FC-B72B-469E5A2CCDEB}"/>
                </a:ext>
              </a:extLst>
            </p:cNvPr>
            <p:cNvGrpSpPr/>
            <p:nvPr/>
          </p:nvGrpSpPr>
          <p:grpSpPr>
            <a:xfrm>
              <a:off x="2266567" y="2988716"/>
              <a:ext cx="1749425" cy="1733550"/>
              <a:chOff x="2172679" y="4045966"/>
              <a:chExt cx="1749425" cy="1733550"/>
            </a:xfrm>
          </p:grpSpPr>
          <p:sp>
            <p:nvSpPr>
              <p:cNvPr id="5" name="Oval 11">
                <a:extLst>
                  <a:ext uri="{FF2B5EF4-FFF2-40B4-BE49-F238E27FC236}">
                    <a16:creationId xmlns:a16="http://schemas.microsoft.com/office/drawing/2014/main" id="{C01BE98E-CCB3-E22A-5A10-765BA9868C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2679" y="4045966"/>
                <a:ext cx="1749425" cy="173355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Oval 12">
                <a:extLst>
                  <a:ext uri="{FF2B5EF4-FFF2-40B4-BE49-F238E27FC236}">
                    <a16:creationId xmlns:a16="http://schemas.microsoft.com/office/drawing/2014/main" id="{BA140722-740F-4323-6864-74B48AD5E8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9473" y="4131063"/>
                <a:ext cx="1595437" cy="1582737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26667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Oval 14">
                <a:extLst>
                  <a:ext uri="{FF2B5EF4-FFF2-40B4-BE49-F238E27FC236}">
                    <a16:creationId xmlns:a16="http://schemas.microsoft.com/office/drawing/2014/main" id="{16398200-226A-A4F0-5EE6-51E37E81BE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0472" y="4199143"/>
                <a:ext cx="1482725" cy="1460500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CE57DF16-FB32-6F87-FAA3-1A0B2B2A3A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60950" y="4241486"/>
                <a:ext cx="1165225" cy="50800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99">
                      <a:alpha val="17999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" name="Rectangle 50">
              <a:extLst>
                <a:ext uri="{FF2B5EF4-FFF2-40B4-BE49-F238E27FC236}">
                  <a16:creationId xmlns:a16="http://schemas.microsoft.com/office/drawing/2014/main" id="{2E51C549-937E-3A9C-D31A-B37663B0FF4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545355" y="3293799"/>
              <a:ext cx="1172636" cy="1123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Arial" charset="0"/>
                </a:rPr>
                <a:t>4828</a:t>
              </a:r>
              <a:r>
                <a:rPr lang="ru-RU" sz="1600" b="1" dirty="0">
                  <a:solidFill>
                    <a:srgbClr val="1C1C1C"/>
                  </a:solidFill>
                  <a:latin typeface="Arial" charset="0"/>
                </a:rPr>
                <a:t> </a:t>
              </a:r>
            </a:p>
            <a:p>
              <a:pPr algn="ctr"/>
              <a:endParaRPr lang="ru-RU" sz="800" b="1" dirty="0">
                <a:solidFill>
                  <a:srgbClr val="1C1C1C"/>
                </a:solidFill>
                <a:latin typeface="Arial" charset="0"/>
              </a:endParaRPr>
            </a:p>
            <a:p>
              <a:pPr algn="ctr"/>
              <a:r>
                <a:rPr lang="ru-RU" sz="1400" b="1" dirty="0">
                  <a:solidFill>
                    <a:srgbClr val="1C1C1C"/>
                  </a:solidFill>
                  <a:latin typeface="Arial" charset="0"/>
                </a:rPr>
                <a:t>проживает в селе Вагай</a:t>
              </a:r>
              <a:endParaRPr lang="en-US" sz="1400" b="1" dirty="0">
                <a:solidFill>
                  <a:srgbClr val="1C1C1C"/>
                </a:solidFill>
                <a:latin typeface="Arial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256F024-22F1-F0B5-618C-69B6CCEF4BB0}"/>
              </a:ext>
            </a:extLst>
          </p:cNvPr>
          <p:cNvGrpSpPr/>
          <p:nvPr/>
        </p:nvGrpSpPr>
        <p:grpSpPr>
          <a:xfrm>
            <a:off x="3816262" y="4937539"/>
            <a:ext cx="1747838" cy="1733550"/>
            <a:chOff x="3816262" y="4937539"/>
            <a:chExt cx="1747838" cy="173355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F8A88384-CEBE-D045-EBAA-9A930B095E4B}"/>
                </a:ext>
              </a:extLst>
            </p:cNvPr>
            <p:cNvGrpSpPr/>
            <p:nvPr/>
          </p:nvGrpSpPr>
          <p:grpSpPr>
            <a:xfrm>
              <a:off x="3816262" y="4937539"/>
              <a:ext cx="1747838" cy="1733550"/>
              <a:chOff x="5266390" y="4228808"/>
              <a:chExt cx="1747838" cy="1733550"/>
            </a:xfrm>
          </p:grpSpPr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7CAB980A-6361-864D-8A8E-9724706A10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266390" y="4228808"/>
                <a:ext cx="1747838" cy="173355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1" name="Oval 17">
                <a:extLst>
                  <a:ext uri="{FF2B5EF4-FFF2-40B4-BE49-F238E27FC236}">
                    <a16:creationId xmlns:a16="http://schemas.microsoft.com/office/drawing/2014/main" id="{2BA9B8E1-BA26-4552-B919-54DDF9542D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361307" y="4297654"/>
                <a:ext cx="1597025" cy="1582737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26667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" name="Oval 19">
                <a:extLst>
                  <a:ext uri="{FF2B5EF4-FFF2-40B4-BE49-F238E27FC236}">
                    <a16:creationId xmlns:a16="http://schemas.microsoft.com/office/drawing/2014/main" id="{DBAF2661-A4E2-E0E4-95F9-4B0247C4EA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427991" y="4358773"/>
                <a:ext cx="1481137" cy="1460500"/>
              </a:xfrm>
              <a:prstGeom prst="ellipse">
                <a:avLst/>
              </a:prstGeom>
              <a:gradFill rotWithShape="1">
                <a:gsLst>
                  <a:gs pos="0">
                    <a:srgbClr val="CCCCFF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CCCCFF">
                      <a:alpha val="45000"/>
                    </a:srgbClr>
                  </a:gs>
                  <a:gs pos="100000">
                    <a:srgbClr val="CCCCFF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C078E8A6-AA14-8F25-5D0A-29AE2E41D4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64640" y="4413407"/>
                <a:ext cx="1163637" cy="50800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CCFF">
                      <a:alpha val="17999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" name="Rectangle 51">
              <a:extLst>
                <a:ext uri="{FF2B5EF4-FFF2-40B4-BE49-F238E27FC236}">
                  <a16:creationId xmlns:a16="http://schemas.microsoft.com/office/drawing/2014/main" id="{E290F4AA-DB6A-7DAD-F51F-F61D075BF16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908579" y="5194441"/>
              <a:ext cx="1562529" cy="1138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Arial" charset="0"/>
                </a:rPr>
                <a:t>4756</a:t>
              </a:r>
            </a:p>
            <a:p>
              <a:pPr algn="ctr"/>
              <a:endParaRPr lang="ru-RU" sz="800" b="1" dirty="0">
                <a:solidFill>
                  <a:srgbClr val="FF0000"/>
                </a:solidFill>
                <a:latin typeface="Arial" charset="0"/>
              </a:endParaRPr>
            </a:p>
            <a:p>
              <a:pPr algn="ctr"/>
              <a:r>
                <a:rPr lang="ru-RU" sz="1600" b="1" dirty="0">
                  <a:solidFill>
                    <a:srgbClr val="1C1C1C"/>
                  </a:solidFill>
                  <a:latin typeface="Arial" charset="0"/>
                </a:rPr>
                <a:t> </a:t>
              </a:r>
              <a:r>
                <a:rPr lang="ru-RU" sz="1400" b="1" dirty="0">
                  <a:solidFill>
                    <a:srgbClr val="1C1C1C"/>
                  </a:solidFill>
                  <a:latin typeface="Arial" charset="0"/>
                </a:rPr>
                <a:t>проживает на отдаленных территориях </a:t>
              </a:r>
              <a:endParaRPr lang="en-US" sz="1600" b="1" dirty="0">
                <a:solidFill>
                  <a:srgbClr val="1C1C1C"/>
                </a:solidFill>
                <a:latin typeface="Arial" charset="0"/>
              </a:endParaRPr>
            </a:p>
          </p:txBody>
        </p:sp>
      </p:grpSp>
      <p:grpSp>
        <p:nvGrpSpPr>
          <p:cNvPr id="38" name="Group 53">
            <a:extLst>
              <a:ext uri="{FF2B5EF4-FFF2-40B4-BE49-F238E27FC236}">
                <a16:creationId xmlns:a16="http://schemas.microsoft.com/office/drawing/2014/main" id="{360A6C6B-F111-8F50-01CB-94F6A05D5F67}"/>
              </a:ext>
            </a:extLst>
          </p:cNvPr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39" name="Group 54">
              <a:extLst>
                <a:ext uri="{FF2B5EF4-FFF2-40B4-BE49-F238E27FC236}">
                  <a16:creationId xmlns:a16="http://schemas.microsoft.com/office/drawing/2014/main" id="{CDBF173E-BE62-750A-8C41-1AAFDAD9F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5" name="AutoShape 55">
                <a:extLst>
                  <a:ext uri="{FF2B5EF4-FFF2-40B4-BE49-F238E27FC236}">
                    <a16:creationId xmlns:a16="http://schemas.microsoft.com/office/drawing/2014/main" id="{F53A5A53-2D92-AAF5-BC40-E81B781ADEEA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56">
                <a:extLst>
                  <a:ext uri="{FF2B5EF4-FFF2-40B4-BE49-F238E27FC236}">
                    <a16:creationId xmlns:a16="http://schemas.microsoft.com/office/drawing/2014/main" id="{58EA1DC0-1496-B643-C833-264B83FED2F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57">
                <a:extLst>
                  <a:ext uri="{FF2B5EF4-FFF2-40B4-BE49-F238E27FC236}">
                    <a16:creationId xmlns:a16="http://schemas.microsoft.com/office/drawing/2014/main" id="{788E88A5-57B4-8FBB-D394-ED246FA47BB0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AutoShape 58">
                <a:extLst>
                  <a:ext uri="{FF2B5EF4-FFF2-40B4-BE49-F238E27FC236}">
                    <a16:creationId xmlns:a16="http://schemas.microsoft.com/office/drawing/2014/main" id="{DCC6AE8E-7C5A-123F-D743-1000DF3158E3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0" name="Group 59">
              <a:extLst>
                <a:ext uri="{FF2B5EF4-FFF2-40B4-BE49-F238E27FC236}">
                  <a16:creationId xmlns:a16="http://schemas.microsoft.com/office/drawing/2014/main" id="{24948A98-F2D2-9A7E-79B8-2FB15C0A4791}"/>
                </a:ext>
              </a:extLst>
            </p:cNvPr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1" name="AutoShape 60">
                <a:extLst>
                  <a:ext uri="{FF2B5EF4-FFF2-40B4-BE49-F238E27FC236}">
                    <a16:creationId xmlns:a16="http://schemas.microsoft.com/office/drawing/2014/main" id="{DB6BFFE5-A95E-4593-7D23-7A6BC1B91C93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61">
                <a:extLst>
                  <a:ext uri="{FF2B5EF4-FFF2-40B4-BE49-F238E27FC236}">
                    <a16:creationId xmlns:a16="http://schemas.microsoft.com/office/drawing/2014/main" id="{2AC169EF-8828-0994-2B50-0A38AE49A434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62">
                <a:extLst>
                  <a:ext uri="{FF2B5EF4-FFF2-40B4-BE49-F238E27FC236}">
                    <a16:creationId xmlns:a16="http://schemas.microsoft.com/office/drawing/2014/main" id="{8DCDD1BB-297D-E756-C636-B5E92118968C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63">
                <a:extLst>
                  <a:ext uri="{FF2B5EF4-FFF2-40B4-BE49-F238E27FC236}">
                    <a16:creationId xmlns:a16="http://schemas.microsoft.com/office/drawing/2014/main" id="{C02011FA-580F-771B-A63D-00D0EE6A8606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" name="Group 64">
            <a:extLst>
              <a:ext uri="{FF2B5EF4-FFF2-40B4-BE49-F238E27FC236}">
                <a16:creationId xmlns:a16="http://schemas.microsoft.com/office/drawing/2014/main" id="{67385FA3-FE10-9535-1F4D-234948DE3CDC}"/>
              </a:ext>
            </a:extLst>
          </p:cNvPr>
          <p:cNvGrpSpPr>
            <a:grpSpLocks/>
          </p:cNvGrpSpPr>
          <p:nvPr/>
        </p:nvGrpSpPr>
        <p:grpSpPr bwMode="auto">
          <a:xfrm>
            <a:off x="2447136" y="2114419"/>
            <a:ext cx="4267200" cy="617538"/>
            <a:chOff x="1431" y="1198"/>
            <a:chExt cx="2688" cy="389"/>
          </a:xfrm>
        </p:grpSpPr>
        <p:grpSp>
          <p:nvGrpSpPr>
            <p:cNvPr id="50" name="Group 65">
              <a:extLst>
                <a:ext uri="{FF2B5EF4-FFF2-40B4-BE49-F238E27FC236}">
                  <a16:creationId xmlns:a16="http://schemas.microsoft.com/office/drawing/2014/main" id="{221FD077-93BC-71C0-CB4F-9BBE79CE37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1198"/>
              <a:ext cx="2688" cy="389"/>
              <a:chOff x="1588" y="1441"/>
              <a:chExt cx="2448" cy="389"/>
            </a:xfrm>
          </p:grpSpPr>
          <p:sp>
            <p:nvSpPr>
              <p:cNvPr id="52" name="AutoShape 66">
                <a:extLst>
                  <a:ext uri="{FF2B5EF4-FFF2-40B4-BE49-F238E27FC236}">
                    <a16:creationId xmlns:a16="http://schemas.microsoft.com/office/drawing/2014/main" id="{CF6A7C9F-4A2D-DC0F-CFD5-F5224B05B2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88" y="1441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utoShape 67">
                <a:extLst>
                  <a:ext uri="{FF2B5EF4-FFF2-40B4-BE49-F238E27FC236}">
                    <a16:creationId xmlns:a16="http://schemas.microsoft.com/office/drawing/2014/main" id="{C6071DD2-1A10-E637-A582-B144844116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42" y="1466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" name="Rectangle 68">
              <a:extLst>
                <a:ext uri="{FF2B5EF4-FFF2-40B4-BE49-F238E27FC236}">
                  <a16:creationId xmlns:a16="http://schemas.microsoft.com/office/drawing/2014/main" id="{5F1912B8-3B2F-6148-2FD7-6EDC67986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1251"/>
              <a:ext cx="231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Всего 14692 жителей взрослого населения</a:t>
              </a:r>
              <a:endParaRPr lang="en-US" b="1" dirty="0">
                <a:latin typeface="Arial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F7D1ACC-E184-91D9-4E10-30ED3A73CE6F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6586DB46-6E46-C640-E334-8CD24068A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8835F9D7-F042-0CA6-D5DA-BBCAA706B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  <p:sp>
        <p:nvSpPr>
          <p:cNvPr id="57" name="Стрелка: изогнутая вправо 56">
            <a:extLst>
              <a:ext uri="{FF2B5EF4-FFF2-40B4-BE49-F238E27FC236}">
                <a16:creationId xmlns:a16="http://schemas.microsoft.com/office/drawing/2014/main" id="{151B1B7C-9E1B-5568-A5EA-E915D5EDBBE4}"/>
              </a:ext>
            </a:extLst>
          </p:cNvPr>
          <p:cNvSpPr/>
          <p:nvPr/>
        </p:nvSpPr>
        <p:spPr>
          <a:xfrm>
            <a:off x="739007" y="2278771"/>
            <a:ext cx="1603654" cy="1277245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трелка: изогнутая вправо 76">
            <a:extLst>
              <a:ext uri="{FF2B5EF4-FFF2-40B4-BE49-F238E27FC236}">
                <a16:creationId xmlns:a16="http://schemas.microsoft.com/office/drawing/2014/main" id="{E1698BE8-A480-2FF1-2F88-34FA38181FB6}"/>
              </a:ext>
            </a:extLst>
          </p:cNvPr>
          <p:cNvSpPr/>
          <p:nvPr/>
        </p:nvSpPr>
        <p:spPr>
          <a:xfrm flipH="1">
            <a:off x="6788609" y="2278771"/>
            <a:ext cx="1603654" cy="1238627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верх стрелка 9">
            <a:extLst>
              <a:ext uri="{FF2B5EF4-FFF2-40B4-BE49-F238E27FC236}">
                <a16:creationId xmlns:a16="http://schemas.microsoft.com/office/drawing/2014/main" id="{8116F5A7-9097-E1CD-1BC7-66319563A0D7}"/>
              </a:ext>
            </a:extLst>
          </p:cNvPr>
          <p:cNvSpPr/>
          <p:nvPr/>
        </p:nvSpPr>
        <p:spPr>
          <a:xfrm flipH="1">
            <a:off x="4236356" y="3268401"/>
            <a:ext cx="1597023" cy="1632033"/>
          </a:xfrm>
          <a:custGeom>
            <a:avLst/>
            <a:gdLst>
              <a:gd name="connsiteX0" fmla="*/ 874214 w 1077114"/>
              <a:gd name="connsiteY0" fmla="*/ 811601 h 811601"/>
              <a:gd name="connsiteX1" fmla="*/ 659044 w 1077114"/>
              <a:gd name="connsiteY1" fmla="*/ 608701 h 811601"/>
              <a:gd name="connsiteX2" fmla="*/ 760494 w 1077114"/>
              <a:gd name="connsiteY2" fmla="*/ 608701 h 811601"/>
              <a:gd name="connsiteX3" fmla="*/ 386381 w 1077114"/>
              <a:gd name="connsiteY3" fmla="*/ 0 h 811601"/>
              <a:gd name="connsiteX4" fmla="*/ 589282 w 1077114"/>
              <a:gd name="connsiteY4" fmla="*/ 0 h 811601"/>
              <a:gd name="connsiteX5" fmla="*/ 963395 w 1077114"/>
              <a:gd name="connsiteY5" fmla="*/ 608701 h 811601"/>
              <a:gd name="connsiteX6" fmla="*/ 1064845 w 1077114"/>
              <a:gd name="connsiteY6" fmla="*/ 608701 h 811601"/>
              <a:gd name="connsiteX7" fmla="*/ 874214 w 1077114"/>
              <a:gd name="connsiteY7" fmla="*/ 811601 h 811601"/>
              <a:gd name="connsiteX0" fmla="*/ 487832 w 1077114"/>
              <a:gd name="connsiteY0" fmla="*/ 28475 h 811601"/>
              <a:gd name="connsiteX1" fmla="*/ 202900 w 1077114"/>
              <a:gd name="connsiteY1" fmla="*/ 811601 h 811601"/>
              <a:gd name="connsiteX2" fmla="*/ 0 w 1077114"/>
              <a:gd name="connsiteY2" fmla="*/ 811601 h 811601"/>
              <a:gd name="connsiteX3" fmla="*/ 46648 w 1077114"/>
              <a:gd name="connsiteY3" fmla="*/ 425017 h 811601"/>
              <a:gd name="connsiteX4" fmla="*/ 487833 w 1077114"/>
              <a:gd name="connsiteY4" fmla="*/ 28476 h 811601"/>
              <a:gd name="connsiteX5" fmla="*/ 487832 w 1077114"/>
              <a:gd name="connsiteY5" fmla="*/ 28475 h 811601"/>
              <a:gd name="connsiteX0" fmla="*/ 487832 w 1077114"/>
              <a:gd name="connsiteY0" fmla="*/ 28475 h 811601"/>
              <a:gd name="connsiteX1" fmla="*/ 202900 w 1077114"/>
              <a:gd name="connsiteY1" fmla="*/ 811601 h 811601"/>
              <a:gd name="connsiteX2" fmla="*/ 0 w 1077114"/>
              <a:gd name="connsiteY2" fmla="*/ 811601 h 811601"/>
              <a:gd name="connsiteX3" fmla="*/ 386382 w 1077114"/>
              <a:gd name="connsiteY3" fmla="*/ 0 h 811601"/>
              <a:gd name="connsiteX4" fmla="*/ 589282 w 1077114"/>
              <a:gd name="connsiteY4" fmla="*/ 0 h 811601"/>
              <a:gd name="connsiteX5" fmla="*/ 963395 w 1077114"/>
              <a:gd name="connsiteY5" fmla="*/ 608701 h 811601"/>
              <a:gd name="connsiteX6" fmla="*/ 1064845 w 1077114"/>
              <a:gd name="connsiteY6" fmla="*/ 608701 h 811601"/>
              <a:gd name="connsiteX7" fmla="*/ 874214 w 1077114"/>
              <a:gd name="connsiteY7" fmla="*/ 811601 h 811601"/>
              <a:gd name="connsiteX8" fmla="*/ 659044 w 1077114"/>
              <a:gd name="connsiteY8" fmla="*/ 608701 h 811601"/>
              <a:gd name="connsiteX9" fmla="*/ 760494 w 1077114"/>
              <a:gd name="connsiteY9" fmla="*/ 608701 h 811601"/>
              <a:gd name="connsiteX10" fmla="*/ 386381 w 1077114"/>
              <a:gd name="connsiteY10" fmla="*/ 0 h 811601"/>
              <a:gd name="connsiteX0" fmla="*/ 874214 w 1064845"/>
              <a:gd name="connsiteY0" fmla="*/ 859857 h 859857"/>
              <a:gd name="connsiteX1" fmla="*/ 659044 w 1064845"/>
              <a:gd name="connsiteY1" fmla="*/ 656957 h 859857"/>
              <a:gd name="connsiteX2" fmla="*/ 760494 w 1064845"/>
              <a:gd name="connsiteY2" fmla="*/ 656957 h 859857"/>
              <a:gd name="connsiteX3" fmla="*/ 386381 w 1064845"/>
              <a:gd name="connsiteY3" fmla="*/ 48256 h 859857"/>
              <a:gd name="connsiteX4" fmla="*/ 589282 w 1064845"/>
              <a:gd name="connsiteY4" fmla="*/ 48256 h 859857"/>
              <a:gd name="connsiteX5" fmla="*/ 963395 w 1064845"/>
              <a:gd name="connsiteY5" fmla="*/ 656957 h 859857"/>
              <a:gd name="connsiteX6" fmla="*/ 1064845 w 1064845"/>
              <a:gd name="connsiteY6" fmla="*/ 656957 h 859857"/>
              <a:gd name="connsiteX7" fmla="*/ 874214 w 1064845"/>
              <a:gd name="connsiteY7" fmla="*/ 859857 h 859857"/>
              <a:gd name="connsiteX0" fmla="*/ 487832 w 1064845"/>
              <a:gd name="connsiteY0" fmla="*/ 76731 h 859857"/>
              <a:gd name="connsiteX1" fmla="*/ 202900 w 1064845"/>
              <a:gd name="connsiteY1" fmla="*/ 859857 h 859857"/>
              <a:gd name="connsiteX2" fmla="*/ 0 w 1064845"/>
              <a:gd name="connsiteY2" fmla="*/ 859857 h 859857"/>
              <a:gd name="connsiteX3" fmla="*/ 46648 w 1064845"/>
              <a:gd name="connsiteY3" fmla="*/ 473273 h 859857"/>
              <a:gd name="connsiteX4" fmla="*/ 487833 w 1064845"/>
              <a:gd name="connsiteY4" fmla="*/ 76732 h 859857"/>
              <a:gd name="connsiteX5" fmla="*/ 487832 w 1064845"/>
              <a:gd name="connsiteY5" fmla="*/ 76731 h 859857"/>
              <a:gd name="connsiteX0" fmla="*/ 487832 w 1064845"/>
              <a:gd name="connsiteY0" fmla="*/ 76731 h 859857"/>
              <a:gd name="connsiteX1" fmla="*/ 202900 w 1064845"/>
              <a:gd name="connsiteY1" fmla="*/ 859857 h 859857"/>
              <a:gd name="connsiteX2" fmla="*/ 254977 w 1064845"/>
              <a:gd name="connsiteY2" fmla="*/ 288357 h 859857"/>
              <a:gd name="connsiteX3" fmla="*/ 386382 w 1064845"/>
              <a:gd name="connsiteY3" fmla="*/ 48256 h 859857"/>
              <a:gd name="connsiteX4" fmla="*/ 589282 w 1064845"/>
              <a:gd name="connsiteY4" fmla="*/ 48256 h 859857"/>
              <a:gd name="connsiteX5" fmla="*/ 963395 w 1064845"/>
              <a:gd name="connsiteY5" fmla="*/ 656957 h 859857"/>
              <a:gd name="connsiteX6" fmla="*/ 1064845 w 1064845"/>
              <a:gd name="connsiteY6" fmla="*/ 656957 h 859857"/>
              <a:gd name="connsiteX7" fmla="*/ 874214 w 1064845"/>
              <a:gd name="connsiteY7" fmla="*/ 859857 h 859857"/>
              <a:gd name="connsiteX8" fmla="*/ 659044 w 1064845"/>
              <a:gd name="connsiteY8" fmla="*/ 656957 h 859857"/>
              <a:gd name="connsiteX9" fmla="*/ 760494 w 1064845"/>
              <a:gd name="connsiteY9" fmla="*/ 656957 h 859857"/>
              <a:gd name="connsiteX10" fmla="*/ 386381 w 1064845"/>
              <a:gd name="connsiteY10" fmla="*/ 48256 h 859857"/>
              <a:gd name="connsiteX0" fmla="*/ 831118 w 1021749"/>
              <a:gd name="connsiteY0" fmla="*/ 859857 h 859857"/>
              <a:gd name="connsiteX1" fmla="*/ 615948 w 1021749"/>
              <a:gd name="connsiteY1" fmla="*/ 656957 h 859857"/>
              <a:gd name="connsiteX2" fmla="*/ 717398 w 1021749"/>
              <a:gd name="connsiteY2" fmla="*/ 656957 h 859857"/>
              <a:gd name="connsiteX3" fmla="*/ 343285 w 1021749"/>
              <a:gd name="connsiteY3" fmla="*/ 48256 h 859857"/>
              <a:gd name="connsiteX4" fmla="*/ 546186 w 1021749"/>
              <a:gd name="connsiteY4" fmla="*/ 48256 h 859857"/>
              <a:gd name="connsiteX5" fmla="*/ 920299 w 1021749"/>
              <a:gd name="connsiteY5" fmla="*/ 656957 h 859857"/>
              <a:gd name="connsiteX6" fmla="*/ 1021749 w 1021749"/>
              <a:gd name="connsiteY6" fmla="*/ 656957 h 859857"/>
              <a:gd name="connsiteX7" fmla="*/ 831118 w 1021749"/>
              <a:gd name="connsiteY7" fmla="*/ 859857 h 859857"/>
              <a:gd name="connsiteX0" fmla="*/ 444736 w 1021749"/>
              <a:gd name="connsiteY0" fmla="*/ 76731 h 859857"/>
              <a:gd name="connsiteX1" fmla="*/ 159804 w 1021749"/>
              <a:gd name="connsiteY1" fmla="*/ 859857 h 859857"/>
              <a:gd name="connsiteX2" fmla="*/ 150335 w 1021749"/>
              <a:gd name="connsiteY2" fmla="*/ 358696 h 859857"/>
              <a:gd name="connsiteX3" fmla="*/ 3552 w 1021749"/>
              <a:gd name="connsiteY3" fmla="*/ 473273 h 859857"/>
              <a:gd name="connsiteX4" fmla="*/ 444737 w 1021749"/>
              <a:gd name="connsiteY4" fmla="*/ 76732 h 859857"/>
              <a:gd name="connsiteX5" fmla="*/ 444736 w 1021749"/>
              <a:gd name="connsiteY5" fmla="*/ 76731 h 859857"/>
              <a:gd name="connsiteX0" fmla="*/ 444736 w 1021749"/>
              <a:gd name="connsiteY0" fmla="*/ 76731 h 859857"/>
              <a:gd name="connsiteX1" fmla="*/ 159804 w 1021749"/>
              <a:gd name="connsiteY1" fmla="*/ 859857 h 859857"/>
              <a:gd name="connsiteX2" fmla="*/ 211881 w 1021749"/>
              <a:gd name="connsiteY2" fmla="*/ 288357 h 859857"/>
              <a:gd name="connsiteX3" fmla="*/ 343286 w 1021749"/>
              <a:gd name="connsiteY3" fmla="*/ 48256 h 859857"/>
              <a:gd name="connsiteX4" fmla="*/ 546186 w 1021749"/>
              <a:gd name="connsiteY4" fmla="*/ 48256 h 859857"/>
              <a:gd name="connsiteX5" fmla="*/ 920299 w 1021749"/>
              <a:gd name="connsiteY5" fmla="*/ 656957 h 859857"/>
              <a:gd name="connsiteX6" fmla="*/ 1021749 w 1021749"/>
              <a:gd name="connsiteY6" fmla="*/ 656957 h 859857"/>
              <a:gd name="connsiteX7" fmla="*/ 831118 w 1021749"/>
              <a:gd name="connsiteY7" fmla="*/ 859857 h 859857"/>
              <a:gd name="connsiteX8" fmla="*/ 615948 w 1021749"/>
              <a:gd name="connsiteY8" fmla="*/ 656957 h 859857"/>
              <a:gd name="connsiteX9" fmla="*/ 717398 w 1021749"/>
              <a:gd name="connsiteY9" fmla="*/ 656957 h 859857"/>
              <a:gd name="connsiteX10" fmla="*/ 343285 w 1021749"/>
              <a:gd name="connsiteY10" fmla="*/ 48256 h 859857"/>
              <a:gd name="connsiteX0" fmla="*/ 831118 w 1021749"/>
              <a:gd name="connsiteY0" fmla="*/ 859857 h 859857"/>
              <a:gd name="connsiteX1" fmla="*/ 615948 w 1021749"/>
              <a:gd name="connsiteY1" fmla="*/ 656957 h 859857"/>
              <a:gd name="connsiteX2" fmla="*/ 717398 w 1021749"/>
              <a:gd name="connsiteY2" fmla="*/ 656957 h 859857"/>
              <a:gd name="connsiteX3" fmla="*/ 343285 w 1021749"/>
              <a:gd name="connsiteY3" fmla="*/ 48256 h 859857"/>
              <a:gd name="connsiteX4" fmla="*/ 546186 w 1021749"/>
              <a:gd name="connsiteY4" fmla="*/ 48256 h 859857"/>
              <a:gd name="connsiteX5" fmla="*/ 920299 w 1021749"/>
              <a:gd name="connsiteY5" fmla="*/ 656957 h 859857"/>
              <a:gd name="connsiteX6" fmla="*/ 1021749 w 1021749"/>
              <a:gd name="connsiteY6" fmla="*/ 656957 h 859857"/>
              <a:gd name="connsiteX7" fmla="*/ 831118 w 1021749"/>
              <a:gd name="connsiteY7" fmla="*/ 859857 h 859857"/>
              <a:gd name="connsiteX0" fmla="*/ 444736 w 1021749"/>
              <a:gd name="connsiteY0" fmla="*/ 76731 h 859857"/>
              <a:gd name="connsiteX1" fmla="*/ 159804 w 1021749"/>
              <a:gd name="connsiteY1" fmla="*/ 859857 h 859857"/>
              <a:gd name="connsiteX2" fmla="*/ 150335 w 1021749"/>
              <a:gd name="connsiteY2" fmla="*/ 358696 h 859857"/>
              <a:gd name="connsiteX3" fmla="*/ 3552 w 1021749"/>
              <a:gd name="connsiteY3" fmla="*/ 473273 h 859857"/>
              <a:gd name="connsiteX4" fmla="*/ 444737 w 1021749"/>
              <a:gd name="connsiteY4" fmla="*/ 76732 h 859857"/>
              <a:gd name="connsiteX5" fmla="*/ 444736 w 1021749"/>
              <a:gd name="connsiteY5" fmla="*/ 76731 h 859857"/>
              <a:gd name="connsiteX0" fmla="*/ 444736 w 1021749"/>
              <a:gd name="connsiteY0" fmla="*/ 76731 h 859857"/>
              <a:gd name="connsiteX1" fmla="*/ 300481 w 1021749"/>
              <a:gd name="connsiteY1" fmla="*/ 332319 h 859857"/>
              <a:gd name="connsiteX2" fmla="*/ 211881 w 1021749"/>
              <a:gd name="connsiteY2" fmla="*/ 288357 h 859857"/>
              <a:gd name="connsiteX3" fmla="*/ 343286 w 1021749"/>
              <a:gd name="connsiteY3" fmla="*/ 48256 h 859857"/>
              <a:gd name="connsiteX4" fmla="*/ 546186 w 1021749"/>
              <a:gd name="connsiteY4" fmla="*/ 48256 h 859857"/>
              <a:gd name="connsiteX5" fmla="*/ 920299 w 1021749"/>
              <a:gd name="connsiteY5" fmla="*/ 656957 h 859857"/>
              <a:gd name="connsiteX6" fmla="*/ 1021749 w 1021749"/>
              <a:gd name="connsiteY6" fmla="*/ 656957 h 859857"/>
              <a:gd name="connsiteX7" fmla="*/ 831118 w 1021749"/>
              <a:gd name="connsiteY7" fmla="*/ 859857 h 859857"/>
              <a:gd name="connsiteX8" fmla="*/ 615948 w 1021749"/>
              <a:gd name="connsiteY8" fmla="*/ 656957 h 859857"/>
              <a:gd name="connsiteX9" fmla="*/ 717398 w 1021749"/>
              <a:gd name="connsiteY9" fmla="*/ 656957 h 859857"/>
              <a:gd name="connsiteX10" fmla="*/ 343285 w 1021749"/>
              <a:gd name="connsiteY10" fmla="*/ 48256 h 859857"/>
              <a:gd name="connsiteX0" fmla="*/ 831118 w 1021749"/>
              <a:gd name="connsiteY0" fmla="*/ 859857 h 859857"/>
              <a:gd name="connsiteX1" fmla="*/ 615948 w 1021749"/>
              <a:gd name="connsiteY1" fmla="*/ 656957 h 859857"/>
              <a:gd name="connsiteX2" fmla="*/ 717398 w 1021749"/>
              <a:gd name="connsiteY2" fmla="*/ 656957 h 859857"/>
              <a:gd name="connsiteX3" fmla="*/ 343285 w 1021749"/>
              <a:gd name="connsiteY3" fmla="*/ 48256 h 859857"/>
              <a:gd name="connsiteX4" fmla="*/ 546186 w 1021749"/>
              <a:gd name="connsiteY4" fmla="*/ 48256 h 859857"/>
              <a:gd name="connsiteX5" fmla="*/ 920299 w 1021749"/>
              <a:gd name="connsiteY5" fmla="*/ 656957 h 859857"/>
              <a:gd name="connsiteX6" fmla="*/ 1021749 w 1021749"/>
              <a:gd name="connsiteY6" fmla="*/ 656957 h 859857"/>
              <a:gd name="connsiteX7" fmla="*/ 831118 w 1021749"/>
              <a:gd name="connsiteY7" fmla="*/ 859857 h 859857"/>
              <a:gd name="connsiteX0" fmla="*/ 444736 w 1021749"/>
              <a:gd name="connsiteY0" fmla="*/ 76731 h 859857"/>
              <a:gd name="connsiteX1" fmla="*/ 177388 w 1021749"/>
              <a:gd name="connsiteY1" fmla="*/ 534542 h 859857"/>
              <a:gd name="connsiteX2" fmla="*/ 150335 w 1021749"/>
              <a:gd name="connsiteY2" fmla="*/ 358696 h 859857"/>
              <a:gd name="connsiteX3" fmla="*/ 3552 w 1021749"/>
              <a:gd name="connsiteY3" fmla="*/ 473273 h 859857"/>
              <a:gd name="connsiteX4" fmla="*/ 444737 w 1021749"/>
              <a:gd name="connsiteY4" fmla="*/ 76732 h 859857"/>
              <a:gd name="connsiteX5" fmla="*/ 444736 w 1021749"/>
              <a:gd name="connsiteY5" fmla="*/ 76731 h 859857"/>
              <a:gd name="connsiteX0" fmla="*/ 444736 w 1021749"/>
              <a:gd name="connsiteY0" fmla="*/ 76731 h 859857"/>
              <a:gd name="connsiteX1" fmla="*/ 300481 w 1021749"/>
              <a:gd name="connsiteY1" fmla="*/ 332319 h 859857"/>
              <a:gd name="connsiteX2" fmla="*/ 211881 w 1021749"/>
              <a:gd name="connsiteY2" fmla="*/ 288357 h 859857"/>
              <a:gd name="connsiteX3" fmla="*/ 343286 w 1021749"/>
              <a:gd name="connsiteY3" fmla="*/ 48256 h 859857"/>
              <a:gd name="connsiteX4" fmla="*/ 546186 w 1021749"/>
              <a:gd name="connsiteY4" fmla="*/ 48256 h 859857"/>
              <a:gd name="connsiteX5" fmla="*/ 920299 w 1021749"/>
              <a:gd name="connsiteY5" fmla="*/ 656957 h 859857"/>
              <a:gd name="connsiteX6" fmla="*/ 1021749 w 1021749"/>
              <a:gd name="connsiteY6" fmla="*/ 656957 h 859857"/>
              <a:gd name="connsiteX7" fmla="*/ 831118 w 1021749"/>
              <a:gd name="connsiteY7" fmla="*/ 859857 h 859857"/>
              <a:gd name="connsiteX8" fmla="*/ 615948 w 1021749"/>
              <a:gd name="connsiteY8" fmla="*/ 656957 h 859857"/>
              <a:gd name="connsiteX9" fmla="*/ 717398 w 1021749"/>
              <a:gd name="connsiteY9" fmla="*/ 656957 h 859857"/>
              <a:gd name="connsiteX10" fmla="*/ 343285 w 1021749"/>
              <a:gd name="connsiteY10" fmla="*/ 48256 h 859857"/>
              <a:gd name="connsiteX0" fmla="*/ 831118 w 1021749"/>
              <a:gd name="connsiteY0" fmla="*/ 898535 h 898535"/>
              <a:gd name="connsiteX1" fmla="*/ 615948 w 1021749"/>
              <a:gd name="connsiteY1" fmla="*/ 695635 h 898535"/>
              <a:gd name="connsiteX2" fmla="*/ 717398 w 1021749"/>
              <a:gd name="connsiteY2" fmla="*/ 695635 h 898535"/>
              <a:gd name="connsiteX3" fmla="*/ 343285 w 1021749"/>
              <a:gd name="connsiteY3" fmla="*/ 86934 h 898535"/>
              <a:gd name="connsiteX4" fmla="*/ 546186 w 1021749"/>
              <a:gd name="connsiteY4" fmla="*/ 86934 h 898535"/>
              <a:gd name="connsiteX5" fmla="*/ 920299 w 1021749"/>
              <a:gd name="connsiteY5" fmla="*/ 695635 h 898535"/>
              <a:gd name="connsiteX6" fmla="*/ 1021749 w 1021749"/>
              <a:gd name="connsiteY6" fmla="*/ 695635 h 898535"/>
              <a:gd name="connsiteX7" fmla="*/ 831118 w 1021749"/>
              <a:gd name="connsiteY7" fmla="*/ 898535 h 898535"/>
              <a:gd name="connsiteX0" fmla="*/ 444736 w 1021749"/>
              <a:gd name="connsiteY0" fmla="*/ 115409 h 898535"/>
              <a:gd name="connsiteX1" fmla="*/ 546665 w 1021749"/>
              <a:gd name="connsiteY1" fmla="*/ 151189 h 898535"/>
              <a:gd name="connsiteX2" fmla="*/ 150335 w 1021749"/>
              <a:gd name="connsiteY2" fmla="*/ 397374 h 898535"/>
              <a:gd name="connsiteX3" fmla="*/ 3552 w 1021749"/>
              <a:gd name="connsiteY3" fmla="*/ 511951 h 898535"/>
              <a:gd name="connsiteX4" fmla="*/ 444737 w 1021749"/>
              <a:gd name="connsiteY4" fmla="*/ 115410 h 898535"/>
              <a:gd name="connsiteX5" fmla="*/ 444736 w 1021749"/>
              <a:gd name="connsiteY5" fmla="*/ 115409 h 898535"/>
              <a:gd name="connsiteX0" fmla="*/ 444736 w 1021749"/>
              <a:gd name="connsiteY0" fmla="*/ 115409 h 898535"/>
              <a:gd name="connsiteX1" fmla="*/ 300481 w 1021749"/>
              <a:gd name="connsiteY1" fmla="*/ 370997 h 898535"/>
              <a:gd name="connsiteX2" fmla="*/ 211881 w 1021749"/>
              <a:gd name="connsiteY2" fmla="*/ 327035 h 898535"/>
              <a:gd name="connsiteX3" fmla="*/ 343286 w 1021749"/>
              <a:gd name="connsiteY3" fmla="*/ 86934 h 898535"/>
              <a:gd name="connsiteX4" fmla="*/ 546186 w 1021749"/>
              <a:gd name="connsiteY4" fmla="*/ 86934 h 898535"/>
              <a:gd name="connsiteX5" fmla="*/ 920299 w 1021749"/>
              <a:gd name="connsiteY5" fmla="*/ 695635 h 898535"/>
              <a:gd name="connsiteX6" fmla="*/ 1021749 w 1021749"/>
              <a:gd name="connsiteY6" fmla="*/ 695635 h 898535"/>
              <a:gd name="connsiteX7" fmla="*/ 831118 w 1021749"/>
              <a:gd name="connsiteY7" fmla="*/ 898535 h 898535"/>
              <a:gd name="connsiteX8" fmla="*/ 615948 w 1021749"/>
              <a:gd name="connsiteY8" fmla="*/ 695635 h 898535"/>
              <a:gd name="connsiteX9" fmla="*/ 717398 w 1021749"/>
              <a:gd name="connsiteY9" fmla="*/ 695635 h 898535"/>
              <a:gd name="connsiteX10" fmla="*/ 343285 w 1021749"/>
              <a:gd name="connsiteY10" fmla="*/ 86934 h 898535"/>
              <a:gd name="connsiteX0" fmla="*/ 680783 w 871414"/>
              <a:gd name="connsiteY0" fmla="*/ 915605 h 915605"/>
              <a:gd name="connsiteX1" fmla="*/ 465613 w 871414"/>
              <a:gd name="connsiteY1" fmla="*/ 712705 h 915605"/>
              <a:gd name="connsiteX2" fmla="*/ 567063 w 871414"/>
              <a:gd name="connsiteY2" fmla="*/ 712705 h 915605"/>
              <a:gd name="connsiteX3" fmla="*/ 192950 w 871414"/>
              <a:gd name="connsiteY3" fmla="*/ 104004 h 915605"/>
              <a:gd name="connsiteX4" fmla="*/ 395851 w 871414"/>
              <a:gd name="connsiteY4" fmla="*/ 104004 h 915605"/>
              <a:gd name="connsiteX5" fmla="*/ 769964 w 871414"/>
              <a:gd name="connsiteY5" fmla="*/ 712705 h 915605"/>
              <a:gd name="connsiteX6" fmla="*/ 871414 w 871414"/>
              <a:gd name="connsiteY6" fmla="*/ 712705 h 915605"/>
              <a:gd name="connsiteX7" fmla="*/ 680783 w 871414"/>
              <a:gd name="connsiteY7" fmla="*/ 915605 h 915605"/>
              <a:gd name="connsiteX0" fmla="*/ 294401 w 871414"/>
              <a:gd name="connsiteY0" fmla="*/ 132479 h 915605"/>
              <a:gd name="connsiteX1" fmla="*/ 396330 w 871414"/>
              <a:gd name="connsiteY1" fmla="*/ 168259 h 915605"/>
              <a:gd name="connsiteX2" fmla="*/ 0 w 871414"/>
              <a:gd name="connsiteY2" fmla="*/ 414444 h 915605"/>
              <a:gd name="connsiteX3" fmla="*/ 231286 w 871414"/>
              <a:gd name="connsiteY3" fmla="*/ 194914 h 915605"/>
              <a:gd name="connsiteX4" fmla="*/ 294402 w 871414"/>
              <a:gd name="connsiteY4" fmla="*/ 132480 h 915605"/>
              <a:gd name="connsiteX5" fmla="*/ 294401 w 871414"/>
              <a:gd name="connsiteY5" fmla="*/ 132479 h 915605"/>
              <a:gd name="connsiteX0" fmla="*/ 294401 w 871414"/>
              <a:gd name="connsiteY0" fmla="*/ 132479 h 915605"/>
              <a:gd name="connsiteX1" fmla="*/ 150146 w 871414"/>
              <a:gd name="connsiteY1" fmla="*/ 388067 h 915605"/>
              <a:gd name="connsiteX2" fmla="*/ 61546 w 871414"/>
              <a:gd name="connsiteY2" fmla="*/ 344105 h 915605"/>
              <a:gd name="connsiteX3" fmla="*/ 192951 w 871414"/>
              <a:gd name="connsiteY3" fmla="*/ 104004 h 915605"/>
              <a:gd name="connsiteX4" fmla="*/ 395851 w 871414"/>
              <a:gd name="connsiteY4" fmla="*/ 104004 h 915605"/>
              <a:gd name="connsiteX5" fmla="*/ 769964 w 871414"/>
              <a:gd name="connsiteY5" fmla="*/ 712705 h 915605"/>
              <a:gd name="connsiteX6" fmla="*/ 871414 w 871414"/>
              <a:gd name="connsiteY6" fmla="*/ 712705 h 915605"/>
              <a:gd name="connsiteX7" fmla="*/ 680783 w 871414"/>
              <a:gd name="connsiteY7" fmla="*/ 915605 h 915605"/>
              <a:gd name="connsiteX8" fmla="*/ 465613 w 871414"/>
              <a:gd name="connsiteY8" fmla="*/ 712705 h 915605"/>
              <a:gd name="connsiteX9" fmla="*/ 567063 w 871414"/>
              <a:gd name="connsiteY9" fmla="*/ 712705 h 915605"/>
              <a:gd name="connsiteX10" fmla="*/ 192950 w 871414"/>
              <a:gd name="connsiteY10" fmla="*/ 104004 h 915605"/>
              <a:gd name="connsiteX0" fmla="*/ 634718 w 825349"/>
              <a:gd name="connsiteY0" fmla="*/ 915605 h 915605"/>
              <a:gd name="connsiteX1" fmla="*/ 419548 w 825349"/>
              <a:gd name="connsiteY1" fmla="*/ 712705 h 915605"/>
              <a:gd name="connsiteX2" fmla="*/ 520998 w 825349"/>
              <a:gd name="connsiteY2" fmla="*/ 712705 h 915605"/>
              <a:gd name="connsiteX3" fmla="*/ 146885 w 825349"/>
              <a:gd name="connsiteY3" fmla="*/ 104004 h 915605"/>
              <a:gd name="connsiteX4" fmla="*/ 349786 w 825349"/>
              <a:gd name="connsiteY4" fmla="*/ 104004 h 915605"/>
              <a:gd name="connsiteX5" fmla="*/ 723899 w 825349"/>
              <a:gd name="connsiteY5" fmla="*/ 712705 h 915605"/>
              <a:gd name="connsiteX6" fmla="*/ 825349 w 825349"/>
              <a:gd name="connsiteY6" fmla="*/ 712705 h 915605"/>
              <a:gd name="connsiteX7" fmla="*/ 634718 w 825349"/>
              <a:gd name="connsiteY7" fmla="*/ 915605 h 915605"/>
              <a:gd name="connsiteX0" fmla="*/ 248336 w 825349"/>
              <a:gd name="connsiteY0" fmla="*/ 132479 h 915605"/>
              <a:gd name="connsiteX1" fmla="*/ 350265 w 825349"/>
              <a:gd name="connsiteY1" fmla="*/ 168259 h 915605"/>
              <a:gd name="connsiteX2" fmla="*/ 217704 w 825349"/>
              <a:gd name="connsiteY2" fmla="*/ 194636 h 915605"/>
              <a:gd name="connsiteX3" fmla="*/ 185221 w 825349"/>
              <a:gd name="connsiteY3" fmla="*/ 194914 h 915605"/>
              <a:gd name="connsiteX4" fmla="*/ 248337 w 825349"/>
              <a:gd name="connsiteY4" fmla="*/ 132480 h 915605"/>
              <a:gd name="connsiteX5" fmla="*/ 248336 w 825349"/>
              <a:gd name="connsiteY5" fmla="*/ 132479 h 915605"/>
              <a:gd name="connsiteX0" fmla="*/ 248336 w 825349"/>
              <a:gd name="connsiteY0" fmla="*/ 132479 h 915605"/>
              <a:gd name="connsiteX1" fmla="*/ 104081 w 825349"/>
              <a:gd name="connsiteY1" fmla="*/ 388067 h 915605"/>
              <a:gd name="connsiteX2" fmla="*/ 15481 w 825349"/>
              <a:gd name="connsiteY2" fmla="*/ 344105 h 915605"/>
              <a:gd name="connsiteX3" fmla="*/ 146886 w 825349"/>
              <a:gd name="connsiteY3" fmla="*/ 104004 h 915605"/>
              <a:gd name="connsiteX4" fmla="*/ 349786 w 825349"/>
              <a:gd name="connsiteY4" fmla="*/ 104004 h 915605"/>
              <a:gd name="connsiteX5" fmla="*/ 723899 w 825349"/>
              <a:gd name="connsiteY5" fmla="*/ 712705 h 915605"/>
              <a:gd name="connsiteX6" fmla="*/ 825349 w 825349"/>
              <a:gd name="connsiteY6" fmla="*/ 712705 h 915605"/>
              <a:gd name="connsiteX7" fmla="*/ 634718 w 825349"/>
              <a:gd name="connsiteY7" fmla="*/ 915605 h 915605"/>
              <a:gd name="connsiteX8" fmla="*/ 419548 w 825349"/>
              <a:gd name="connsiteY8" fmla="*/ 712705 h 915605"/>
              <a:gd name="connsiteX9" fmla="*/ 520998 w 825349"/>
              <a:gd name="connsiteY9" fmla="*/ 712705 h 915605"/>
              <a:gd name="connsiteX10" fmla="*/ 146885 w 825349"/>
              <a:gd name="connsiteY10" fmla="*/ 104004 h 915605"/>
              <a:gd name="connsiteX0" fmla="*/ 578207 w 768838"/>
              <a:gd name="connsiteY0" fmla="*/ 977009 h 977009"/>
              <a:gd name="connsiteX1" fmla="*/ 363037 w 768838"/>
              <a:gd name="connsiteY1" fmla="*/ 774109 h 977009"/>
              <a:gd name="connsiteX2" fmla="*/ 464487 w 768838"/>
              <a:gd name="connsiteY2" fmla="*/ 774109 h 977009"/>
              <a:gd name="connsiteX3" fmla="*/ 90374 w 768838"/>
              <a:gd name="connsiteY3" fmla="*/ 165408 h 977009"/>
              <a:gd name="connsiteX4" fmla="*/ 293275 w 768838"/>
              <a:gd name="connsiteY4" fmla="*/ 165408 h 977009"/>
              <a:gd name="connsiteX5" fmla="*/ 667388 w 768838"/>
              <a:gd name="connsiteY5" fmla="*/ 774109 h 977009"/>
              <a:gd name="connsiteX6" fmla="*/ 768838 w 768838"/>
              <a:gd name="connsiteY6" fmla="*/ 774109 h 977009"/>
              <a:gd name="connsiteX7" fmla="*/ 578207 w 768838"/>
              <a:gd name="connsiteY7" fmla="*/ 977009 h 977009"/>
              <a:gd name="connsiteX0" fmla="*/ 191825 w 768838"/>
              <a:gd name="connsiteY0" fmla="*/ 193883 h 977009"/>
              <a:gd name="connsiteX1" fmla="*/ 293754 w 768838"/>
              <a:gd name="connsiteY1" fmla="*/ 229663 h 977009"/>
              <a:gd name="connsiteX2" fmla="*/ 161193 w 768838"/>
              <a:gd name="connsiteY2" fmla="*/ 256040 h 977009"/>
              <a:gd name="connsiteX3" fmla="*/ 128710 w 768838"/>
              <a:gd name="connsiteY3" fmla="*/ 256318 h 977009"/>
              <a:gd name="connsiteX4" fmla="*/ 191826 w 768838"/>
              <a:gd name="connsiteY4" fmla="*/ 193884 h 977009"/>
              <a:gd name="connsiteX5" fmla="*/ 191825 w 768838"/>
              <a:gd name="connsiteY5" fmla="*/ 193883 h 977009"/>
              <a:gd name="connsiteX0" fmla="*/ 191825 w 768838"/>
              <a:gd name="connsiteY0" fmla="*/ 193883 h 977009"/>
              <a:gd name="connsiteX1" fmla="*/ 47570 w 768838"/>
              <a:gd name="connsiteY1" fmla="*/ 449471 h 977009"/>
              <a:gd name="connsiteX2" fmla="*/ 108439 w 768838"/>
              <a:gd name="connsiteY2" fmla="*/ 212079 h 977009"/>
              <a:gd name="connsiteX3" fmla="*/ 90375 w 768838"/>
              <a:gd name="connsiteY3" fmla="*/ 165408 h 977009"/>
              <a:gd name="connsiteX4" fmla="*/ 293275 w 768838"/>
              <a:gd name="connsiteY4" fmla="*/ 165408 h 977009"/>
              <a:gd name="connsiteX5" fmla="*/ 667388 w 768838"/>
              <a:gd name="connsiteY5" fmla="*/ 774109 h 977009"/>
              <a:gd name="connsiteX6" fmla="*/ 768838 w 768838"/>
              <a:gd name="connsiteY6" fmla="*/ 774109 h 977009"/>
              <a:gd name="connsiteX7" fmla="*/ 578207 w 768838"/>
              <a:gd name="connsiteY7" fmla="*/ 977009 h 977009"/>
              <a:gd name="connsiteX8" fmla="*/ 363037 w 768838"/>
              <a:gd name="connsiteY8" fmla="*/ 774109 h 977009"/>
              <a:gd name="connsiteX9" fmla="*/ 464487 w 768838"/>
              <a:gd name="connsiteY9" fmla="*/ 774109 h 977009"/>
              <a:gd name="connsiteX10" fmla="*/ 90374 w 768838"/>
              <a:gd name="connsiteY10" fmla="*/ 165408 h 9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838" h="977009" stroke="0" extrusionOk="0">
                <a:moveTo>
                  <a:pt x="578207" y="977009"/>
                </a:moveTo>
                <a:lnTo>
                  <a:pt x="363037" y="774109"/>
                </a:lnTo>
                <a:lnTo>
                  <a:pt x="464487" y="774109"/>
                </a:lnTo>
                <a:cubicBezTo>
                  <a:pt x="420440" y="415772"/>
                  <a:pt x="266564" y="165408"/>
                  <a:pt x="90374" y="165408"/>
                </a:cubicBezTo>
                <a:lnTo>
                  <a:pt x="293275" y="165408"/>
                </a:lnTo>
                <a:cubicBezTo>
                  <a:pt x="469465" y="165408"/>
                  <a:pt x="623340" y="415772"/>
                  <a:pt x="667388" y="774109"/>
                </a:cubicBezTo>
                <a:lnTo>
                  <a:pt x="768838" y="774109"/>
                </a:lnTo>
                <a:lnTo>
                  <a:pt x="578207" y="977009"/>
                </a:lnTo>
                <a:close/>
              </a:path>
              <a:path w="768838" h="977009" fill="darkenLess" stroke="0" extrusionOk="0">
                <a:moveTo>
                  <a:pt x="191825" y="193883"/>
                </a:moveTo>
                <a:cubicBezTo>
                  <a:pt x="23620" y="290025"/>
                  <a:pt x="293754" y="-136503"/>
                  <a:pt x="293754" y="229663"/>
                </a:cubicBezTo>
                <a:lnTo>
                  <a:pt x="161193" y="256040"/>
                </a:lnTo>
                <a:cubicBezTo>
                  <a:pt x="161193" y="121035"/>
                  <a:pt x="98095" y="375024"/>
                  <a:pt x="128710" y="256318"/>
                </a:cubicBezTo>
                <a:cubicBezTo>
                  <a:pt x="214136" y="-74917"/>
                  <a:pt x="18773" y="94971"/>
                  <a:pt x="191826" y="193884"/>
                </a:cubicBezTo>
                <a:lnTo>
                  <a:pt x="191825" y="193883"/>
                </a:lnTo>
                <a:close/>
              </a:path>
              <a:path w="768838" h="977009" fill="none" extrusionOk="0">
                <a:moveTo>
                  <a:pt x="191825" y="193883"/>
                </a:moveTo>
                <a:cubicBezTo>
                  <a:pt x="23620" y="290025"/>
                  <a:pt x="47570" y="83305"/>
                  <a:pt x="47570" y="449471"/>
                </a:cubicBezTo>
                <a:cubicBezTo>
                  <a:pt x="-20063" y="449471"/>
                  <a:pt x="176072" y="212079"/>
                  <a:pt x="108439" y="212079"/>
                </a:cubicBezTo>
                <a:cubicBezTo>
                  <a:pt x="108439" y="-236156"/>
                  <a:pt x="-123018" y="165408"/>
                  <a:pt x="90375" y="165408"/>
                </a:cubicBezTo>
                <a:lnTo>
                  <a:pt x="293275" y="165408"/>
                </a:lnTo>
                <a:cubicBezTo>
                  <a:pt x="469465" y="165408"/>
                  <a:pt x="623340" y="415772"/>
                  <a:pt x="667388" y="774109"/>
                </a:cubicBezTo>
                <a:lnTo>
                  <a:pt x="768838" y="774109"/>
                </a:lnTo>
                <a:lnTo>
                  <a:pt x="578207" y="977009"/>
                </a:lnTo>
                <a:lnTo>
                  <a:pt x="363037" y="774109"/>
                </a:lnTo>
                <a:lnTo>
                  <a:pt x="464487" y="774109"/>
                </a:lnTo>
                <a:cubicBezTo>
                  <a:pt x="420440" y="415772"/>
                  <a:pt x="266564" y="165408"/>
                  <a:pt x="90374" y="165408"/>
                </a:cubicBezTo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E45931E-AECA-C3F5-4272-1E89677EF859}"/>
              </a:ext>
            </a:extLst>
          </p:cNvPr>
          <p:cNvGrpSpPr/>
          <p:nvPr/>
        </p:nvGrpSpPr>
        <p:grpSpPr>
          <a:xfrm>
            <a:off x="5146372" y="2987412"/>
            <a:ext cx="1749704" cy="1737511"/>
            <a:chOff x="5146372" y="2987412"/>
            <a:chExt cx="1749704" cy="1737511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1C93F7E-B114-9D39-A500-1868D6AD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6372" y="2987412"/>
              <a:ext cx="1749704" cy="1737511"/>
            </a:xfrm>
            <a:prstGeom prst="rect">
              <a:avLst/>
            </a:prstGeom>
          </p:spPr>
        </p:pic>
        <p:sp>
          <p:nvSpPr>
            <p:cNvPr id="61" name="Rectangle 49">
              <a:extLst>
                <a:ext uri="{FF2B5EF4-FFF2-40B4-BE49-F238E27FC236}">
                  <a16:creationId xmlns:a16="http://schemas.microsoft.com/office/drawing/2014/main" id="{0FFAB127-DD31-799F-333D-1803550651F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413582" y="3255975"/>
              <a:ext cx="1303538" cy="1107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Arial" charset="0"/>
                </a:rPr>
                <a:t>9864</a:t>
              </a:r>
            </a:p>
            <a:p>
              <a:pPr algn="ctr"/>
              <a:endParaRPr lang="ru-RU" sz="800" b="1" dirty="0">
                <a:solidFill>
                  <a:srgbClr val="1C1C1C"/>
                </a:solidFill>
                <a:latin typeface="Arial" charset="0"/>
              </a:endParaRPr>
            </a:p>
            <a:p>
              <a:pPr algn="ctr"/>
              <a:r>
                <a:rPr lang="ru-RU" sz="1400" b="1" dirty="0">
                  <a:solidFill>
                    <a:srgbClr val="1C1C1C"/>
                  </a:solidFill>
                  <a:latin typeface="Arial" charset="0"/>
                </a:rPr>
                <a:t>проживает в сельских поселениях</a:t>
              </a:r>
              <a:endParaRPr lang="en-US" sz="1400" b="1" dirty="0">
                <a:solidFill>
                  <a:srgbClr val="1C1C1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2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E6C06-DA15-1172-2711-BE91C74F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28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Особенности сельской жизни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AC47AC-EDB8-A75B-0280-275F5D9D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25246"/>
            <a:ext cx="8435280" cy="12917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i="1" dirty="0">
                <a:solidFill>
                  <a:srgbClr val="002060"/>
                </a:solidFill>
                <a:cs typeface="Arial" panose="020B0604020202020204" pitchFamily="34" charset="0"/>
              </a:rPr>
              <a:t>	Большая территориальная протяженность и плохое дорожно-транспортное сообщение с соседними населенными пунктами и районным центром.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F156CF3-4E79-94E7-69AE-115B0E779A68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A8C6C67-BFF6-D0AD-5579-B340D0CE2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3C2D58-E6C8-D393-547F-B8D2CF38C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  <p:pic>
        <p:nvPicPr>
          <p:cNvPr id="6146" name="Picture 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AF35B61A-7102-6DB4-CEC5-B83E14C0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93325"/>
            <a:ext cx="2195139" cy="18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6E84138-8E64-0C78-A4E1-204E55146849}"/>
              </a:ext>
            </a:extLst>
          </p:cNvPr>
          <p:cNvSpPr txBox="1">
            <a:spLocks/>
          </p:cNvSpPr>
          <p:nvPr/>
        </p:nvSpPr>
        <p:spPr>
          <a:xfrm>
            <a:off x="2339752" y="4576151"/>
            <a:ext cx="6192688" cy="115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ru-RU" sz="2600" i="1" dirty="0">
                <a:solidFill>
                  <a:srgbClr val="002060"/>
                </a:solidFill>
                <a:cs typeface="Arial" panose="020B0604020202020204" pitchFamily="34" charset="0"/>
              </a:rPr>
              <a:t>Социально-экономические условия жизни сельских жителей хуже, чем городских. </a:t>
            </a:r>
            <a:endParaRPr lang="ru-RU" sz="26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777DA73-C77D-DA6A-1DEA-9DB626323E04}"/>
              </a:ext>
            </a:extLst>
          </p:cNvPr>
          <p:cNvSpPr txBox="1">
            <a:spLocks/>
          </p:cNvSpPr>
          <p:nvPr/>
        </p:nvSpPr>
        <p:spPr>
          <a:xfrm>
            <a:off x="1204884" y="3470104"/>
            <a:ext cx="7920880" cy="870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	В селах больше, чем в городах, лиц старше 60 лет; одиноких престарелых; инвалидов и безработных. </a:t>
            </a:r>
            <a:r>
              <a:rPr lang="ru-RU" i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6443819-E0ED-F131-2666-23985D0A4226}"/>
              </a:ext>
            </a:extLst>
          </p:cNvPr>
          <p:cNvSpPr txBox="1">
            <a:spLocks/>
          </p:cNvSpPr>
          <p:nvPr/>
        </p:nvSpPr>
        <p:spPr>
          <a:xfrm>
            <a:off x="107504" y="1466079"/>
            <a:ext cx="5482952" cy="447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</a:t>
            </a:r>
            <a:r>
              <a:rPr lang="ru-RU" sz="2800" i="1" dirty="0">
                <a:solidFill>
                  <a:srgbClr val="002060"/>
                </a:solidFill>
                <a:cs typeface="Arial" panose="020B0604020202020204" pitchFamily="34" charset="0"/>
              </a:rPr>
              <a:t>Низкая плотность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5266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BC508-45A1-1B99-8C75-B558089AF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325" y="2096862"/>
            <a:ext cx="6456986" cy="4602556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C694479A-F18D-2CF4-FE63-81A3184A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0515"/>
            <a:ext cx="7704856" cy="124850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На территории района имеется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38 фельдшерско – акушерских пунктов, из них 9 не имеют медицинского работника.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06B6BD6-81C8-AE40-0C0F-C024F93F50F7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911392C-B658-B715-4A2D-237A39EF5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14666B5-30CA-38EC-76DC-73468C574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7911603-38D3-B1AB-FCBB-E852290D6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075112"/>
              </p:ext>
            </p:extLst>
          </p:nvPr>
        </p:nvGraphicFramePr>
        <p:xfrm>
          <a:off x="174433" y="1379021"/>
          <a:ext cx="4052122" cy="321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305103D4-E867-8657-72F8-C15D06D482C1}"/>
              </a:ext>
            </a:extLst>
          </p:cNvPr>
          <p:cNvSpPr txBox="1">
            <a:spLocks/>
          </p:cNvSpPr>
          <p:nvPr/>
        </p:nvSpPr>
        <p:spPr>
          <a:xfrm>
            <a:off x="362853" y="1379021"/>
            <a:ext cx="3675282" cy="386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i="1" dirty="0">
                <a:solidFill>
                  <a:srgbClr val="00B0F0"/>
                </a:solidFill>
              </a:rPr>
              <a:t>Возрастной состав сотрудников ФАП</a:t>
            </a:r>
          </a:p>
        </p:txBody>
      </p:sp>
      <p:pic>
        <p:nvPicPr>
          <p:cNvPr id="7172" name="Picture 4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1637912C-1BF1-3E3C-95D8-25A77978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433" y="4253860"/>
            <a:ext cx="2526744" cy="25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6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6489CDC0-8140-A25A-C883-C9247F2CD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91" y="116632"/>
            <a:ext cx="8950893" cy="6161124"/>
          </a:xfrm>
        </p:spPr>
      </p:pic>
      <p:pic>
        <p:nvPicPr>
          <p:cNvPr id="8194" name="Picture 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62672F35-4CC5-0B90-0D88-9A12DFD9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97" y="4806280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7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882D6E-00DC-E8BC-F7F0-4BCA40D5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657" y="4038631"/>
            <a:ext cx="5624272" cy="288031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Создать приказ проекта.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Создать приказ формирования бригады. 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Совещание с работниками социальной службы и главами сельских поселений. 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Совещание рабочей бригады, составление графика и маршрута.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Обучение специалистов данной бригады в ГАУЗ ТО «Медицинский город».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населения о выездах ( дата, время, место).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населения о важности прохождения КРВЗ.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охват населения профилактической работой.</a:t>
            </a:r>
          </a:p>
          <a:p>
            <a:pPr marL="342900" lvl="0" indent="-342900">
              <a:lnSpc>
                <a:spcPct val="115000"/>
              </a:lnSpc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Внесение данных в ЕГИСЗ и формирование отчета по результатам выезда.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616262"/>
              </a:buClr>
              <a:buFont typeface="+mj-lt"/>
              <a:buAutoNum type="arabicPeriod"/>
            </a:pP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Создание регистра «</a:t>
            </a:r>
            <a:r>
              <a:rPr lang="ru-RU" sz="12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предрака</a:t>
            </a:r>
            <a:r>
              <a:rPr lang="ru-RU" sz="1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1B38F4-0CCF-BCB7-A3FE-885C3052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2" y="104784"/>
            <a:ext cx="6954446" cy="3998471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DC4869D-E270-CCF9-76D3-940F9FDF928D}"/>
              </a:ext>
            </a:extLst>
          </p:cNvPr>
          <p:cNvSpPr/>
          <p:nvPr/>
        </p:nvSpPr>
        <p:spPr>
          <a:xfrm>
            <a:off x="78980" y="5673096"/>
            <a:ext cx="3557744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1E62571-316F-ED00-75D0-26DD0475B7A9}"/>
              </a:ext>
            </a:extLst>
          </p:cNvPr>
          <p:cNvSpPr txBox="1">
            <a:spLocks/>
          </p:cNvSpPr>
          <p:nvPr/>
        </p:nvSpPr>
        <p:spPr>
          <a:xfrm>
            <a:off x="0" y="5860111"/>
            <a:ext cx="332271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320C09-1E4D-654D-689F-7F65B00C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04784"/>
            <a:ext cx="2048434" cy="743776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0908BFD-9DBE-A5A0-B346-8D3E332E9D34}"/>
              </a:ext>
            </a:extLst>
          </p:cNvPr>
          <p:cNvSpPr/>
          <p:nvPr/>
        </p:nvSpPr>
        <p:spPr>
          <a:xfrm flipH="1">
            <a:off x="6185528" y="2060848"/>
            <a:ext cx="2808312" cy="111193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2DC4CB-5708-88CD-6872-DBD5502F067E}"/>
              </a:ext>
            </a:extLst>
          </p:cNvPr>
          <p:cNvSpPr txBox="1">
            <a:spLocks/>
          </p:cNvSpPr>
          <p:nvPr/>
        </p:nvSpPr>
        <p:spPr>
          <a:xfrm>
            <a:off x="5940152" y="2224096"/>
            <a:ext cx="3557745" cy="7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>
                <a:solidFill>
                  <a:srgbClr val="002060"/>
                </a:solidFill>
              </a:rPr>
              <a:t>Карта текущего состояния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939ABF-CDAF-17B0-E859-510C7AF09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53" y="4061267"/>
            <a:ext cx="2025496" cy="19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Объект 31">
                <a:extLst>
                  <a:ext uri="{FF2B5EF4-FFF2-40B4-BE49-F238E27FC236}">
                    <a16:creationId xmlns:a16="http://schemas.microsoft.com/office/drawing/2014/main" id="{3588AFAD-EEFA-704D-FE62-E1D9E94256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70605671"/>
                  </p:ext>
                </p:extLst>
              </p:nvPr>
            </p:nvGraphicFramePr>
            <p:xfrm>
              <a:off x="-567461" y="1772816"/>
              <a:ext cx="6552728" cy="47120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Объект 31">
                <a:extLst>
                  <a:ext uri="{FF2B5EF4-FFF2-40B4-BE49-F238E27FC236}">
                    <a16:creationId xmlns:a16="http://schemas.microsoft.com/office/drawing/2014/main" id="{3588AFAD-EEFA-704D-FE62-E1D9E94256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67461" y="1772816"/>
                <a:ext cx="6552728" cy="471207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C5E9648-9869-9C59-C7F3-8D411376259E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4A147FD-F646-ADCE-F1A9-DAD56E742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311DF33-E506-E608-B469-16AF85A52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0436890-615D-28DC-7B09-0881B784F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595729"/>
              </p:ext>
            </p:extLst>
          </p:nvPr>
        </p:nvGraphicFramePr>
        <p:xfrm>
          <a:off x="5037952" y="627933"/>
          <a:ext cx="3604601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2FDE489-1451-20CB-C541-6E58C3186914}"/>
              </a:ext>
            </a:extLst>
          </p:cNvPr>
          <p:cNvSpPr txBox="1">
            <a:spLocks/>
          </p:cNvSpPr>
          <p:nvPr/>
        </p:nvSpPr>
        <p:spPr>
          <a:xfrm>
            <a:off x="66373" y="126693"/>
            <a:ext cx="758152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2060"/>
                </a:solidFill>
              </a:rPr>
              <a:t>Показатели на начало проекта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15E0392-1008-E71D-B674-27E1EDE3F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324873"/>
              </p:ext>
            </p:extLst>
          </p:nvPr>
        </p:nvGraphicFramePr>
        <p:xfrm>
          <a:off x="5252270" y="3977663"/>
          <a:ext cx="3384376" cy="2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17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E4899-72F4-526F-75DC-A3691D9E0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9487" r="33463" b="54742"/>
          <a:stretch/>
        </p:blipFill>
        <p:spPr>
          <a:xfrm>
            <a:off x="119262" y="927306"/>
            <a:ext cx="6500010" cy="2782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FFB85-3A63-601A-CBEB-D63798B43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1" b="15000"/>
          <a:stretch/>
        </p:blipFill>
        <p:spPr>
          <a:xfrm>
            <a:off x="2652538" y="3709859"/>
            <a:ext cx="6372200" cy="286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A296E2-B395-10E0-3C96-3691F0267A6C}"/>
              </a:ext>
            </a:extLst>
          </p:cNvPr>
          <p:cNvGrpSpPr/>
          <p:nvPr/>
        </p:nvGrpSpPr>
        <p:grpSpPr>
          <a:xfrm>
            <a:off x="7077075" y="0"/>
            <a:ext cx="2048689" cy="741881"/>
            <a:chOff x="7012089" y="116631"/>
            <a:chExt cx="2048689" cy="74188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8CD0D1F-BAAE-7A7B-34F3-87FCEF14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6631"/>
              <a:ext cx="744362" cy="74188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9B19776-515F-C714-8ACD-A62F00B11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33" t="30105" r="20787" b="34259"/>
            <a:stretch/>
          </p:blipFill>
          <p:spPr>
            <a:xfrm>
              <a:off x="7012089" y="308070"/>
              <a:ext cx="1315188" cy="371748"/>
            </a:xfrm>
            <a:prstGeom prst="rect">
              <a:avLst/>
            </a:prstGeom>
          </p:spPr>
        </p:pic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30CBDF3-01C1-065A-1ACC-A508DE435DDD}"/>
              </a:ext>
            </a:extLst>
          </p:cNvPr>
          <p:cNvSpPr txBox="1">
            <a:spLocks/>
          </p:cNvSpPr>
          <p:nvPr/>
        </p:nvSpPr>
        <p:spPr>
          <a:xfrm>
            <a:off x="154533" y="191439"/>
            <a:ext cx="758152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2060"/>
                </a:solidFill>
              </a:rPr>
              <a:t>Подготовительная работа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0EFD79-715D-552A-7BE2-AB235A502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70" y="4122264"/>
            <a:ext cx="2250409" cy="25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02f719e23841a1c6b8eb9829bdf86aa6e51"/>
</p:tagLst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330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«Увеличения доступности и  качества обследования  в кабинетах раннего выявления заболеваний Вагайского района на  отдаленных территориях»</vt:lpstr>
      <vt:lpstr>Фельдшер на селе –  это непререкаемый авторитет, который спешит на помощь жителям, несмотря на погодные условия, в любое время суток, у которого не существует выходных и праздников. Кажется, что умения сельского фельдшера безграничны и поэтому уровень знаний у него должен быть высоким и разноплановым.</vt:lpstr>
      <vt:lpstr>Презентация PowerPoint</vt:lpstr>
      <vt:lpstr>Особенности сельской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Выявленная патология, в рамках проекта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</dc:title>
  <dc:creator>obstinate</dc:creator>
  <cp:lastModifiedBy>Шульдешова Татьяна Викторовна</cp:lastModifiedBy>
  <cp:revision>25</cp:revision>
  <dcterms:created xsi:type="dcterms:W3CDTF">2017-10-03T10:03:42Z</dcterms:created>
  <dcterms:modified xsi:type="dcterms:W3CDTF">2023-04-13T13:11:37Z</dcterms:modified>
</cp:coreProperties>
</file>