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olors6.xml" ContentType="application/vnd.ms-office.chartcolor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notesSlides/notesSlide10.xml" ContentType="application/vnd.openxmlformats-officedocument.presentationml.notesSlide+xml"/>
  <Override PartName="/ppt/drawings/drawing11.xml" ContentType="application/vnd.openxmlformats-officedocument.drawingml.chartshapes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notesSlides/notesSlide13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charts/style6.xml" ContentType="application/vnd.ms-office.chart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Override PartName="/ppt/charts/colors4.xml" ContentType="application/vnd.ms-office.chartcolorstyl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54" r:id="rId2"/>
    <p:sldId id="292" r:id="rId3"/>
    <p:sldId id="364" r:id="rId4"/>
    <p:sldId id="374" r:id="rId5"/>
    <p:sldId id="358" r:id="rId6"/>
    <p:sldId id="357" r:id="rId7"/>
    <p:sldId id="315" r:id="rId8"/>
    <p:sldId id="304" r:id="rId9"/>
    <p:sldId id="302" r:id="rId10"/>
    <p:sldId id="321" r:id="rId11"/>
    <p:sldId id="361" r:id="rId12"/>
    <p:sldId id="376" r:id="rId13"/>
    <p:sldId id="377" r:id="rId14"/>
    <p:sldId id="305" r:id="rId15"/>
    <p:sldId id="284" r:id="rId16"/>
    <p:sldId id="363" r:id="rId17"/>
    <p:sldId id="362" r:id="rId1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olance" initials="D" lastIdx="1" clrIdx="0">
    <p:extLst>
      <p:ext uri="{19B8F6BF-5375-455C-9EA6-DF929625EA0E}">
        <p15:presenceInfo xmlns="" xmlns:p15="http://schemas.microsoft.com/office/powerpoint/2012/main" userId="Desolan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C80"/>
    <a:srgbClr val="70AD47"/>
    <a:srgbClr val="FF5050"/>
    <a:srgbClr val="B3E9DB"/>
    <a:srgbClr val="D8A1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5256" autoAdjust="0"/>
  </p:normalViewPr>
  <p:slideViewPr>
    <p:cSldViewPr snapToGrid="0">
      <p:cViewPr varScale="1">
        <p:scale>
          <a:sx n="112" d="100"/>
          <a:sy n="112" d="100"/>
        </p:scale>
        <p:origin x="-636" y="-78"/>
      </p:cViewPr>
      <p:guideLst>
        <p:guide orient="horz" pos="2160"/>
        <p:guide pos="3840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-29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8.xlsx"/><Relationship Id="rId4" Type="http://schemas.microsoft.com/office/2011/relationships/chartStyle" Target="style6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Relationship Id="rId4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28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6898183662282086E-2"/>
          <c:y val="0.12022425812303866"/>
          <c:w val="0.94352185544114675"/>
          <c:h val="0.6519113494867877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Лист1!$B$3</c:f>
              <c:numCache>
                <c:formatCode>General</c:formatCode>
                <c:ptCount val="1"/>
                <c:pt idx="0">
                  <c:v>2563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65-47DF-8728-19EF9DB389BE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>
                  <a:alpha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Лист1!$C$3</c:f>
              <c:numCache>
                <c:formatCode>General</c:formatCode>
                <c:ptCount val="1"/>
                <c:pt idx="0">
                  <c:v>2518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B65-47DF-8728-19EF9DB389BE}"/>
            </c:ext>
          </c:extLst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chemeClr val="tx1">
                  <a:alpha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Лист1!$D$3</c:f>
              <c:numCache>
                <c:formatCode>General</c:formatCode>
                <c:ptCount val="1"/>
                <c:pt idx="0">
                  <c:v>3314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B65-47DF-8728-19EF9DB389BE}"/>
            </c:ext>
          </c:extLst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>
                  <a:alpha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Лист1!$E$3</c:f>
              <c:numCache>
                <c:formatCode>General</c:formatCode>
                <c:ptCount val="1"/>
                <c:pt idx="0">
                  <c:v>3412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FF-407E-8829-92B21FD2FBFE}"/>
            </c:ext>
          </c:extLst>
        </c:ser>
        <c:ser>
          <c:idx val="4"/>
          <c:order val="4"/>
          <c:tx>
            <c:strRef>
              <c:f>Лист1!$F$2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7.8390319597950314E-3"/>
                  <c:y val="0.28245150638622984"/>
                </c:manualLayout>
              </c:layout>
              <c:tx>
                <c:rich>
                  <a:bodyPr rot="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7121782-580D-4F2C-901E-33906AA23B29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3E-4D60-8451-B231472A4F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Лист1!$F$3</c:f>
              <c:numCache>
                <c:formatCode>General</c:formatCode>
                <c:ptCount val="1"/>
                <c:pt idx="0">
                  <c:v>2478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3E-4D60-8451-B231472A4F53}"/>
            </c:ext>
          </c:extLst>
        </c:ser>
        <c:dLbls>
          <c:showVal val="1"/>
        </c:dLbls>
        <c:gapWidth val="219"/>
        <c:axId val="176867584"/>
        <c:axId val="176877568"/>
      </c:barChart>
      <c:catAx>
        <c:axId val="176867584"/>
        <c:scaling>
          <c:orientation val="minMax"/>
        </c:scaling>
        <c:delete val="1"/>
        <c:axPos val="b"/>
        <c:numFmt formatCode="General" sourceLinked="1"/>
        <c:tickLblPos val="none"/>
        <c:crossAx val="176877568"/>
        <c:crosses val="autoZero"/>
        <c:auto val="1"/>
        <c:lblAlgn val="ctr"/>
        <c:lblOffset val="100"/>
      </c:catAx>
      <c:valAx>
        <c:axId val="176877568"/>
        <c:scaling>
          <c:orientation val="minMax"/>
        </c:scaling>
        <c:delete val="1"/>
        <c:axPos val="l"/>
        <c:numFmt formatCode="General" sourceLinked="1"/>
        <c:tickLblPos val="none"/>
        <c:crossAx val="17686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0350441384923661E-5"/>
          <c:y val="8.2809386761124634E-2"/>
          <c:w val="0.97546496573936559"/>
          <c:h val="0.4685113447703377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 w="0">
              <a:noFill/>
            </a:ln>
          </c:spP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Верховский р-н</c:v>
                </c:pt>
                <c:pt idx="1">
                  <c:v>Новодеревеньковский р-н</c:v>
                </c:pt>
                <c:pt idx="2">
                  <c:v>Краснозоренский р-н</c:v>
                </c:pt>
                <c:pt idx="3">
                  <c:v>Болховский р-н</c:v>
                </c:pt>
                <c:pt idx="4">
                  <c:v>Колпнянский р-н</c:v>
                </c:pt>
                <c:pt idx="5">
                  <c:v>Орловский р-н</c:v>
                </c:pt>
                <c:pt idx="6">
                  <c:v>Глазуновский р-н</c:v>
                </c:pt>
                <c:pt idx="7">
                  <c:v>Малоархангельский р-н</c:v>
                </c:pt>
                <c:pt idx="8">
                  <c:v>Залегощенский р-н</c:v>
                </c:pt>
                <c:pt idx="9">
                  <c:v>Новосильский р-н</c:v>
                </c:pt>
                <c:pt idx="10">
                  <c:v>Мценский р-н</c:v>
                </c:pt>
                <c:pt idx="11">
                  <c:v>Мценск г.</c:v>
                </c:pt>
                <c:pt idx="12">
                  <c:v>Орёл г.</c:v>
                </c:pt>
                <c:pt idx="13">
                  <c:v>Ливны г.</c:v>
                </c:pt>
                <c:pt idx="14">
                  <c:v>Дмитровский р-н</c:v>
                </c:pt>
                <c:pt idx="15">
                  <c:v>Хотынецкий р-н</c:v>
                </c:pt>
                <c:pt idx="16">
                  <c:v>Ливенский р-н</c:v>
                </c:pt>
                <c:pt idx="17">
                  <c:v>Покровский р-н</c:v>
                </c:pt>
                <c:pt idx="18">
                  <c:v>Свердловский р-н</c:v>
                </c:pt>
                <c:pt idx="19">
                  <c:v>Урицкий р-н</c:v>
                </c:pt>
                <c:pt idx="20">
                  <c:v>Сосковский р-н</c:v>
                </c:pt>
                <c:pt idx="21">
                  <c:v>Кромской р-н</c:v>
                </c:pt>
                <c:pt idx="22">
                  <c:v>Троснянский р-н</c:v>
                </c:pt>
                <c:pt idx="23">
                  <c:v>Корсаковский р-н</c:v>
                </c:pt>
                <c:pt idx="24">
                  <c:v>Шаблыкинский р-н</c:v>
                </c:pt>
                <c:pt idx="25">
                  <c:v>Должанский р-н</c:v>
                </c:pt>
                <c:pt idx="26">
                  <c:v>Знаменский р-н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15</c:v>
                </c:pt>
                <c:pt idx="1">
                  <c:v>7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  <c:pt idx="5">
                  <c:v>18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19</c:v>
                </c:pt>
                <c:pt idx="13">
                  <c:v>3</c:v>
                </c:pt>
                <c:pt idx="14">
                  <c:v>-4</c:v>
                </c:pt>
                <c:pt idx="15">
                  <c:v>-6</c:v>
                </c:pt>
                <c:pt idx="16">
                  <c:v>-19</c:v>
                </c:pt>
                <c:pt idx="17">
                  <c:v>-8</c:v>
                </c:pt>
                <c:pt idx="18">
                  <c:v>-11</c:v>
                </c:pt>
                <c:pt idx="19">
                  <c:v>-20</c:v>
                </c:pt>
                <c:pt idx="20">
                  <c:v>-10</c:v>
                </c:pt>
                <c:pt idx="21">
                  <c:v>-26</c:v>
                </c:pt>
                <c:pt idx="22">
                  <c:v>-16</c:v>
                </c:pt>
                <c:pt idx="23">
                  <c:v>-7</c:v>
                </c:pt>
                <c:pt idx="24">
                  <c:v>-13</c:v>
                </c:pt>
                <c:pt idx="25">
                  <c:v>-21</c:v>
                </c:pt>
                <c:pt idx="26">
                  <c:v>-15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D1-41A2-BE89-31399E3FB4DC}"/>
            </c:ext>
          </c:extLst>
        </c:ser>
        <c:gapWidth val="80"/>
        <c:overlap val="-27"/>
        <c:axId val="196183168"/>
        <c:axId val="196184704"/>
      </c:barChart>
      <c:catAx>
        <c:axId val="196183168"/>
        <c:scaling>
          <c:orientation val="minMax"/>
        </c:scaling>
        <c:axPos val="b"/>
        <c:numFmt formatCode="General" sourceLinked="0"/>
        <c:tickLblPos val="low"/>
        <c:spPr>
          <a:ln w="9360">
            <a:solidFill>
              <a:srgbClr val="4472C4">
                <a:alpha val="92000"/>
              </a:srgbClr>
            </a:solidFill>
            <a:round/>
          </a:ln>
        </c:spPr>
        <c:txPr>
          <a:bodyPr rot="-5400000"/>
          <a:lstStyle/>
          <a:p>
            <a:pPr>
              <a:defRPr sz="900" b="1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196184704"/>
        <c:crosses val="autoZero"/>
        <c:auto val="1"/>
        <c:lblAlgn val="ctr"/>
        <c:lblOffset val="100"/>
      </c:catAx>
      <c:valAx>
        <c:axId val="196184704"/>
        <c:scaling>
          <c:orientation val="minMax"/>
        </c:scaling>
        <c:delete val="1"/>
        <c:axPos val="l"/>
        <c:numFmt formatCode="General" sourceLinked="1"/>
        <c:tickLblPos val="none"/>
        <c:crossAx val="196183168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6018842701636004E-3"/>
          <c:y val="0.21040620721131925"/>
          <c:w val="0.97523712521484496"/>
          <c:h val="0.767838125665601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0">
              <a:noFill/>
            </a:ln>
          </c:spP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40404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Лист1!$A$2:$A$28</c:f>
              <c:numCache>
                <c:formatCode>General</c:formatCode>
                <c:ptCount val="27"/>
              </c:numCache>
            </c:numRef>
          </c:cat>
          <c:val>
            <c:numRef>
              <c:f>Лист1!$B$2:$B$28</c:f>
              <c:numCache>
                <c:formatCode>0.00</c:formatCode>
                <c:ptCount val="27"/>
                <c:pt idx="0">
                  <c:v>111.11111111111111</c:v>
                </c:pt>
                <c:pt idx="1">
                  <c:v>38.181818181818144</c:v>
                </c:pt>
                <c:pt idx="2">
                  <c:v>25.301204819277107</c:v>
                </c:pt>
                <c:pt idx="3">
                  <c:v>22.656250000000028</c:v>
                </c:pt>
                <c:pt idx="4">
                  <c:v>17.647058823529431</c:v>
                </c:pt>
                <c:pt idx="5">
                  <c:v>11.475409836065605</c:v>
                </c:pt>
                <c:pt idx="6">
                  <c:v>9.268292682926818</c:v>
                </c:pt>
                <c:pt idx="7">
                  <c:v>1.0515247108307038</c:v>
                </c:pt>
                <c:pt idx="8">
                  <c:v>0</c:v>
                </c:pt>
                <c:pt idx="9">
                  <c:v>0</c:v>
                </c:pt>
                <c:pt idx="10">
                  <c:v>-3.3333333333333335</c:v>
                </c:pt>
                <c:pt idx="11">
                  <c:v>-5.5555555555555438</c:v>
                </c:pt>
                <c:pt idx="12">
                  <c:v>-6.3829787234042552</c:v>
                </c:pt>
                <c:pt idx="13">
                  <c:v>-7.1428571428571415</c:v>
                </c:pt>
                <c:pt idx="14">
                  <c:v>-7.6923076923076925</c:v>
                </c:pt>
                <c:pt idx="15">
                  <c:v>-8.5106382978723527</c:v>
                </c:pt>
                <c:pt idx="16">
                  <c:v>-13.725490196078432</c:v>
                </c:pt>
                <c:pt idx="17">
                  <c:v>-14.000000000000002</c:v>
                </c:pt>
                <c:pt idx="18">
                  <c:v>-21.538461538461529</c:v>
                </c:pt>
                <c:pt idx="19">
                  <c:v>-23.52941176470588</c:v>
                </c:pt>
                <c:pt idx="20">
                  <c:v>-24.489795918367285</c:v>
                </c:pt>
                <c:pt idx="21">
                  <c:v>-25.757575757575758</c:v>
                </c:pt>
                <c:pt idx="22">
                  <c:v>-31.16883116883119</c:v>
                </c:pt>
                <c:pt idx="23">
                  <c:v>-33.333333333333329</c:v>
                </c:pt>
                <c:pt idx="24">
                  <c:v>-37.037037037037024</c:v>
                </c:pt>
                <c:pt idx="25">
                  <c:v>-41.17647058823529</c:v>
                </c:pt>
                <c:pt idx="26">
                  <c:v>-46.15384615384599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05-4F36-8425-76F70A473F6F}"/>
            </c:ext>
          </c:extLst>
        </c:ser>
        <c:gapWidth val="80"/>
        <c:overlap val="-27"/>
        <c:axId val="200737152"/>
        <c:axId val="200738688"/>
      </c:barChart>
      <c:catAx>
        <c:axId val="200737152"/>
        <c:scaling>
          <c:orientation val="minMax"/>
        </c:scaling>
        <c:axPos val="b"/>
        <c:numFmt formatCode="General" sourceLinked="0"/>
        <c:tickLblPos val="none"/>
        <c:spPr>
          <a:ln w="12600">
            <a:solidFill>
              <a:srgbClr val="C00000"/>
            </a:solidFill>
            <a:round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00738688"/>
        <c:crosses val="autoZero"/>
        <c:auto val="1"/>
        <c:lblAlgn val="ctr"/>
        <c:lblOffset val="100"/>
      </c:catAx>
      <c:valAx>
        <c:axId val="200738688"/>
        <c:scaling>
          <c:orientation val="minMax"/>
        </c:scaling>
        <c:delete val="1"/>
        <c:axPos val="l"/>
        <c:numFmt formatCode="0.00" sourceLinked="1"/>
        <c:tickLblPos val="none"/>
        <c:crossAx val="200737152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0350441384923661E-5"/>
          <c:y val="8.2809386761124634E-2"/>
          <c:w val="0.97546496573936559"/>
          <c:h val="0.4685113447703377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 w="0">
              <a:noFill/>
            </a:ln>
          </c:spP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Хотынецкий р-н</c:v>
                </c:pt>
                <c:pt idx="1">
                  <c:v>Болховский р-н</c:v>
                </c:pt>
                <c:pt idx="2">
                  <c:v>Ливенский р-н</c:v>
                </c:pt>
                <c:pt idx="3">
                  <c:v>Ливны г.</c:v>
                </c:pt>
                <c:pt idx="4">
                  <c:v>Новодеревеньковский р-н</c:v>
                </c:pt>
                <c:pt idx="5">
                  <c:v>Верховский р-н</c:v>
                </c:pt>
                <c:pt idx="6">
                  <c:v>Орловский р-н</c:v>
                </c:pt>
                <c:pt idx="7">
                  <c:v>Орёл г.</c:v>
                </c:pt>
                <c:pt idx="8">
                  <c:v>Краснозоренский р-н</c:v>
                </c:pt>
                <c:pt idx="9">
                  <c:v>Мценский р-н</c:v>
                </c:pt>
                <c:pt idx="10">
                  <c:v>Кромской р-н</c:v>
                </c:pt>
                <c:pt idx="11">
                  <c:v>Новосильский р-н</c:v>
                </c:pt>
                <c:pt idx="12">
                  <c:v>Дмитровский р-н</c:v>
                </c:pt>
                <c:pt idx="13">
                  <c:v>Знаменский р-н</c:v>
                </c:pt>
                <c:pt idx="14">
                  <c:v>Сосковский р-н</c:v>
                </c:pt>
                <c:pt idx="15">
                  <c:v>Мценск г.</c:v>
                </c:pt>
                <c:pt idx="16">
                  <c:v>Залегощенский р-н</c:v>
                </c:pt>
                <c:pt idx="17">
                  <c:v>Глазуновский р-н</c:v>
                </c:pt>
                <c:pt idx="18">
                  <c:v>Урицкий р-н</c:v>
                </c:pt>
                <c:pt idx="19">
                  <c:v>Должанский р-н</c:v>
                </c:pt>
                <c:pt idx="20">
                  <c:v>Малоархангельский р-н</c:v>
                </c:pt>
                <c:pt idx="21">
                  <c:v>Колпнянский р-н</c:v>
                </c:pt>
                <c:pt idx="22">
                  <c:v>Свердловский р-н</c:v>
                </c:pt>
                <c:pt idx="23">
                  <c:v>Покровский р-н</c:v>
                </c:pt>
                <c:pt idx="24">
                  <c:v>Шаблыкинский р-н</c:v>
                </c:pt>
                <c:pt idx="25">
                  <c:v>Корсаковский р-н</c:v>
                </c:pt>
                <c:pt idx="26">
                  <c:v>Троснянский р-н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20</c:v>
                </c:pt>
                <c:pt idx="1">
                  <c:v>21</c:v>
                </c:pt>
                <c:pt idx="2">
                  <c:v>21</c:v>
                </c:pt>
                <c:pt idx="3">
                  <c:v>29</c:v>
                </c:pt>
                <c:pt idx="4">
                  <c:v>6</c:v>
                </c:pt>
                <c:pt idx="5">
                  <c:v>7</c:v>
                </c:pt>
                <c:pt idx="6">
                  <c:v>19</c:v>
                </c:pt>
                <c:pt idx="7">
                  <c:v>10</c:v>
                </c:pt>
                <c:pt idx="8">
                  <c:v>0</c:v>
                </c:pt>
                <c:pt idx="9">
                  <c:v>0</c:v>
                </c:pt>
                <c:pt idx="10">
                  <c:v>-2</c:v>
                </c:pt>
                <c:pt idx="11">
                  <c:v>-2</c:v>
                </c:pt>
                <c:pt idx="12">
                  <c:v>-3</c:v>
                </c:pt>
                <c:pt idx="13">
                  <c:v>-1</c:v>
                </c:pt>
                <c:pt idx="14">
                  <c:v>-2</c:v>
                </c:pt>
                <c:pt idx="15">
                  <c:v>-12</c:v>
                </c:pt>
                <c:pt idx="16">
                  <c:v>-7</c:v>
                </c:pt>
                <c:pt idx="17">
                  <c:v>-7</c:v>
                </c:pt>
                <c:pt idx="18">
                  <c:v>-14</c:v>
                </c:pt>
                <c:pt idx="19">
                  <c:v>-8</c:v>
                </c:pt>
                <c:pt idx="20">
                  <c:v>-12</c:v>
                </c:pt>
                <c:pt idx="21">
                  <c:v>-17</c:v>
                </c:pt>
                <c:pt idx="22">
                  <c:v>-24</c:v>
                </c:pt>
                <c:pt idx="23">
                  <c:v>-21</c:v>
                </c:pt>
                <c:pt idx="24">
                  <c:v>-10</c:v>
                </c:pt>
                <c:pt idx="25">
                  <c:v>-7</c:v>
                </c:pt>
                <c:pt idx="26">
                  <c:v>-24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D1-41A2-BE89-31399E3FB4DC}"/>
            </c:ext>
          </c:extLst>
        </c:ser>
        <c:gapWidth val="80"/>
        <c:overlap val="-27"/>
        <c:axId val="200793472"/>
        <c:axId val="200868992"/>
      </c:barChart>
      <c:catAx>
        <c:axId val="200793472"/>
        <c:scaling>
          <c:orientation val="minMax"/>
        </c:scaling>
        <c:axPos val="b"/>
        <c:numFmt formatCode="General" sourceLinked="0"/>
        <c:tickLblPos val="low"/>
        <c:spPr>
          <a:ln w="9360">
            <a:solidFill>
              <a:srgbClr val="4472C4">
                <a:alpha val="92000"/>
              </a:srgbClr>
            </a:solidFill>
            <a:round/>
          </a:ln>
        </c:spPr>
        <c:txPr>
          <a:bodyPr rot="-5400000"/>
          <a:lstStyle/>
          <a:p>
            <a:pPr>
              <a:defRPr sz="900" b="1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00868992"/>
        <c:crosses val="autoZero"/>
        <c:auto val="1"/>
        <c:lblAlgn val="ctr"/>
        <c:lblOffset val="100"/>
      </c:catAx>
      <c:valAx>
        <c:axId val="200868992"/>
        <c:scaling>
          <c:orientation val="minMax"/>
        </c:scaling>
        <c:delete val="1"/>
        <c:axPos val="l"/>
        <c:numFmt formatCode="General" sourceLinked="1"/>
        <c:tickLblPos val="none"/>
        <c:crossAx val="200793472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6018842701636004E-3"/>
          <c:y val="0.21040620721131925"/>
          <c:w val="0.97523712521484496"/>
          <c:h val="0.76783812566560194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6"/>
            </a:solidFill>
            <a:ln w="0">
              <a:noFill/>
            </a:ln>
          </c:spP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40404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Лист1!$A$2:$A$28</c:f>
              <c:numCache>
                <c:formatCode>General</c:formatCode>
                <c:ptCount val="27"/>
              </c:numCache>
            </c:numRef>
          </c:cat>
          <c:val>
            <c:numRef>
              <c:f>Лист1!$B$2:$B$28</c:f>
              <c:numCache>
                <c:formatCode>0.00</c:formatCode>
                <c:ptCount val="27"/>
                <c:pt idx="0">
                  <c:v>9.6774193548387206</c:v>
                </c:pt>
                <c:pt idx="1">
                  <c:v>8.1081081081080999</c:v>
                </c:pt>
                <c:pt idx="2">
                  <c:v>2.7027027027027062</c:v>
                </c:pt>
                <c:pt idx="3">
                  <c:v>0</c:v>
                </c:pt>
                <c:pt idx="4">
                  <c:v>-9.5238095238095237</c:v>
                </c:pt>
                <c:pt idx="5">
                  <c:v>-10.285714285714286</c:v>
                </c:pt>
                <c:pt idx="6">
                  <c:v>-11.688311688311659</c:v>
                </c:pt>
                <c:pt idx="7">
                  <c:v>-13.725490196078432</c:v>
                </c:pt>
                <c:pt idx="8">
                  <c:v>-14.000000000000002</c:v>
                </c:pt>
                <c:pt idx="9">
                  <c:v>-15.384615384615385</c:v>
                </c:pt>
                <c:pt idx="10">
                  <c:v>-19.354838709677459</c:v>
                </c:pt>
                <c:pt idx="11">
                  <c:v>-20.967741935483822</c:v>
                </c:pt>
                <c:pt idx="12">
                  <c:v>-24.637681159420321</c:v>
                </c:pt>
                <c:pt idx="13">
                  <c:v>-25.892857142857174</c:v>
                </c:pt>
                <c:pt idx="14">
                  <c:v>-26.315789473684209</c:v>
                </c:pt>
                <c:pt idx="15">
                  <c:v>-28.571428571428569</c:v>
                </c:pt>
                <c:pt idx="16">
                  <c:v>-30.463096960926158</c:v>
                </c:pt>
                <c:pt idx="17">
                  <c:v>-31.147540983606557</c:v>
                </c:pt>
                <c:pt idx="18">
                  <c:v>-33.505154639175323</c:v>
                </c:pt>
                <c:pt idx="19">
                  <c:v>-33.928571428571495</c:v>
                </c:pt>
                <c:pt idx="20">
                  <c:v>-36.904761904761905</c:v>
                </c:pt>
                <c:pt idx="21">
                  <c:v>-39.130434782608695</c:v>
                </c:pt>
                <c:pt idx="22">
                  <c:v>-40.909090909090914</c:v>
                </c:pt>
                <c:pt idx="23">
                  <c:v>-43.137254901960787</c:v>
                </c:pt>
                <c:pt idx="24">
                  <c:v>-50</c:v>
                </c:pt>
                <c:pt idx="25">
                  <c:v>-50</c:v>
                </c:pt>
                <c:pt idx="26">
                  <c:v>-54.054054054053999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05-4F36-8425-76F70A473F6F}"/>
            </c:ext>
          </c:extLst>
        </c:ser>
        <c:gapWidth val="80"/>
        <c:overlap val="-27"/>
        <c:axId val="201106560"/>
        <c:axId val="201108096"/>
      </c:barChart>
      <c:catAx>
        <c:axId val="201106560"/>
        <c:scaling>
          <c:orientation val="minMax"/>
        </c:scaling>
        <c:axPos val="b"/>
        <c:numFmt formatCode="General" sourceLinked="0"/>
        <c:tickLblPos val="none"/>
        <c:spPr>
          <a:solidFill>
            <a:schemeClr val="tx1"/>
          </a:solidFill>
          <a:ln w="12600">
            <a:solidFill>
              <a:srgbClr val="C00000"/>
            </a:solidFill>
            <a:round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01108096"/>
        <c:crosses val="autoZero"/>
        <c:auto val="1"/>
        <c:lblAlgn val="ctr"/>
        <c:lblOffset val="100"/>
      </c:catAx>
      <c:valAx>
        <c:axId val="201108096"/>
        <c:scaling>
          <c:orientation val="minMax"/>
        </c:scaling>
        <c:delete val="1"/>
        <c:axPos val="l"/>
        <c:numFmt formatCode="0.00" sourceLinked="1"/>
        <c:tickLblPos val="none"/>
        <c:crossAx val="20110656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3378208636829326E-2"/>
          <c:y val="5.1569379873564046E-2"/>
          <c:w val="0.97546496573936559"/>
          <c:h val="0.46851134477033779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6"/>
            </a:solidFill>
            <a:ln w="0">
              <a:noFill/>
            </a:ln>
          </c:spP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Новосильский р-н</c:v>
                </c:pt>
                <c:pt idx="1">
                  <c:v>Новодеревеньковский р-н</c:v>
                </c:pt>
                <c:pt idx="2">
                  <c:v>Болховский р-н</c:v>
                </c:pt>
                <c:pt idx="3">
                  <c:v>Сосковский р-н</c:v>
                </c:pt>
                <c:pt idx="4">
                  <c:v>Хотынецкий р-н</c:v>
                </c:pt>
                <c:pt idx="5">
                  <c:v>Ливны г.</c:v>
                </c:pt>
                <c:pt idx="6">
                  <c:v>Верховский р-н</c:v>
                </c:pt>
                <c:pt idx="7">
                  <c:v>Дмитровский р-н</c:v>
                </c:pt>
                <c:pt idx="8">
                  <c:v>Глазуновский р-н</c:v>
                </c:pt>
                <c:pt idx="9">
                  <c:v>Залегощенский р-н</c:v>
                </c:pt>
                <c:pt idx="10">
                  <c:v>Краснозоренский р-н</c:v>
                </c:pt>
                <c:pt idx="11">
                  <c:v>Колпнянский р-н</c:v>
                </c:pt>
                <c:pt idx="12">
                  <c:v>Ливенский р-н</c:v>
                </c:pt>
                <c:pt idx="13">
                  <c:v>Мценский р-н</c:v>
                </c:pt>
                <c:pt idx="14">
                  <c:v>Орловский р-н</c:v>
                </c:pt>
                <c:pt idx="15">
                  <c:v>Корсаковский р-н</c:v>
                </c:pt>
                <c:pt idx="16">
                  <c:v>Орёл г.</c:v>
                </c:pt>
                <c:pt idx="17">
                  <c:v>Покровский р-н</c:v>
                </c:pt>
                <c:pt idx="18">
                  <c:v>Мценск г.</c:v>
                </c:pt>
                <c:pt idx="19">
                  <c:v>Малоархангельский р-н</c:v>
                </c:pt>
                <c:pt idx="20">
                  <c:v>Свердловский р-н</c:v>
                </c:pt>
                <c:pt idx="21">
                  <c:v>Троснянский р-н</c:v>
                </c:pt>
                <c:pt idx="22">
                  <c:v>Знаменский р-н</c:v>
                </c:pt>
                <c:pt idx="23">
                  <c:v>Кромской р-н</c:v>
                </c:pt>
                <c:pt idx="24">
                  <c:v>Должанский р-н</c:v>
                </c:pt>
                <c:pt idx="25">
                  <c:v>Урицкий р-н</c:v>
                </c:pt>
                <c:pt idx="26">
                  <c:v>Шаблыкинский р-н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-4</c:v>
                </c:pt>
                <c:pt idx="5">
                  <c:v>-18</c:v>
                </c:pt>
                <c:pt idx="6">
                  <c:v>-9</c:v>
                </c:pt>
                <c:pt idx="7">
                  <c:v>-7</c:v>
                </c:pt>
                <c:pt idx="8">
                  <c:v>-7</c:v>
                </c:pt>
                <c:pt idx="9">
                  <c:v>-8</c:v>
                </c:pt>
                <c:pt idx="10">
                  <c:v>-6</c:v>
                </c:pt>
                <c:pt idx="11">
                  <c:v>-13</c:v>
                </c:pt>
                <c:pt idx="12">
                  <c:v>-34</c:v>
                </c:pt>
                <c:pt idx="13">
                  <c:v>-29</c:v>
                </c:pt>
                <c:pt idx="14">
                  <c:v>-80</c:v>
                </c:pt>
                <c:pt idx="15">
                  <c:v>-4</c:v>
                </c:pt>
                <c:pt idx="16">
                  <c:v>-421</c:v>
                </c:pt>
                <c:pt idx="17">
                  <c:v>-19</c:v>
                </c:pt>
                <c:pt idx="18">
                  <c:v>-65</c:v>
                </c:pt>
                <c:pt idx="19">
                  <c:v>-19</c:v>
                </c:pt>
                <c:pt idx="20">
                  <c:v>-31</c:v>
                </c:pt>
                <c:pt idx="21">
                  <c:v>-18</c:v>
                </c:pt>
                <c:pt idx="22">
                  <c:v>-9</c:v>
                </c:pt>
                <c:pt idx="23">
                  <c:v>-44</c:v>
                </c:pt>
                <c:pt idx="24">
                  <c:v>-26</c:v>
                </c:pt>
                <c:pt idx="25">
                  <c:v>-51</c:v>
                </c:pt>
                <c:pt idx="26">
                  <c:v>-20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D1-41A2-BE89-31399E3FB4DC}"/>
            </c:ext>
          </c:extLst>
        </c:ser>
        <c:gapWidth val="80"/>
        <c:overlap val="-27"/>
        <c:axId val="201179904"/>
        <c:axId val="201181440"/>
      </c:barChart>
      <c:catAx>
        <c:axId val="201179904"/>
        <c:scaling>
          <c:orientation val="minMax"/>
        </c:scaling>
        <c:axPos val="b"/>
        <c:numFmt formatCode="General" sourceLinked="0"/>
        <c:tickLblPos val="low"/>
        <c:spPr>
          <a:ln w="9360">
            <a:solidFill>
              <a:srgbClr val="4472C4">
                <a:alpha val="92000"/>
              </a:srgbClr>
            </a:solidFill>
            <a:round/>
          </a:ln>
        </c:spPr>
        <c:txPr>
          <a:bodyPr rot="-5400000"/>
          <a:lstStyle/>
          <a:p>
            <a:pPr>
              <a:defRPr sz="900" b="1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01181440"/>
        <c:crosses val="autoZero"/>
        <c:auto val="1"/>
        <c:lblAlgn val="ctr"/>
        <c:lblOffset val="100"/>
      </c:catAx>
      <c:valAx>
        <c:axId val="201181440"/>
        <c:scaling>
          <c:orientation val="minMax"/>
        </c:scaling>
        <c:delete val="1"/>
        <c:axPos val="l"/>
        <c:numFmt formatCode="General" sourceLinked="1"/>
        <c:tickLblPos val="none"/>
        <c:crossAx val="20117990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/>
          <a:lstStyle/>
          <a:p>
            <a:pPr>
              <a:defRPr lang="ru-RU" sz="1000" b="1" strike="noStrike" spc="-1">
                <a:solidFill>
                  <a:srgbClr val="595959"/>
                </a:solidFill>
                <a:latin typeface="Calibri"/>
              </a:defRPr>
            </a:pPr>
            <a:r>
              <a:rPr lang="ru-RU" sz="1000" b="1" strike="noStrike" spc="-1" dirty="0">
                <a:solidFill>
                  <a:srgbClr val="595959"/>
                </a:solidFill>
                <a:latin typeface="Calibri"/>
              </a:rPr>
              <a:t>Число умерших на 1 000 населения</a:t>
            </a:r>
          </a:p>
        </c:rich>
      </c:tx>
      <c:layout>
        <c:manualLayout>
          <c:xMode val="edge"/>
          <c:yMode val="edge"/>
          <c:x val="1.65330505037901E-2"/>
          <c:y val="5.0924475086179866E-2"/>
        </c:manualLayout>
      </c:layout>
      <c:spPr>
        <a:noFill/>
        <a:ln w="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0">
              <a:noFill/>
            </a:ln>
          </c:spPr>
          <c:dLbls>
            <c:numFmt formatCode="_-* #\ ##0.0\ _₽_-;\-* #\ ##0.0\ _₽_-;_-* \-??\ _₽_-;_-@_-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1" strike="noStrike" spc="-1">
                    <a:solidFill>
                      <a:srgbClr val="40404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Лист1!$A$2:$A$28</c:f>
              <c:numCache>
                <c:formatCode>General</c:formatCode>
                <c:ptCount val="27"/>
              </c:numCache>
            </c:numRef>
          </c:cat>
          <c:val>
            <c:numRef>
              <c:f>Лист1!$B$2:$B$28</c:f>
              <c:numCache>
                <c:formatCode>0.00</c:formatCode>
                <c:ptCount val="27"/>
                <c:pt idx="0">
                  <c:v>4.9918806760088934</c:v>
                </c:pt>
                <c:pt idx="1">
                  <c:v>4.9495149475351345</c:v>
                </c:pt>
                <c:pt idx="2">
                  <c:v>4.8999591670069345</c:v>
                </c:pt>
                <c:pt idx="3">
                  <c:v>4.7826698551132445</c:v>
                </c:pt>
                <c:pt idx="4">
                  <c:v>4.7657866683388654</c:v>
                </c:pt>
                <c:pt idx="5">
                  <c:v>4.698728579325584</c:v>
                </c:pt>
                <c:pt idx="6">
                  <c:v>4.6107094205176571</c:v>
                </c:pt>
                <c:pt idx="7">
                  <c:v>4.4747734645933672</c:v>
                </c:pt>
                <c:pt idx="8">
                  <c:v>4.1134444684996758</c:v>
                </c:pt>
                <c:pt idx="9">
                  <c:v>4.0901502504173539</c:v>
                </c:pt>
                <c:pt idx="10">
                  <c:v>4.0151926207270758</c:v>
                </c:pt>
                <c:pt idx="11">
                  <c:v>3.7732537732537734</c:v>
                </c:pt>
                <c:pt idx="12">
                  <c:v>3.7148664750823581</c:v>
                </c:pt>
                <c:pt idx="13">
                  <c:v>3.6303258850678222</c:v>
                </c:pt>
                <c:pt idx="14">
                  <c:v>3.6173913043478292</c:v>
                </c:pt>
                <c:pt idx="15">
                  <c:v>3.3935280572051876</c:v>
                </c:pt>
                <c:pt idx="16">
                  <c:v>3.3562068449517937</c:v>
                </c:pt>
                <c:pt idx="17">
                  <c:v>3.3078680003150347</c:v>
                </c:pt>
                <c:pt idx="18">
                  <c:v>3.2985804323496493</c:v>
                </c:pt>
                <c:pt idx="19">
                  <c:v>3.290457672749028</c:v>
                </c:pt>
                <c:pt idx="20">
                  <c:v>3.2229719759065252</c:v>
                </c:pt>
                <c:pt idx="21">
                  <c:v>2.9816513761467887</c:v>
                </c:pt>
                <c:pt idx="22">
                  <c:v>2.8872958980485861</c:v>
                </c:pt>
                <c:pt idx="23">
                  <c:v>2.692626346313173</c:v>
                </c:pt>
                <c:pt idx="24">
                  <c:v>2.625077208153181</c:v>
                </c:pt>
                <c:pt idx="25">
                  <c:v>2.6232948583420859</c:v>
                </c:pt>
                <c:pt idx="26">
                  <c:v>2.6077619266758711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39-463E-B4C2-C8BC4999E69E}"/>
            </c:ext>
          </c:extLst>
        </c:ser>
        <c:gapWidth val="80"/>
        <c:overlap val="-27"/>
        <c:axId val="201468544"/>
        <c:axId val="201478528"/>
      </c:barChart>
      <c:catAx>
        <c:axId val="201468544"/>
        <c:scaling>
          <c:orientation val="minMax"/>
        </c:scaling>
        <c:axPos val="b"/>
        <c:numFmt formatCode="General" sourceLinked="0"/>
        <c:tickLblPos val="none"/>
        <c:spPr>
          <a:ln w="12600">
            <a:solidFill>
              <a:srgbClr val="C00000"/>
            </a:solidFill>
            <a:round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</a:defRPr>
            </a:pPr>
            <a:endParaRPr lang="ru-RU"/>
          </a:p>
        </c:txPr>
        <c:crossAx val="201478528"/>
        <c:crosses val="autoZero"/>
        <c:auto val="1"/>
        <c:lblAlgn val="ctr"/>
        <c:lblOffset val="100"/>
      </c:catAx>
      <c:valAx>
        <c:axId val="201478528"/>
        <c:scaling>
          <c:orientation val="minMax"/>
        </c:scaling>
        <c:delete val="1"/>
        <c:axPos val="l"/>
        <c:numFmt formatCode="0.00" sourceLinked="1"/>
        <c:tickLblPos val="none"/>
        <c:crossAx val="20146854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/>
          <a:lstStyle/>
          <a:p>
            <a:pPr>
              <a:defRPr lang="ru-RU" sz="1000" b="1" strike="noStrike" spc="-1">
                <a:solidFill>
                  <a:srgbClr val="595959"/>
                </a:solidFill>
                <a:latin typeface="Calibri"/>
              </a:defRPr>
            </a:pPr>
            <a:r>
              <a:rPr lang="ru-RU" sz="1000" b="1" strike="noStrike" spc="-1">
                <a:solidFill>
                  <a:srgbClr val="595959"/>
                </a:solidFill>
                <a:latin typeface="Calibri"/>
              </a:rPr>
              <a:t>Число умерших, чел.</a:t>
            </a:r>
          </a:p>
        </c:rich>
      </c:tx>
      <c:layout>
        <c:manualLayout>
          <c:xMode val="edge"/>
          <c:yMode val="edge"/>
          <c:x val="1.65330505037901E-2"/>
          <c:y val="5.0918635170603785E-2"/>
        </c:manualLayout>
      </c:layout>
      <c:spPr>
        <a:noFill/>
        <a:ln w="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 w="0">
              <a:noFill/>
            </a:ln>
          </c:spP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1" strike="noStrike" spc="-1">
                    <a:solidFill>
                      <a:srgbClr val="40404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Мценский р-н</c:v>
                </c:pt>
                <c:pt idx="1">
                  <c:v>Краснозоренский р-н</c:v>
                </c:pt>
                <c:pt idx="2">
                  <c:v>Сосковский р-н</c:v>
                </c:pt>
                <c:pt idx="3">
                  <c:v>Новосильский р-н</c:v>
                </c:pt>
                <c:pt idx="4">
                  <c:v>Болховский р-н</c:v>
                </c:pt>
                <c:pt idx="5">
                  <c:v>Верховский р-н</c:v>
                </c:pt>
                <c:pt idx="6">
                  <c:v>Дмитровский р-н</c:v>
                </c:pt>
                <c:pt idx="7">
                  <c:v>Новодеревеньковский р-н</c:v>
                </c:pt>
                <c:pt idx="8">
                  <c:v>Хотынецкий р-н</c:v>
                </c:pt>
                <c:pt idx="9">
                  <c:v>Колпнянский р-н</c:v>
                </c:pt>
                <c:pt idx="10">
                  <c:v>Малоархангельский р-н</c:v>
                </c:pt>
                <c:pt idx="11">
                  <c:v>Глазуновский р-н</c:v>
                </c:pt>
                <c:pt idx="12">
                  <c:v>Свердловский р-н</c:v>
                </c:pt>
                <c:pt idx="13">
                  <c:v>Мценск г.</c:v>
                </c:pt>
                <c:pt idx="14">
                  <c:v>Ливенский р-н</c:v>
                </c:pt>
                <c:pt idx="15">
                  <c:v>Троснянский р-н</c:v>
                </c:pt>
                <c:pt idx="16">
                  <c:v>Ливны г.</c:v>
                </c:pt>
                <c:pt idx="17">
                  <c:v>Покровский р-н</c:v>
                </c:pt>
                <c:pt idx="18">
                  <c:v>Орловский р-н</c:v>
                </c:pt>
                <c:pt idx="19">
                  <c:v>Залегощенский р-н</c:v>
                </c:pt>
                <c:pt idx="20">
                  <c:v>Орёл г.</c:v>
                </c:pt>
                <c:pt idx="21">
                  <c:v>Знаменский р-н</c:v>
                </c:pt>
                <c:pt idx="22">
                  <c:v>Кромской р-н</c:v>
                </c:pt>
                <c:pt idx="23">
                  <c:v>Должанский р-н</c:v>
                </c:pt>
                <c:pt idx="24">
                  <c:v>Шаблыкинский р-н</c:v>
                </c:pt>
                <c:pt idx="25">
                  <c:v>Корсаковский р-н</c:v>
                </c:pt>
                <c:pt idx="26">
                  <c:v>Урицкий р-н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83</c:v>
                </c:pt>
                <c:pt idx="1">
                  <c:v>25</c:v>
                </c:pt>
                <c:pt idx="2">
                  <c:v>24</c:v>
                </c:pt>
                <c:pt idx="3">
                  <c:v>34</c:v>
                </c:pt>
                <c:pt idx="4">
                  <c:v>76</c:v>
                </c:pt>
                <c:pt idx="5">
                  <c:v>68</c:v>
                </c:pt>
                <c:pt idx="6">
                  <c:v>44</c:v>
                </c:pt>
                <c:pt idx="7">
                  <c:v>40</c:v>
                </c:pt>
                <c:pt idx="8">
                  <c:v>38</c:v>
                </c:pt>
                <c:pt idx="9">
                  <c:v>49</c:v>
                </c:pt>
                <c:pt idx="10">
                  <c:v>37</c:v>
                </c:pt>
                <c:pt idx="11">
                  <c:v>43</c:v>
                </c:pt>
                <c:pt idx="12">
                  <c:v>53</c:v>
                </c:pt>
                <c:pt idx="13">
                  <c:v>129</c:v>
                </c:pt>
                <c:pt idx="14">
                  <c:v>104</c:v>
                </c:pt>
                <c:pt idx="15">
                  <c:v>28</c:v>
                </c:pt>
                <c:pt idx="16">
                  <c:v>157</c:v>
                </c:pt>
                <c:pt idx="17">
                  <c:v>42</c:v>
                </c:pt>
                <c:pt idx="18">
                  <c:v>224</c:v>
                </c:pt>
                <c:pt idx="19">
                  <c:v>44</c:v>
                </c:pt>
                <c:pt idx="20">
                  <c:v>961</c:v>
                </c:pt>
                <c:pt idx="21">
                  <c:v>13</c:v>
                </c:pt>
                <c:pt idx="22">
                  <c:v>58</c:v>
                </c:pt>
                <c:pt idx="23">
                  <c:v>26</c:v>
                </c:pt>
                <c:pt idx="24">
                  <c:v>17</c:v>
                </c:pt>
                <c:pt idx="25">
                  <c:v>10</c:v>
                </c:pt>
                <c:pt idx="26">
                  <c:v>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79-4B35-AC01-2132CE64A0B9}"/>
            </c:ext>
          </c:extLst>
        </c:ser>
        <c:gapWidth val="80"/>
        <c:axId val="201605504"/>
        <c:axId val="201607040"/>
      </c:barChart>
      <c:catAx>
        <c:axId val="201605504"/>
        <c:scaling>
          <c:orientation val="minMax"/>
        </c:scaling>
        <c:axPos val="b"/>
        <c:numFmt formatCode="General" sourceLinked="0"/>
        <c:tickLblPos val="low"/>
        <c:spPr>
          <a:ln w="9360">
            <a:solidFill>
              <a:srgbClr val="4472C4">
                <a:alpha val="92000"/>
              </a:srgbClr>
            </a:solidFill>
            <a:round/>
          </a:ln>
        </c:spPr>
        <c:txPr>
          <a:bodyPr rot="-5400000"/>
          <a:lstStyle/>
          <a:p>
            <a:pPr>
              <a:defRPr sz="900" b="1" strike="noStrike" spc="-1">
                <a:solidFill>
                  <a:srgbClr val="595959"/>
                </a:solidFill>
                <a:latin typeface="Calibri"/>
              </a:defRPr>
            </a:pPr>
            <a:endParaRPr lang="ru-RU"/>
          </a:p>
        </c:txPr>
        <c:crossAx val="201607040"/>
        <c:crosses val="autoZero"/>
        <c:auto val="1"/>
        <c:lblAlgn val="ctr"/>
        <c:lblOffset val="100"/>
      </c:catAx>
      <c:valAx>
        <c:axId val="201607040"/>
        <c:scaling>
          <c:orientation val="minMax"/>
        </c:scaling>
        <c:delete val="1"/>
        <c:axPos val="l"/>
        <c:numFmt formatCode="General" sourceLinked="1"/>
        <c:tickLblPos val="none"/>
        <c:crossAx val="20160550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6898183662282066E-2"/>
          <c:y val="0.17887710223599043"/>
          <c:w val="0.94352185544114675"/>
          <c:h val="0.593258279274990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70C0"/>
            </a:solidFill>
            <a:ln w="12700">
              <a:solidFill>
                <a:schemeClr val="tx1">
                  <a:alpha val="50000"/>
                </a:schemeClr>
              </a:solidFill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1486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65-47DF-8728-19EF9DB389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>
                  <a:alpha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B65-47DF-8728-19EF9DB389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>
                  <a:alpha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1574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B65-47DF-8728-19EF9DB389B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7.2881905488810924E-3"/>
                  <c:y val="0.374476883397399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2D6-41A1-A8DA-B1CF034B25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1565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D6-41A1-A8DA-B1CF034B25E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4576381097762206E-2"/>
                  <c:y val="0.279729720128176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AEC-4B94-BC05-A75501B1A6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1514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EC-4B94-BC05-A75501B1A6B7}"/>
            </c:ext>
          </c:extLst>
        </c:ser>
        <c:dLbls>
          <c:showVal val="1"/>
        </c:dLbls>
        <c:gapWidth val="219"/>
        <c:axId val="201824512"/>
        <c:axId val="201846784"/>
      </c:barChart>
      <c:catAx>
        <c:axId val="201824512"/>
        <c:scaling>
          <c:orientation val="minMax"/>
        </c:scaling>
        <c:delete val="1"/>
        <c:axPos val="b"/>
        <c:numFmt formatCode="General" sourceLinked="1"/>
        <c:tickLblPos val="none"/>
        <c:crossAx val="201846784"/>
        <c:crosses val="autoZero"/>
        <c:auto val="1"/>
        <c:lblAlgn val="ctr"/>
        <c:lblOffset val="100"/>
      </c:catAx>
      <c:valAx>
        <c:axId val="201846784"/>
        <c:scaling>
          <c:orientation val="minMax"/>
        </c:scaling>
        <c:delete val="1"/>
        <c:axPos val="l"/>
        <c:numFmt formatCode="General" sourceLinked="1"/>
        <c:tickLblPos val="none"/>
        <c:crossAx val="20182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2237236275504443E-3"/>
          <c:y val="1.4963673713156895E-3"/>
          <c:w val="0.94352185544114675"/>
          <c:h val="0.69010827040118516"/>
        </c:manualLayout>
      </c:layout>
      <c:barChart>
        <c:barDir val="col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Лист1!$B$2:$B$13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588</c:v>
                </c:pt>
                <c:pt idx="1">
                  <c:v>525</c:v>
                </c:pt>
                <c:pt idx="2">
                  <c:v>497</c:v>
                </c:pt>
                <c:pt idx="3">
                  <c:v>486</c:v>
                </c:pt>
                <c:pt idx="4">
                  <c:v>504</c:v>
                </c:pt>
                <c:pt idx="5">
                  <c:v>488</c:v>
                </c:pt>
                <c:pt idx="6">
                  <c:v>447</c:v>
                </c:pt>
                <c:pt idx="7">
                  <c:v>437</c:v>
                </c:pt>
                <c:pt idx="8">
                  <c:v>482</c:v>
                </c:pt>
                <c:pt idx="9">
                  <c:v>500</c:v>
                </c:pt>
                <c:pt idx="10">
                  <c:v>447</c:v>
                </c:pt>
                <c:pt idx="11">
                  <c:v>472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D4-4C2B-BA90-73D8DDDADE87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>
                  <a:alpha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Лист1!$B$2:$B$13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436</c:v>
                </c:pt>
                <c:pt idx="1">
                  <c:v>409</c:v>
                </c:pt>
                <c:pt idx="2">
                  <c:v>400</c:v>
                </c:pt>
                <c:pt idx="3">
                  <c:v>455</c:v>
                </c:pt>
                <c:pt idx="4">
                  <c:v>423</c:v>
                </c:pt>
                <c:pt idx="5">
                  <c:v>519</c:v>
                </c:pt>
                <c:pt idx="6">
                  <c:v>502</c:v>
                </c:pt>
                <c:pt idx="7">
                  <c:v>469</c:v>
                </c:pt>
                <c:pt idx="8">
                  <c:v>437</c:v>
                </c:pt>
                <c:pt idx="9">
                  <c:v>521</c:v>
                </c:pt>
                <c:pt idx="10">
                  <c:v>455</c:v>
                </c:pt>
                <c:pt idx="11">
                  <c:v>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D4-4C2B-BA90-73D8DDDADE87}"/>
            </c:ext>
          </c:extLst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>
                  <a:alpha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Лист1!$B$2:$B$13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626</c:v>
                </c:pt>
                <c:pt idx="1">
                  <c:v>483</c:v>
                </c:pt>
                <c:pt idx="2">
                  <c:v>494</c:v>
                </c:pt>
                <c:pt idx="3">
                  <c:v>418</c:v>
                </c:pt>
                <c:pt idx="4">
                  <c:v>430</c:v>
                </c:pt>
                <c:pt idx="5">
                  <c:v>470</c:v>
                </c:pt>
                <c:pt idx="6">
                  <c:v>404</c:v>
                </c:pt>
                <c:pt idx="7">
                  <c:v>433</c:v>
                </c:pt>
                <c:pt idx="8">
                  <c:v>421</c:v>
                </c:pt>
                <c:pt idx="9">
                  <c:v>465</c:v>
                </c:pt>
                <c:pt idx="10">
                  <c:v>478</c:v>
                </c:pt>
                <c:pt idx="11">
                  <c:v>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D4-4C2B-BA90-73D8DDDADE87}"/>
            </c:ext>
          </c:extLst>
        </c:ser>
        <c:ser>
          <c:idx val="3"/>
          <c:order val="3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c:spPr>
          <c:dLbls>
            <c:dLbl>
              <c:idx val="9"/>
              <c:layout>
                <c:manualLayout>
                  <c:x val="-1.5760244559889954E-16"/>
                  <c:y val="0.2935662690531645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C25-466E-8E71-2A41F34E66D2}"/>
                </c:ext>
              </c:extLst>
            </c:dLbl>
            <c:dLbl>
              <c:idx val="10"/>
              <c:layout>
                <c:manualLayout>
                  <c:x val="0"/>
                  <c:y val="0.30255685644528141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4FD-4F31-8524-FF524A414BF9}"/>
                </c:ext>
              </c:extLst>
            </c:dLbl>
            <c:dLbl>
              <c:idx val="11"/>
              <c:layout>
                <c:manualLayout>
                  <c:x val="1.0745745425168138E-3"/>
                  <c:y val="0.33577321582062641"/>
                </c:manualLayout>
              </c:layout>
              <c:tx>
                <c:rich>
                  <a:bodyPr/>
                  <a:lstStyle/>
                  <a:p>
                    <a:fld id="{BA97939E-4008-4710-91E9-1E032B5B31F4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F64-4E13-979F-836E90460A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Лист1!$B$2:$B$13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551</c:v>
                </c:pt>
                <c:pt idx="1">
                  <c:v>608</c:v>
                </c:pt>
                <c:pt idx="2">
                  <c:v>557</c:v>
                </c:pt>
                <c:pt idx="3">
                  <c:v>447</c:v>
                </c:pt>
                <c:pt idx="4">
                  <c:v>492</c:v>
                </c:pt>
                <c:pt idx="5">
                  <c:v>479</c:v>
                </c:pt>
                <c:pt idx="6">
                  <c:v>464</c:v>
                </c:pt>
                <c:pt idx="7">
                  <c:v>478</c:v>
                </c:pt>
                <c:pt idx="8">
                  <c:v>517</c:v>
                </c:pt>
                <c:pt idx="9">
                  <c:v>529</c:v>
                </c:pt>
                <c:pt idx="10">
                  <c:v>488</c:v>
                </c:pt>
                <c:pt idx="11">
                  <c:v>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25-466E-8E71-2A41F34E66D2}"/>
            </c:ext>
          </c:extLst>
        </c:ser>
        <c:ser>
          <c:idx val="4"/>
          <c:order val="4"/>
          <c:tx>
            <c:strRef>
              <c:f>Лист1!$G$1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1.0745745425167737E-3"/>
                  <c:y val="0.2362403113494219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96-4942-A2BA-7399DF26D2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Лист1!$B$2:$B$13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599</c:v>
                </c:pt>
                <c:pt idx="1">
                  <c:v>519</c:v>
                </c:pt>
                <c:pt idx="2">
                  <c:v>408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D8-4175-80A2-8A615B8F0FA0}"/>
            </c:ext>
          </c:extLst>
        </c:ser>
        <c:dLbls>
          <c:showVal val="1"/>
        </c:dLbls>
        <c:gapWidth val="219"/>
        <c:axId val="202043776"/>
        <c:axId val="202045312"/>
      </c:barChart>
      <c:catAx>
        <c:axId val="202043776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045312"/>
        <c:crosses val="autoZero"/>
        <c:auto val="1"/>
        <c:lblAlgn val="ctr"/>
        <c:lblOffset val="100"/>
      </c:catAx>
      <c:valAx>
        <c:axId val="202045312"/>
        <c:scaling>
          <c:orientation val="minMax"/>
        </c:scaling>
        <c:delete val="1"/>
        <c:axPos val="l"/>
        <c:numFmt formatCode="General" sourceLinked="1"/>
        <c:tickLblPos val="none"/>
        <c:crossAx val="20204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3203013953138914"/>
          <c:y val="0.77566237226732482"/>
          <c:w val="0.30029552492162576"/>
          <c:h val="0.2121465170248943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>
        <a:lumMod val="95000"/>
      </a:schemeClr>
    </a:solidFill>
    <a:ln w="3175" cmpd="dbl"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6018842701636004E-3"/>
          <c:y val="0.21040620721131925"/>
          <c:w val="0.97523712521484496"/>
          <c:h val="0.767838125665601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0">
              <a:noFill/>
            </a:ln>
          </c:spP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40404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Лист1!$A$2:$A$28</c:f>
              <c:numCache>
                <c:formatCode>General</c:formatCode>
                <c:ptCount val="27"/>
              </c:numCache>
            </c:numRef>
          </c:cat>
          <c:val>
            <c:numRef>
              <c:f>Лист1!$B$2:$B$28</c:f>
              <c:numCache>
                <c:formatCode>0.00</c:formatCode>
                <c:ptCount val="27"/>
                <c:pt idx="0">
                  <c:v>142.85714285714326</c:v>
                </c:pt>
                <c:pt idx="1">
                  <c:v>77.777777777777672</c:v>
                </c:pt>
                <c:pt idx="2">
                  <c:v>51.282051282051313</c:v>
                </c:pt>
                <c:pt idx="3">
                  <c:v>41.860465116279073</c:v>
                </c:pt>
                <c:pt idx="4">
                  <c:v>36.842105263157912</c:v>
                </c:pt>
                <c:pt idx="5">
                  <c:v>30.434782608695656</c:v>
                </c:pt>
                <c:pt idx="6">
                  <c:v>30</c:v>
                </c:pt>
                <c:pt idx="7">
                  <c:v>16.666666666666664</c:v>
                </c:pt>
                <c:pt idx="8">
                  <c:v>12.5</c:v>
                </c:pt>
                <c:pt idx="9">
                  <c:v>9.1074681238615494</c:v>
                </c:pt>
                <c:pt idx="10">
                  <c:v>8.6956521739130448</c:v>
                </c:pt>
                <c:pt idx="11">
                  <c:v>6.666666666666667</c:v>
                </c:pt>
                <c:pt idx="12">
                  <c:v>3.8461538461538463</c:v>
                </c:pt>
                <c:pt idx="13">
                  <c:v>1.4492753623188406</c:v>
                </c:pt>
                <c:pt idx="14">
                  <c:v>1.098901098901099</c:v>
                </c:pt>
                <c:pt idx="15">
                  <c:v>-12.307692307692323</c:v>
                </c:pt>
                <c:pt idx="16">
                  <c:v>-19.354838709677459</c:v>
                </c:pt>
                <c:pt idx="17">
                  <c:v>-20</c:v>
                </c:pt>
                <c:pt idx="18">
                  <c:v>-30</c:v>
                </c:pt>
                <c:pt idx="19">
                  <c:v>-30.232558139534881</c:v>
                </c:pt>
                <c:pt idx="20">
                  <c:v>-31.578947368421026</c:v>
                </c:pt>
                <c:pt idx="21">
                  <c:v>-32.258064516129032</c:v>
                </c:pt>
                <c:pt idx="22">
                  <c:v>-36.666666666666551</c:v>
                </c:pt>
                <c:pt idx="23">
                  <c:v>-36.842105263157912</c:v>
                </c:pt>
                <c:pt idx="24">
                  <c:v>-47.058823529411754</c:v>
                </c:pt>
                <c:pt idx="25">
                  <c:v>-50</c:v>
                </c:pt>
                <c:pt idx="26">
                  <c:v>-50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05-4F36-8425-76F70A473F6F}"/>
            </c:ext>
          </c:extLst>
        </c:ser>
        <c:gapWidth val="80"/>
        <c:overlap val="-27"/>
        <c:axId val="202501120"/>
        <c:axId val="202502912"/>
      </c:barChart>
      <c:catAx>
        <c:axId val="202501120"/>
        <c:scaling>
          <c:orientation val="minMax"/>
        </c:scaling>
        <c:axPos val="b"/>
        <c:numFmt formatCode="General" sourceLinked="0"/>
        <c:tickLblPos val="none"/>
        <c:spPr>
          <a:ln w="12600">
            <a:solidFill>
              <a:srgbClr val="C00000"/>
            </a:solidFill>
            <a:round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02502912"/>
        <c:crosses val="autoZero"/>
        <c:auto val="1"/>
        <c:lblAlgn val="ctr"/>
        <c:lblOffset val="100"/>
      </c:catAx>
      <c:valAx>
        <c:axId val="202502912"/>
        <c:scaling>
          <c:orientation val="minMax"/>
        </c:scaling>
        <c:delete val="1"/>
        <c:axPos val="l"/>
        <c:numFmt formatCode="0.00" sourceLinked="1"/>
        <c:tickLblPos val="none"/>
        <c:crossAx val="20250112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5453525877912705E-3"/>
          <c:y val="2.1585939354020086E-2"/>
          <c:w val="0.94352185544114675"/>
          <c:h val="0.6901082704011851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700">
              <a:solidFill>
                <a:schemeClr val="tx1">
                  <a:alpha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1064</c:v>
                </c:pt>
                <c:pt idx="1">
                  <c:v>908</c:v>
                </c:pt>
                <c:pt idx="2">
                  <c:v>869</c:v>
                </c:pt>
                <c:pt idx="3">
                  <c:v>876</c:v>
                </c:pt>
                <c:pt idx="4">
                  <c:v>946</c:v>
                </c:pt>
                <c:pt idx="5">
                  <c:v>927</c:v>
                </c:pt>
                <c:pt idx="6">
                  <c:v>864</c:v>
                </c:pt>
                <c:pt idx="7">
                  <c:v>787</c:v>
                </c:pt>
                <c:pt idx="8">
                  <c:v>919</c:v>
                </c:pt>
                <c:pt idx="9">
                  <c:v>904</c:v>
                </c:pt>
                <c:pt idx="10">
                  <c:v>830</c:v>
                </c:pt>
                <c:pt idx="11">
                  <c:v>842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8D-41DA-8226-E44605559A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>
                  <a:alpha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overflow" horzOverflow="overflow" vert="horz" wrap="square" lIns="38100" tIns="19050" rIns="38100" bIns="19050" anchor="ctr" anchorCtr="1">
                <a:norm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1048</c:v>
                </c:pt>
                <c:pt idx="1">
                  <c:v>899</c:v>
                </c:pt>
                <c:pt idx="2">
                  <c:v>939</c:v>
                </c:pt>
                <c:pt idx="3">
                  <c:v>836</c:v>
                </c:pt>
                <c:pt idx="4">
                  <c:v>1153</c:v>
                </c:pt>
                <c:pt idx="5">
                  <c:v>838</c:v>
                </c:pt>
                <c:pt idx="6">
                  <c:v>1271</c:v>
                </c:pt>
                <c:pt idx="7">
                  <c:v>962</c:v>
                </c:pt>
                <c:pt idx="8">
                  <c:v>1155</c:v>
                </c:pt>
                <c:pt idx="9">
                  <c:v>1101</c:v>
                </c:pt>
                <c:pt idx="10">
                  <c:v>1207</c:v>
                </c:pt>
                <c:pt idx="11">
                  <c:v>1822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8D-41DA-8226-E44605559AA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>
                  <a:alpha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1509</c:v>
                </c:pt>
                <c:pt idx="1">
                  <c:v>1131</c:v>
                </c:pt>
                <c:pt idx="2">
                  <c:v>1187</c:v>
                </c:pt>
                <c:pt idx="3">
                  <c:v>1043</c:v>
                </c:pt>
                <c:pt idx="4">
                  <c:v>1013</c:v>
                </c:pt>
                <c:pt idx="5">
                  <c:v>1066</c:v>
                </c:pt>
                <c:pt idx="6">
                  <c:v>1017</c:v>
                </c:pt>
                <c:pt idx="7">
                  <c:v>895</c:v>
                </c:pt>
                <c:pt idx="8">
                  <c:v>1128</c:v>
                </c:pt>
                <c:pt idx="9">
                  <c:v>1540</c:v>
                </c:pt>
                <c:pt idx="10">
                  <c:v>1535</c:v>
                </c:pt>
                <c:pt idx="11">
                  <c:v>1310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C8D-41DA-8226-E44605559AA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c:spPr>
          <c:dLbls>
            <c:dLbl>
              <c:idx val="9"/>
              <c:layout>
                <c:manualLayout>
                  <c:x val="-1.5760244559889954E-16"/>
                  <c:y val="0.2806157569741769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DE-4484-87D9-A5F8A7E49C51}"/>
                </c:ext>
              </c:extLst>
            </c:dLbl>
            <c:dLbl>
              <c:idx val="10"/>
              <c:layout>
                <c:manualLayout>
                  <c:x val="0"/>
                  <c:y val="0.28053587241586231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AB4-4F51-885F-F7C5609ABAB8}"/>
                </c:ext>
              </c:extLst>
            </c:dLbl>
            <c:dLbl>
              <c:idx val="11"/>
              <c:layout>
                <c:manualLayout>
                  <c:x val="0"/>
                  <c:y val="0.26890077148087344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74A-45AB-8A04-B19A051CE3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1247</c:v>
                </c:pt>
                <c:pt idx="1">
                  <c:v>1302</c:v>
                </c:pt>
                <c:pt idx="2">
                  <c:v>1175</c:v>
                </c:pt>
                <c:pt idx="3">
                  <c:v>868</c:v>
                </c:pt>
                <c:pt idx="4">
                  <c:v>920</c:v>
                </c:pt>
                <c:pt idx="5">
                  <c:v>862</c:v>
                </c:pt>
                <c:pt idx="6">
                  <c:v>796</c:v>
                </c:pt>
                <c:pt idx="7">
                  <c:v>828</c:v>
                </c:pt>
                <c:pt idx="8">
                  <c:v>959</c:v>
                </c:pt>
                <c:pt idx="9">
                  <c:v>889</c:v>
                </c:pt>
                <c:pt idx="10">
                  <c:v>843</c:v>
                </c:pt>
                <c:pt idx="11">
                  <c:v>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C8D-41DA-8226-E44605559AA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0745745425168138E-3"/>
                  <c:y val="0.298753441234202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361-4CD3-A994-9265D754ECAE}"/>
                </c:ext>
              </c:extLst>
            </c:dLbl>
            <c:dLbl>
              <c:idx val="1"/>
              <c:layout>
                <c:manualLayout>
                  <c:x val="1.9700305699862529E-17"/>
                  <c:y val="0.2811797093968964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0EA-4C73-B3D0-82C0C366ECB1}"/>
                </c:ext>
              </c:extLst>
            </c:dLbl>
            <c:dLbl>
              <c:idx val="2"/>
              <c:layout>
                <c:manualLayout>
                  <c:x val="0"/>
                  <c:y val="0.175737318373059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EA-4C73-B3D0-82C0C366EC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960</c:v>
                </c:pt>
                <c:pt idx="1">
                  <c:v>864</c:v>
                </c:pt>
                <c:pt idx="2">
                  <c:v>654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E8-4B7F-8947-1234D34220C7}"/>
            </c:ext>
          </c:extLst>
        </c:ser>
        <c:dLbls>
          <c:showVal val="1"/>
        </c:dLbls>
        <c:gapWidth val="219"/>
        <c:axId val="193142784"/>
        <c:axId val="193144320"/>
      </c:barChart>
      <c:catAx>
        <c:axId val="193142784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144320"/>
        <c:crosses val="autoZero"/>
        <c:auto val="1"/>
        <c:lblAlgn val="ctr"/>
        <c:lblOffset val="100"/>
      </c:catAx>
      <c:valAx>
        <c:axId val="193144320"/>
        <c:scaling>
          <c:orientation val="minMax"/>
        </c:scaling>
        <c:delete val="1"/>
        <c:axPos val="l"/>
        <c:numFmt formatCode="General" sourceLinked="1"/>
        <c:tickLblPos val="none"/>
        <c:crossAx val="19314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832842060979893"/>
          <c:y val="0.88169419077462108"/>
          <c:w val="0.24119392508320125"/>
          <c:h val="0.1183058092253789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>
        <a:lumMod val="95000"/>
      </a:schemeClr>
    </a:solidFill>
    <a:ln w="3175" cmpd="dbl"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0350441384923661E-5"/>
          <c:y val="8.2809386761124634E-2"/>
          <c:w val="0.97546496573936559"/>
          <c:h val="0.4685113447703377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 w="0">
              <a:noFill/>
            </a:ln>
          </c:spP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Новосильский р-н</c:v>
                </c:pt>
                <c:pt idx="1">
                  <c:v>Колпнянский р-н</c:v>
                </c:pt>
                <c:pt idx="2">
                  <c:v>Болховский р-н</c:v>
                </c:pt>
                <c:pt idx="3">
                  <c:v>Мценский р-н</c:v>
                </c:pt>
                <c:pt idx="4">
                  <c:v>Покровский р-н</c:v>
                </c:pt>
                <c:pt idx="5">
                  <c:v>Верховский р-н</c:v>
                </c:pt>
                <c:pt idx="6">
                  <c:v>Малоархангельский р-н</c:v>
                </c:pt>
                <c:pt idx="7">
                  <c:v>Корсаковский р-н</c:v>
                </c:pt>
                <c:pt idx="8">
                  <c:v>Краснозоренский р-н</c:v>
                </c:pt>
                <c:pt idx="9">
                  <c:v>Орёл г.</c:v>
                </c:pt>
                <c:pt idx="10">
                  <c:v>Мценск г.</c:v>
                </c:pt>
                <c:pt idx="11">
                  <c:v>Свердловский р-н</c:v>
                </c:pt>
                <c:pt idx="12">
                  <c:v>Залегощенский р-н</c:v>
                </c:pt>
                <c:pt idx="13">
                  <c:v>Орловский р-н</c:v>
                </c:pt>
                <c:pt idx="14">
                  <c:v>Ливны г.</c:v>
                </c:pt>
                <c:pt idx="15">
                  <c:v>Ливенский р-н</c:v>
                </c:pt>
                <c:pt idx="16">
                  <c:v>Хотынецкий р-н</c:v>
                </c:pt>
                <c:pt idx="17">
                  <c:v>Новодеревеньковский р-н</c:v>
                </c:pt>
                <c:pt idx="18">
                  <c:v>Троснянский р-н</c:v>
                </c:pt>
                <c:pt idx="19">
                  <c:v>Урицкий р-н</c:v>
                </c:pt>
                <c:pt idx="20">
                  <c:v>Сосковский р-н</c:v>
                </c:pt>
                <c:pt idx="21">
                  <c:v>Глазуновский р-н</c:v>
                </c:pt>
                <c:pt idx="22">
                  <c:v>Дмитровский р-н</c:v>
                </c:pt>
                <c:pt idx="23">
                  <c:v>Кромской р-н</c:v>
                </c:pt>
                <c:pt idx="24">
                  <c:v>Знаменский р-н</c:v>
                </c:pt>
                <c:pt idx="25">
                  <c:v>Должанский р-н</c:v>
                </c:pt>
                <c:pt idx="26">
                  <c:v>Шаблыкинский р-н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10</c:v>
                </c:pt>
                <c:pt idx="1">
                  <c:v>14</c:v>
                </c:pt>
                <c:pt idx="2">
                  <c:v>20</c:v>
                </c:pt>
                <c:pt idx="3">
                  <c:v>18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1</c:v>
                </c:pt>
                <c:pt idx="8">
                  <c:v>2</c:v>
                </c:pt>
                <c:pt idx="9">
                  <c:v>50</c:v>
                </c:pt>
                <c:pt idx="10">
                  <c:v>6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-8</c:v>
                </c:pt>
                <c:pt idx="16">
                  <c:v>-6</c:v>
                </c:pt>
                <c:pt idx="17">
                  <c:v>-5</c:v>
                </c:pt>
                <c:pt idx="18">
                  <c:v>-9</c:v>
                </c:pt>
                <c:pt idx="19">
                  <c:v>-13</c:v>
                </c:pt>
                <c:pt idx="20">
                  <c:v>-6</c:v>
                </c:pt>
                <c:pt idx="21">
                  <c:v>-10</c:v>
                </c:pt>
                <c:pt idx="22">
                  <c:v>-11</c:v>
                </c:pt>
                <c:pt idx="23">
                  <c:v>-21</c:v>
                </c:pt>
                <c:pt idx="24">
                  <c:v>-8</c:v>
                </c:pt>
                <c:pt idx="25">
                  <c:v>-15</c:v>
                </c:pt>
                <c:pt idx="26">
                  <c:v>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D1-41A2-BE89-31399E3FB4DC}"/>
            </c:ext>
          </c:extLst>
        </c:ser>
        <c:gapWidth val="80"/>
        <c:overlap val="-27"/>
        <c:axId val="202550656"/>
        <c:axId val="202560640"/>
      </c:barChart>
      <c:catAx>
        <c:axId val="202550656"/>
        <c:scaling>
          <c:orientation val="minMax"/>
        </c:scaling>
        <c:axPos val="b"/>
        <c:numFmt formatCode="General" sourceLinked="0"/>
        <c:tickLblPos val="low"/>
        <c:spPr>
          <a:ln w="9360">
            <a:solidFill>
              <a:srgbClr val="4472C4">
                <a:alpha val="92000"/>
              </a:srgbClr>
            </a:solidFill>
            <a:round/>
          </a:ln>
        </c:spPr>
        <c:txPr>
          <a:bodyPr rot="-5400000"/>
          <a:lstStyle/>
          <a:p>
            <a:pPr>
              <a:defRPr sz="900" b="1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02560640"/>
        <c:crosses val="autoZero"/>
        <c:auto val="1"/>
        <c:lblAlgn val="ctr"/>
        <c:lblOffset val="100"/>
      </c:catAx>
      <c:valAx>
        <c:axId val="202560640"/>
        <c:scaling>
          <c:orientation val="minMax"/>
        </c:scaling>
        <c:delete val="1"/>
        <c:axPos val="l"/>
        <c:numFmt formatCode="General" sourceLinked="1"/>
        <c:tickLblPos val="none"/>
        <c:crossAx val="202550656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6018842701636004E-3"/>
          <c:y val="0.21040620721131925"/>
          <c:w val="0.97523712521484496"/>
          <c:h val="0.767838125665601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0">
              <a:noFill/>
            </a:ln>
          </c:spP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40404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Лист1!$A$2:$A$28</c:f>
              <c:numCache>
                <c:formatCode>General</c:formatCode>
                <c:ptCount val="27"/>
              </c:numCache>
            </c:numRef>
          </c:cat>
          <c:val>
            <c:numRef>
              <c:f>Лист1!$B$2:$B$28</c:f>
              <c:numCache>
                <c:formatCode>0.00</c:formatCode>
                <c:ptCount val="27"/>
                <c:pt idx="0">
                  <c:v>177.77777777777754</c:v>
                </c:pt>
                <c:pt idx="1">
                  <c:v>78.124999999999986</c:v>
                </c:pt>
                <c:pt idx="2">
                  <c:v>64.285714285714292</c:v>
                </c:pt>
                <c:pt idx="3">
                  <c:v>55.263157894736906</c:v>
                </c:pt>
                <c:pt idx="4">
                  <c:v>42.857142857142783</c:v>
                </c:pt>
                <c:pt idx="5">
                  <c:v>30.841121495327087</c:v>
                </c:pt>
                <c:pt idx="6">
                  <c:v>30.76923076923077</c:v>
                </c:pt>
                <c:pt idx="7">
                  <c:v>24.489795918367285</c:v>
                </c:pt>
                <c:pt idx="8">
                  <c:v>13.043478260869565</c:v>
                </c:pt>
                <c:pt idx="9">
                  <c:v>12.5</c:v>
                </c:pt>
                <c:pt idx="10">
                  <c:v>10.294117647058806</c:v>
                </c:pt>
                <c:pt idx="11">
                  <c:v>9.5063985374771498</c:v>
                </c:pt>
                <c:pt idx="12">
                  <c:v>8.3333333333333321</c:v>
                </c:pt>
                <c:pt idx="13">
                  <c:v>3.2258064516129052</c:v>
                </c:pt>
                <c:pt idx="14">
                  <c:v>2.8571428571428572</c:v>
                </c:pt>
                <c:pt idx="15">
                  <c:v>0</c:v>
                </c:pt>
                <c:pt idx="16">
                  <c:v>-3.5714285714285707</c:v>
                </c:pt>
                <c:pt idx="17">
                  <c:v>-10</c:v>
                </c:pt>
                <c:pt idx="18">
                  <c:v>-15.789473684210508</c:v>
                </c:pt>
                <c:pt idx="19">
                  <c:v>-20</c:v>
                </c:pt>
                <c:pt idx="20">
                  <c:v>-25</c:v>
                </c:pt>
                <c:pt idx="21">
                  <c:v>-30</c:v>
                </c:pt>
                <c:pt idx="22">
                  <c:v>-31.578947368421026</c:v>
                </c:pt>
                <c:pt idx="23">
                  <c:v>-34.482758620689658</c:v>
                </c:pt>
                <c:pt idx="24">
                  <c:v>-37.5</c:v>
                </c:pt>
                <c:pt idx="25">
                  <c:v>-41.666666666666558</c:v>
                </c:pt>
                <c:pt idx="26">
                  <c:v>-41.666666666666558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05-4F36-8425-76F70A473F6F}"/>
            </c:ext>
          </c:extLst>
        </c:ser>
        <c:gapWidth val="80"/>
        <c:overlap val="-27"/>
        <c:axId val="202696960"/>
        <c:axId val="202719232"/>
      </c:barChart>
      <c:catAx>
        <c:axId val="202696960"/>
        <c:scaling>
          <c:orientation val="minMax"/>
        </c:scaling>
        <c:axPos val="b"/>
        <c:numFmt formatCode="General" sourceLinked="0"/>
        <c:tickLblPos val="none"/>
        <c:spPr>
          <a:ln w="12600">
            <a:solidFill>
              <a:srgbClr val="C00000"/>
            </a:solidFill>
            <a:round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02719232"/>
        <c:crosses val="autoZero"/>
        <c:auto val="1"/>
        <c:lblAlgn val="ctr"/>
        <c:lblOffset val="100"/>
      </c:catAx>
      <c:valAx>
        <c:axId val="202719232"/>
        <c:scaling>
          <c:orientation val="minMax"/>
        </c:scaling>
        <c:delete val="1"/>
        <c:axPos val="l"/>
        <c:numFmt formatCode="0.00" sourceLinked="1"/>
        <c:tickLblPos val="none"/>
        <c:crossAx val="20269696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0350441384923661E-5"/>
          <c:y val="8.2809386761124634E-2"/>
          <c:w val="0.97546496573936559"/>
          <c:h val="0.4685113447703377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 w="0">
              <a:noFill/>
            </a:ln>
          </c:spP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Хотынецкий р-н</c:v>
                </c:pt>
                <c:pt idx="1">
                  <c:v>Ливенский р-н</c:v>
                </c:pt>
                <c:pt idx="2">
                  <c:v>Ливны г.</c:v>
                </c:pt>
                <c:pt idx="3">
                  <c:v>Болховский р-н</c:v>
                </c:pt>
                <c:pt idx="4">
                  <c:v>Верховский р-н</c:v>
                </c:pt>
                <c:pt idx="5">
                  <c:v>Орловский р-н</c:v>
                </c:pt>
                <c:pt idx="6">
                  <c:v>Новосильский р-н</c:v>
                </c:pt>
                <c:pt idx="7">
                  <c:v>Мценский р-н</c:v>
                </c:pt>
                <c:pt idx="8">
                  <c:v>Покровский р-н</c:v>
                </c:pt>
                <c:pt idx="9">
                  <c:v>Краснозоренский р-н</c:v>
                </c:pt>
                <c:pt idx="10">
                  <c:v>Мценск г.</c:v>
                </c:pt>
                <c:pt idx="11">
                  <c:v>Орёл г.</c:v>
                </c:pt>
                <c:pt idx="12">
                  <c:v>Сосковский р-н</c:v>
                </c:pt>
                <c:pt idx="13">
                  <c:v>Колпнянский р-н</c:v>
                </c:pt>
                <c:pt idx="14">
                  <c:v>Кромской р-н</c:v>
                </c:pt>
                <c:pt idx="15">
                  <c:v>Урицкий р-н</c:v>
                </c:pt>
                <c:pt idx="16">
                  <c:v>Залегощенский р-н</c:v>
                </c:pt>
                <c:pt idx="17">
                  <c:v>Знаменский р-н</c:v>
                </c:pt>
                <c:pt idx="18">
                  <c:v>Свердловский р-н</c:v>
                </c:pt>
                <c:pt idx="19">
                  <c:v>Новодеревеньковский р-н</c:v>
                </c:pt>
                <c:pt idx="20">
                  <c:v>Глазуновский р-н</c:v>
                </c:pt>
                <c:pt idx="21">
                  <c:v>Корсаковский р-н</c:v>
                </c:pt>
                <c:pt idx="22">
                  <c:v>Малоархангельский р-н</c:v>
                </c:pt>
                <c:pt idx="23">
                  <c:v>Дмитровский р-н</c:v>
                </c:pt>
                <c:pt idx="24">
                  <c:v>Должанский р-н</c:v>
                </c:pt>
                <c:pt idx="25">
                  <c:v>Троснянский р-н</c:v>
                </c:pt>
                <c:pt idx="26">
                  <c:v>Шаблыкинский р-н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16</c:v>
                </c:pt>
                <c:pt idx="1">
                  <c:v>25</c:v>
                </c:pt>
                <c:pt idx="2">
                  <c:v>36</c:v>
                </c:pt>
                <c:pt idx="3">
                  <c:v>21</c:v>
                </c:pt>
                <c:pt idx="4">
                  <c:v>9</c:v>
                </c:pt>
                <c:pt idx="5">
                  <c:v>33</c:v>
                </c:pt>
                <c:pt idx="6">
                  <c:v>4</c:v>
                </c:pt>
                <c:pt idx="7">
                  <c:v>12</c:v>
                </c:pt>
                <c:pt idx="8">
                  <c:v>3</c:v>
                </c:pt>
                <c:pt idx="9">
                  <c:v>2</c:v>
                </c:pt>
                <c:pt idx="10">
                  <c:v>7</c:v>
                </c:pt>
                <c:pt idx="11">
                  <c:v>52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-1</c:v>
                </c:pt>
                <c:pt idx="17">
                  <c:v>-1</c:v>
                </c:pt>
                <c:pt idx="18">
                  <c:v>-6</c:v>
                </c:pt>
                <c:pt idx="19">
                  <c:v>-5</c:v>
                </c:pt>
                <c:pt idx="20">
                  <c:v>-7</c:v>
                </c:pt>
                <c:pt idx="21">
                  <c:v>-3</c:v>
                </c:pt>
                <c:pt idx="22">
                  <c:v>-12</c:v>
                </c:pt>
                <c:pt idx="23">
                  <c:v>-10</c:v>
                </c:pt>
                <c:pt idx="24">
                  <c:v>-9</c:v>
                </c:pt>
                <c:pt idx="25">
                  <c:v>-15</c:v>
                </c:pt>
                <c:pt idx="26">
                  <c:v>-5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D1-41A2-BE89-31399E3FB4DC}"/>
            </c:ext>
          </c:extLst>
        </c:ser>
        <c:gapWidth val="80"/>
        <c:overlap val="-27"/>
        <c:axId val="202726784"/>
        <c:axId val="202851456"/>
      </c:barChart>
      <c:catAx>
        <c:axId val="202726784"/>
        <c:scaling>
          <c:orientation val="minMax"/>
        </c:scaling>
        <c:axPos val="b"/>
        <c:numFmt formatCode="General" sourceLinked="0"/>
        <c:tickLblPos val="low"/>
        <c:spPr>
          <a:ln w="9360">
            <a:solidFill>
              <a:srgbClr val="4472C4">
                <a:alpha val="92000"/>
              </a:srgbClr>
            </a:solidFill>
            <a:round/>
          </a:ln>
        </c:spPr>
        <c:txPr>
          <a:bodyPr rot="-5400000"/>
          <a:lstStyle/>
          <a:p>
            <a:pPr>
              <a:defRPr sz="900" b="1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02851456"/>
        <c:crosses val="autoZero"/>
        <c:auto val="1"/>
        <c:lblAlgn val="ctr"/>
        <c:lblOffset val="100"/>
      </c:catAx>
      <c:valAx>
        <c:axId val="202851456"/>
        <c:scaling>
          <c:orientation val="minMax"/>
        </c:scaling>
        <c:delete val="1"/>
        <c:axPos val="l"/>
        <c:numFmt formatCode="General" sourceLinked="1"/>
        <c:tickLblPos val="none"/>
        <c:crossAx val="20272678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6019190075065886E-3"/>
          <c:y val="0.21040609995266149"/>
          <c:w val="0.97523712521484496"/>
          <c:h val="0.767838125665601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0">
              <a:noFill/>
            </a:ln>
          </c:spP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40404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Лист1!$A$2:$A$28</c:f>
              <c:numCache>
                <c:formatCode>General</c:formatCode>
                <c:ptCount val="27"/>
              </c:numCache>
            </c:numRef>
          </c:cat>
          <c:val>
            <c:numRef>
              <c:f>Лист1!$B$2:$B$28</c:f>
              <c:numCache>
                <c:formatCode>0.00</c:formatCode>
                <c:ptCount val="27"/>
                <c:pt idx="0">
                  <c:v>238.88888888888923</c:v>
                </c:pt>
                <c:pt idx="1">
                  <c:v>50.819672131147478</c:v>
                </c:pt>
                <c:pt idx="2">
                  <c:v>47.058823529411754</c:v>
                </c:pt>
                <c:pt idx="3">
                  <c:v>41.666666666666558</c:v>
                </c:pt>
                <c:pt idx="4">
                  <c:v>39.024390243902438</c:v>
                </c:pt>
                <c:pt idx="5">
                  <c:v>36.363636363636267</c:v>
                </c:pt>
                <c:pt idx="6">
                  <c:v>34.090909090909143</c:v>
                </c:pt>
                <c:pt idx="7">
                  <c:v>30</c:v>
                </c:pt>
                <c:pt idx="8">
                  <c:v>18.51851851851853</c:v>
                </c:pt>
                <c:pt idx="9">
                  <c:v>3.2258064516129052</c:v>
                </c:pt>
                <c:pt idx="10">
                  <c:v>-4.7619047619047619</c:v>
                </c:pt>
                <c:pt idx="11">
                  <c:v>-11.127596439169157</c:v>
                </c:pt>
                <c:pt idx="12">
                  <c:v>-18.181818181818219</c:v>
                </c:pt>
                <c:pt idx="13">
                  <c:v>-20</c:v>
                </c:pt>
                <c:pt idx="14">
                  <c:v>-21.052631578947302</c:v>
                </c:pt>
                <c:pt idx="15">
                  <c:v>-21.212121212121168</c:v>
                </c:pt>
                <c:pt idx="16">
                  <c:v>-22.857142857142829</c:v>
                </c:pt>
                <c:pt idx="17">
                  <c:v>-23.52941176470588</c:v>
                </c:pt>
                <c:pt idx="18">
                  <c:v>-25</c:v>
                </c:pt>
                <c:pt idx="19">
                  <c:v>-25.925925925925895</c:v>
                </c:pt>
                <c:pt idx="20">
                  <c:v>-27.58620689655168</c:v>
                </c:pt>
                <c:pt idx="21">
                  <c:v>-30.232558139534881</c:v>
                </c:pt>
                <c:pt idx="22">
                  <c:v>-30.76923076923077</c:v>
                </c:pt>
                <c:pt idx="23">
                  <c:v>-37.5</c:v>
                </c:pt>
                <c:pt idx="24">
                  <c:v>-46.15384615384599</c:v>
                </c:pt>
                <c:pt idx="25">
                  <c:v>-53.658536585365859</c:v>
                </c:pt>
                <c:pt idx="26">
                  <c:v>-58.823529411764625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05-4F36-8425-76F70A473F6F}"/>
            </c:ext>
          </c:extLst>
        </c:ser>
        <c:gapWidth val="80"/>
        <c:overlap val="-27"/>
        <c:axId val="203092736"/>
        <c:axId val="203094272"/>
      </c:barChart>
      <c:catAx>
        <c:axId val="203092736"/>
        <c:scaling>
          <c:orientation val="minMax"/>
        </c:scaling>
        <c:axPos val="b"/>
        <c:numFmt formatCode="General" sourceLinked="0"/>
        <c:tickLblPos val="none"/>
        <c:spPr>
          <a:ln w="12600">
            <a:solidFill>
              <a:srgbClr val="C00000"/>
            </a:solidFill>
            <a:round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03094272"/>
        <c:crosses val="autoZero"/>
        <c:auto val="1"/>
        <c:lblAlgn val="ctr"/>
        <c:lblOffset val="100"/>
      </c:catAx>
      <c:valAx>
        <c:axId val="203094272"/>
        <c:scaling>
          <c:orientation val="minMax"/>
        </c:scaling>
        <c:delete val="1"/>
        <c:axPos val="l"/>
        <c:numFmt formatCode="0.00" sourceLinked="1"/>
        <c:tickLblPos val="none"/>
        <c:crossAx val="203092736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0350441384923661E-5"/>
          <c:y val="8.2809386761124634E-2"/>
          <c:w val="0.97546496573936559"/>
          <c:h val="0.4685113447703377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 w="0">
              <a:noFill/>
            </a:ln>
          </c:spP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Мценский р-н</c:v>
                </c:pt>
                <c:pt idx="1">
                  <c:v>Ливны г.</c:v>
                </c:pt>
                <c:pt idx="2">
                  <c:v>Хотынецкий р-н</c:v>
                </c:pt>
                <c:pt idx="3">
                  <c:v>Новосильский р-н</c:v>
                </c:pt>
                <c:pt idx="4">
                  <c:v>Ливенский р-н</c:v>
                </c:pt>
                <c:pt idx="5">
                  <c:v>Мценск г.</c:v>
                </c:pt>
                <c:pt idx="6">
                  <c:v>Болховский р-н</c:v>
                </c:pt>
                <c:pt idx="7">
                  <c:v>Покровский р-н</c:v>
                </c:pt>
                <c:pt idx="8">
                  <c:v>Колпнянский р-н</c:v>
                </c:pt>
                <c:pt idx="9">
                  <c:v>Свердловский р-н</c:v>
                </c:pt>
                <c:pt idx="10">
                  <c:v>Орловский р-н</c:v>
                </c:pt>
                <c:pt idx="11">
                  <c:v>Орёл г.</c:v>
                </c:pt>
                <c:pt idx="12">
                  <c:v>Знаменский р-н</c:v>
                </c:pt>
                <c:pt idx="13">
                  <c:v>Кромской р-н</c:v>
                </c:pt>
                <c:pt idx="14">
                  <c:v>Верховский р-н</c:v>
                </c:pt>
                <c:pt idx="15">
                  <c:v>Малоархангельский р-н</c:v>
                </c:pt>
                <c:pt idx="16">
                  <c:v>Залегощенский р-н</c:v>
                </c:pt>
                <c:pt idx="17">
                  <c:v>Сосковский р-н</c:v>
                </c:pt>
                <c:pt idx="18">
                  <c:v>Троснянский р-н</c:v>
                </c:pt>
                <c:pt idx="19">
                  <c:v>Новодеревеньковский р-н</c:v>
                </c:pt>
                <c:pt idx="20">
                  <c:v>Глазуновский р-н</c:v>
                </c:pt>
                <c:pt idx="21">
                  <c:v>Урицкий р-н</c:v>
                </c:pt>
                <c:pt idx="22">
                  <c:v>Краснозоренский р-н</c:v>
                </c:pt>
                <c:pt idx="23">
                  <c:v>Должанский р-н</c:v>
                </c:pt>
                <c:pt idx="24">
                  <c:v>Шаблыкинский р-н</c:v>
                </c:pt>
                <c:pt idx="25">
                  <c:v>Дмитровский р-н</c:v>
                </c:pt>
                <c:pt idx="26">
                  <c:v>Корсаковский р-н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43</c:v>
                </c:pt>
                <c:pt idx="1">
                  <c:v>31</c:v>
                </c:pt>
                <c:pt idx="2">
                  <c:v>8</c:v>
                </c:pt>
                <c:pt idx="3">
                  <c:v>5</c:v>
                </c:pt>
                <c:pt idx="4">
                  <c:v>16</c:v>
                </c:pt>
                <c:pt idx="5">
                  <c:v>20</c:v>
                </c:pt>
                <c:pt idx="6">
                  <c:v>15</c:v>
                </c:pt>
                <c:pt idx="7">
                  <c:v>6</c:v>
                </c:pt>
                <c:pt idx="8">
                  <c:v>5</c:v>
                </c:pt>
                <c:pt idx="9">
                  <c:v>1</c:v>
                </c:pt>
                <c:pt idx="10">
                  <c:v>-7</c:v>
                </c:pt>
                <c:pt idx="11">
                  <c:v>-75</c:v>
                </c:pt>
                <c:pt idx="12">
                  <c:v>-2</c:v>
                </c:pt>
                <c:pt idx="13">
                  <c:v>-9</c:v>
                </c:pt>
                <c:pt idx="14">
                  <c:v>-8</c:v>
                </c:pt>
                <c:pt idx="15">
                  <c:v>-7</c:v>
                </c:pt>
                <c:pt idx="16">
                  <c:v>-8</c:v>
                </c:pt>
                <c:pt idx="17">
                  <c:v>-4</c:v>
                </c:pt>
                <c:pt idx="18">
                  <c:v>-7</c:v>
                </c:pt>
                <c:pt idx="19">
                  <c:v>-7</c:v>
                </c:pt>
                <c:pt idx="20">
                  <c:v>-8</c:v>
                </c:pt>
                <c:pt idx="21">
                  <c:v>-13</c:v>
                </c:pt>
                <c:pt idx="22">
                  <c:v>-8</c:v>
                </c:pt>
                <c:pt idx="23">
                  <c:v>-9</c:v>
                </c:pt>
                <c:pt idx="24">
                  <c:v>-6</c:v>
                </c:pt>
                <c:pt idx="25">
                  <c:v>-22</c:v>
                </c:pt>
                <c:pt idx="26">
                  <c:v>-10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D1-41A2-BE89-31399E3FB4DC}"/>
            </c:ext>
          </c:extLst>
        </c:ser>
        <c:gapWidth val="80"/>
        <c:overlap val="-27"/>
        <c:axId val="203239424"/>
        <c:axId val="203240960"/>
      </c:barChart>
      <c:catAx>
        <c:axId val="203239424"/>
        <c:scaling>
          <c:orientation val="minMax"/>
        </c:scaling>
        <c:axPos val="b"/>
        <c:numFmt formatCode="General" sourceLinked="0"/>
        <c:tickLblPos val="low"/>
        <c:spPr>
          <a:ln w="9360">
            <a:solidFill>
              <a:srgbClr val="4472C4">
                <a:alpha val="92000"/>
              </a:srgbClr>
            </a:solidFill>
            <a:round/>
          </a:ln>
        </c:spPr>
        <c:txPr>
          <a:bodyPr rot="-5400000"/>
          <a:lstStyle/>
          <a:p>
            <a:pPr>
              <a:defRPr sz="900" b="1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03240960"/>
        <c:crosses val="autoZero"/>
        <c:auto val="1"/>
        <c:lblAlgn val="ctr"/>
        <c:lblOffset val="100"/>
      </c:catAx>
      <c:valAx>
        <c:axId val="203240960"/>
        <c:scaling>
          <c:orientation val="minMax"/>
        </c:scaling>
        <c:delete val="1"/>
        <c:axPos val="l"/>
        <c:numFmt formatCode="General" sourceLinked="1"/>
        <c:tickLblPos val="none"/>
        <c:crossAx val="20323942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6018842701636004E-3"/>
          <c:y val="0.21040620721131925"/>
          <c:w val="0.97523712521484496"/>
          <c:h val="0.767838125665601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0">
              <a:noFill/>
            </a:ln>
          </c:spP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40404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Лист1!$A$2:$A$28</c:f>
              <c:numCache>
                <c:formatCode>General</c:formatCode>
                <c:ptCount val="27"/>
              </c:numCache>
            </c:numRef>
          </c:cat>
          <c:val>
            <c:numRef>
              <c:f>Лист1!$B$2:$B$28</c:f>
              <c:numCache>
                <c:formatCode>0.00</c:formatCode>
                <c:ptCount val="27"/>
                <c:pt idx="0">
                  <c:v>70</c:v>
                </c:pt>
                <c:pt idx="1">
                  <c:v>47.5</c:v>
                </c:pt>
                <c:pt idx="2">
                  <c:v>40</c:v>
                </c:pt>
                <c:pt idx="3">
                  <c:v>36.842105263157912</c:v>
                </c:pt>
                <c:pt idx="4">
                  <c:v>31.578947368421026</c:v>
                </c:pt>
                <c:pt idx="5">
                  <c:v>29.577464788732392</c:v>
                </c:pt>
                <c:pt idx="6">
                  <c:v>5.8823529411764675</c:v>
                </c:pt>
                <c:pt idx="7">
                  <c:v>2.8571428571428572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-2.2838499184339316</c:v>
                </c:pt>
                <c:pt idx="13">
                  <c:v>-4.7619047619047619</c:v>
                </c:pt>
                <c:pt idx="14">
                  <c:v>-11.76470588235294</c:v>
                </c:pt>
                <c:pt idx="15">
                  <c:v>-12.5</c:v>
                </c:pt>
                <c:pt idx="16">
                  <c:v>-12.790697674418606</c:v>
                </c:pt>
                <c:pt idx="17">
                  <c:v>-15.789473684210508</c:v>
                </c:pt>
                <c:pt idx="18">
                  <c:v>-16.666666666666664</c:v>
                </c:pt>
                <c:pt idx="19">
                  <c:v>-18.75</c:v>
                </c:pt>
                <c:pt idx="20">
                  <c:v>-18.91891891891893</c:v>
                </c:pt>
                <c:pt idx="21">
                  <c:v>-20.833333333333282</c:v>
                </c:pt>
                <c:pt idx="22">
                  <c:v>-23.75</c:v>
                </c:pt>
                <c:pt idx="23">
                  <c:v>-25</c:v>
                </c:pt>
                <c:pt idx="24">
                  <c:v>-34.375</c:v>
                </c:pt>
                <c:pt idx="25">
                  <c:v>-36.363636363636267</c:v>
                </c:pt>
                <c:pt idx="26">
                  <c:v>-53.125000000000057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05-4F36-8425-76F70A473F6F}"/>
            </c:ext>
          </c:extLst>
        </c:ser>
        <c:gapWidth val="80"/>
        <c:overlap val="-27"/>
        <c:axId val="210571648"/>
        <c:axId val="210573184"/>
      </c:barChart>
      <c:catAx>
        <c:axId val="210571648"/>
        <c:scaling>
          <c:orientation val="minMax"/>
        </c:scaling>
        <c:axPos val="b"/>
        <c:numFmt formatCode="General" sourceLinked="0"/>
        <c:tickLblPos val="none"/>
        <c:spPr>
          <a:ln w="12600">
            <a:solidFill>
              <a:srgbClr val="C00000"/>
            </a:solidFill>
            <a:round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10573184"/>
        <c:crosses val="autoZero"/>
        <c:auto val="1"/>
        <c:lblAlgn val="ctr"/>
        <c:lblOffset val="100"/>
      </c:catAx>
      <c:valAx>
        <c:axId val="210573184"/>
        <c:scaling>
          <c:orientation val="minMax"/>
        </c:scaling>
        <c:delete val="1"/>
        <c:axPos val="l"/>
        <c:numFmt formatCode="0.00" sourceLinked="1"/>
        <c:tickLblPos val="none"/>
        <c:crossAx val="210571648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3523149902460283E-3"/>
          <c:y val="8.2809386761124634E-2"/>
          <c:w val="0.97546496573936559"/>
          <c:h val="0.4685113447703377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 w="0">
              <a:noFill/>
            </a:ln>
          </c:spP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Новосильский р-н</c:v>
                </c:pt>
                <c:pt idx="1">
                  <c:v>Болховский р-н</c:v>
                </c:pt>
                <c:pt idx="2">
                  <c:v>Троснянский р-н</c:v>
                </c:pt>
                <c:pt idx="3">
                  <c:v>Покровский р-н</c:v>
                </c:pt>
                <c:pt idx="4">
                  <c:v>Хотынецкий р-н</c:v>
                </c:pt>
                <c:pt idx="5">
                  <c:v>Ливны г.</c:v>
                </c:pt>
                <c:pt idx="6">
                  <c:v>Краснозоренский р-н</c:v>
                </c:pt>
                <c:pt idx="7">
                  <c:v>Кромской р-н</c:v>
                </c:pt>
                <c:pt idx="8">
                  <c:v>Залегощенский р-н</c:v>
                </c:pt>
                <c:pt idx="9">
                  <c:v>Колпнянский р-н</c:v>
                </c:pt>
                <c:pt idx="10">
                  <c:v>Ливенский р-н</c:v>
                </c:pt>
                <c:pt idx="11">
                  <c:v>Сосковский р-н</c:v>
                </c:pt>
                <c:pt idx="12">
                  <c:v>Орёл г.</c:v>
                </c:pt>
                <c:pt idx="13">
                  <c:v>Орловский р-н</c:v>
                </c:pt>
                <c:pt idx="14">
                  <c:v>Урицкий р-н</c:v>
                </c:pt>
                <c:pt idx="15">
                  <c:v>Корсаковский р-н</c:v>
                </c:pt>
                <c:pt idx="16">
                  <c:v>Мценск г.</c:v>
                </c:pt>
                <c:pt idx="17">
                  <c:v>Свердловский р-н</c:v>
                </c:pt>
                <c:pt idx="18">
                  <c:v>Новодеревеньковский р-н</c:v>
                </c:pt>
                <c:pt idx="19">
                  <c:v>Малоархангельский р-н</c:v>
                </c:pt>
                <c:pt idx="20">
                  <c:v>Верховский р-н</c:v>
                </c:pt>
                <c:pt idx="21">
                  <c:v>Дмитровский р-н</c:v>
                </c:pt>
                <c:pt idx="22">
                  <c:v>Мценский р-н</c:v>
                </c:pt>
                <c:pt idx="23">
                  <c:v>Знаменский р-н</c:v>
                </c:pt>
                <c:pt idx="24">
                  <c:v>Глазуновский р-н</c:v>
                </c:pt>
                <c:pt idx="25">
                  <c:v>Шаблыкинский р-н</c:v>
                </c:pt>
                <c:pt idx="26">
                  <c:v>Должанский р-н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7</c:v>
                </c:pt>
                <c:pt idx="1">
                  <c:v>19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21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-14</c:v>
                </c:pt>
                <c:pt idx="13">
                  <c:v>-7</c:v>
                </c:pt>
                <c:pt idx="14">
                  <c:v>-4</c:v>
                </c:pt>
                <c:pt idx="15">
                  <c:v>-1</c:v>
                </c:pt>
                <c:pt idx="16">
                  <c:v>-11</c:v>
                </c:pt>
                <c:pt idx="17">
                  <c:v>-6</c:v>
                </c:pt>
                <c:pt idx="18">
                  <c:v>-4</c:v>
                </c:pt>
                <c:pt idx="19">
                  <c:v>-6</c:v>
                </c:pt>
                <c:pt idx="20">
                  <c:v>-7</c:v>
                </c:pt>
                <c:pt idx="21">
                  <c:v>-5</c:v>
                </c:pt>
                <c:pt idx="22">
                  <c:v>-19</c:v>
                </c:pt>
                <c:pt idx="23">
                  <c:v>-3</c:v>
                </c:pt>
                <c:pt idx="24">
                  <c:v>-11</c:v>
                </c:pt>
                <c:pt idx="25">
                  <c:v>-4</c:v>
                </c:pt>
                <c:pt idx="26">
                  <c:v>-17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D1-41A2-BE89-31399E3FB4DC}"/>
            </c:ext>
          </c:extLst>
        </c:ser>
        <c:gapWidth val="80"/>
        <c:overlap val="-27"/>
        <c:axId val="210602240"/>
        <c:axId val="210616320"/>
      </c:barChart>
      <c:catAx>
        <c:axId val="210602240"/>
        <c:scaling>
          <c:orientation val="minMax"/>
        </c:scaling>
        <c:axPos val="b"/>
        <c:numFmt formatCode="General" sourceLinked="0"/>
        <c:tickLblPos val="low"/>
        <c:spPr>
          <a:ln w="9360">
            <a:solidFill>
              <a:srgbClr val="4472C4">
                <a:alpha val="92000"/>
              </a:srgbClr>
            </a:solidFill>
            <a:round/>
          </a:ln>
        </c:spPr>
        <c:txPr>
          <a:bodyPr rot="-5400000"/>
          <a:lstStyle/>
          <a:p>
            <a:pPr>
              <a:defRPr sz="900" b="1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210616320"/>
        <c:crosses val="autoZero"/>
        <c:auto val="1"/>
        <c:lblAlgn val="ctr"/>
        <c:lblOffset val="100"/>
      </c:catAx>
      <c:valAx>
        <c:axId val="210616320"/>
        <c:scaling>
          <c:orientation val="minMax"/>
        </c:scaling>
        <c:delete val="1"/>
        <c:axPos val="l"/>
        <c:numFmt formatCode="General" sourceLinked="1"/>
        <c:tickLblPos val="none"/>
        <c:crossAx val="21060224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/>
          <a:lstStyle/>
          <a:p>
            <a:pPr>
              <a:defRPr lang="ru-RU" sz="1000" b="1" strike="noStrike" spc="-1">
                <a:solidFill>
                  <a:srgbClr val="595959"/>
                </a:solidFill>
                <a:latin typeface="Calibri"/>
              </a:defRPr>
            </a:pPr>
            <a:r>
              <a:rPr lang="ru-RU" sz="1000" b="1" strike="noStrike" spc="-1">
                <a:solidFill>
                  <a:srgbClr val="595959"/>
                </a:solidFill>
                <a:latin typeface="Calibri"/>
              </a:rPr>
              <a:t>Число умерших на 1 000 населения</a:t>
            </a:r>
          </a:p>
        </c:rich>
      </c:tx>
      <c:layout>
        <c:manualLayout>
          <c:xMode val="edge"/>
          <c:yMode val="edge"/>
          <c:x val="1.65330505037901E-2"/>
          <c:y val="5.0924475086179866E-2"/>
        </c:manualLayout>
      </c:layout>
      <c:spPr>
        <a:noFill/>
        <a:ln w="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0">
              <a:noFill/>
            </a:ln>
          </c:spPr>
          <c:dLbls>
            <c:numFmt formatCode="_-* #\ ##0.0\ _₽_-;\-* #\ ##0.0\ _₽_-;_-* \-??\ _₽_-;_-@_-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1" strike="noStrike" spc="-1">
                    <a:solidFill>
                      <a:srgbClr val="40404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Лист1!$A$2:$A$28</c:f>
              <c:numCache>
                <c:formatCode>General</c:formatCode>
                <c:ptCount val="27"/>
              </c:numCache>
            </c:numRef>
          </c:cat>
          <c:val>
            <c:numRef>
              <c:f>Лист1!$B$2:$B$28</c:f>
              <c:numCache>
                <c:formatCode>0.00</c:formatCode>
                <c:ptCount val="27"/>
                <c:pt idx="0">
                  <c:v>3.6997554398946439</c:v>
                </c:pt>
                <c:pt idx="1">
                  <c:v>3.6687315811631729</c:v>
                </c:pt>
                <c:pt idx="2">
                  <c:v>3.5636507622253077</c:v>
                </c:pt>
                <c:pt idx="3">
                  <c:v>2.8214867064568638</c:v>
                </c:pt>
                <c:pt idx="4">
                  <c:v>2.7062134661182067</c:v>
                </c:pt>
                <c:pt idx="5">
                  <c:v>2.6711185308848067</c:v>
                </c:pt>
                <c:pt idx="6">
                  <c:v>2.654144548795434</c:v>
                </c:pt>
                <c:pt idx="7">
                  <c:v>2.5451460429038906</c:v>
                </c:pt>
                <c:pt idx="8">
                  <c:v>2.3913349275566191</c:v>
                </c:pt>
                <c:pt idx="9">
                  <c:v>2.2429382491063343</c:v>
                </c:pt>
                <c:pt idx="10">
                  <c:v>2.2373867322966818</c:v>
                </c:pt>
                <c:pt idx="11">
                  <c:v>2.1106545843417575</c:v>
                </c:pt>
                <c:pt idx="12">
                  <c:v>2.0729684908789348</c:v>
                </c:pt>
                <c:pt idx="13">
                  <c:v>2.0642201834862388</c:v>
                </c:pt>
                <c:pt idx="14">
                  <c:v>2.061612770218531</c:v>
                </c:pt>
                <c:pt idx="15">
                  <c:v>2.0477278097188312</c:v>
                </c:pt>
                <c:pt idx="16">
                  <c:v>2.0191444810050827</c:v>
                </c:pt>
                <c:pt idx="17">
                  <c:v>2.0089076103725407</c:v>
                </c:pt>
                <c:pt idx="18">
                  <c:v>1.9909881588598981</c:v>
                </c:pt>
                <c:pt idx="19">
                  <c:v>1.9826086956521738</c:v>
                </c:pt>
                <c:pt idx="20">
                  <c:v>1.9666944569144276</c:v>
                </c:pt>
                <c:pt idx="21">
                  <c:v>1.8427518427518441</c:v>
                </c:pt>
                <c:pt idx="22">
                  <c:v>1.8363064008394538</c:v>
                </c:pt>
                <c:pt idx="23">
                  <c:v>1.7921146953405018</c:v>
                </c:pt>
                <c:pt idx="24">
                  <c:v>1.5534382767191364</c:v>
                </c:pt>
                <c:pt idx="25">
                  <c:v>1.5339776039269826</c:v>
                </c:pt>
                <c:pt idx="26">
                  <c:v>1.0809141445336627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39-463E-B4C2-C8BC4999E69E}"/>
            </c:ext>
          </c:extLst>
        </c:ser>
        <c:gapWidth val="80"/>
        <c:overlap val="-27"/>
        <c:axId val="210773504"/>
        <c:axId val="210775040"/>
      </c:barChart>
      <c:catAx>
        <c:axId val="210773504"/>
        <c:scaling>
          <c:orientation val="minMax"/>
        </c:scaling>
        <c:axPos val="b"/>
        <c:numFmt formatCode="General" sourceLinked="0"/>
        <c:tickLblPos val="none"/>
        <c:spPr>
          <a:ln w="12600">
            <a:solidFill>
              <a:srgbClr val="C00000"/>
            </a:solidFill>
            <a:round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</a:defRPr>
            </a:pPr>
            <a:endParaRPr lang="ru-RU"/>
          </a:p>
        </c:txPr>
        <c:crossAx val="210775040"/>
        <c:crosses val="autoZero"/>
        <c:auto val="1"/>
        <c:lblAlgn val="ctr"/>
        <c:lblOffset val="100"/>
      </c:catAx>
      <c:valAx>
        <c:axId val="210775040"/>
        <c:scaling>
          <c:orientation val="minMax"/>
        </c:scaling>
        <c:delete val="1"/>
        <c:axPos val="l"/>
        <c:numFmt formatCode="0.00" sourceLinked="1"/>
        <c:tickLblPos val="none"/>
        <c:crossAx val="21077350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/>
          <a:lstStyle/>
          <a:p>
            <a:pPr>
              <a:defRPr lang="ru-RU" sz="1000" b="1" strike="noStrike" spc="-1">
                <a:solidFill>
                  <a:srgbClr val="595959"/>
                </a:solidFill>
                <a:latin typeface="Calibri"/>
              </a:defRPr>
            </a:pPr>
            <a:r>
              <a:rPr lang="ru-RU" sz="1000" b="1" strike="noStrike" spc="-1">
                <a:solidFill>
                  <a:srgbClr val="595959"/>
                </a:solidFill>
                <a:latin typeface="Calibri"/>
              </a:rPr>
              <a:t>Число умерших, чел.</a:t>
            </a:r>
          </a:p>
        </c:rich>
      </c:tx>
      <c:layout>
        <c:manualLayout>
          <c:xMode val="edge"/>
          <c:yMode val="edge"/>
          <c:x val="1.65330505037901E-2"/>
          <c:y val="5.0918635170603785E-2"/>
        </c:manualLayout>
      </c:layout>
      <c:spPr>
        <a:noFill/>
        <a:ln w="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 w="0">
              <a:noFill/>
            </a:ln>
          </c:spP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1" strike="noStrike" spc="-1">
                    <a:solidFill>
                      <a:srgbClr val="40404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Болховский р-н</c:v>
                </c:pt>
                <c:pt idx="1">
                  <c:v>Мценский р-н</c:v>
                </c:pt>
                <c:pt idx="2">
                  <c:v>Краснозоренский р-н</c:v>
                </c:pt>
                <c:pt idx="3">
                  <c:v>Малоархангельский р-н</c:v>
                </c:pt>
                <c:pt idx="4">
                  <c:v>Хотынецкий р-н</c:v>
                </c:pt>
                <c:pt idx="5">
                  <c:v>Колпнянский р-н</c:v>
                </c:pt>
                <c:pt idx="6">
                  <c:v>Сосковский р-н</c:v>
                </c:pt>
                <c:pt idx="7">
                  <c:v>Троснянский р-н</c:v>
                </c:pt>
                <c:pt idx="8">
                  <c:v>Новосильский р-н</c:v>
                </c:pt>
                <c:pt idx="9">
                  <c:v>Свердловский р-н</c:v>
                </c:pt>
                <c:pt idx="10">
                  <c:v>Новодеревеньковский р-н</c:v>
                </c:pt>
                <c:pt idx="11">
                  <c:v>Мценск г.</c:v>
                </c:pt>
                <c:pt idx="12">
                  <c:v>Верховский р-н</c:v>
                </c:pt>
                <c:pt idx="13">
                  <c:v>Знаменский р-н</c:v>
                </c:pt>
                <c:pt idx="14">
                  <c:v>Орловский р-н</c:v>
                </c:pt>
                <c:pt idx="15">
                  <c:v>Покровский р-н</c:v>
                </c:pt>
                <c:pt idx="16">
                  <c:v>Залегощенский р-н</c:v>
                </c:pt>
                <c:pt idx="17">
                  <c:v>Орёл г.</c:v>
                </c:pt>
                <c:pt idx="18">
                  <c:v>Дмитровский р-н</c:v>
                </c:pt>
                <c:pt idx="19">
                  <c:v>Ливенский р-н</c:v>
                </c:pt>
                <c:pt idx="20">
                  <c:v>Ливны г.</c:v>
                </c:pt>
                <c:pt idx="21">
                  <c:v>Глазуновский р-н</c:v>
                </c:pt>
                <c:pt idx="22">
                  <c:v>Корсаковский р-н</c:v>
                </c:pt>
                <c:pt idx="23">
                  <c:v>Кромской р-н</c:v>
                </c:pt>
                <c:pt idx="24">
                  <c:v>Должанский р-н</c:v>
                </c:pt>
                <c:pt idx="25">
                  <c:v>Урицкий р-н</c:v>
                </c:pt>
                <c:pt idx="26">
                  <c:v>Шаблыкинский р-н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59</c:v>
                </c:pt>
                <c:pt idx="1">
                  <c:v>61</c:v>
                </c:pt>
                <c:pt idx="2">
                  <c:v>18</c:v>
                </c:pt>
                <c:pt idx="3">
                  <c:v>26</c:v>
                </c:pt>
                <c:pt idx="4">
                  <c:v>25</c:v>
                </c:pt>
                <c:pt idx="5">
                  <c:v>32</c:v>
                </c:pt>
                <c:pt idx="6">
                  <c:v>13</c:v>
                </c:pt>
                <c:pt idx="7">
                  <c:v>21</c:v>
                </c:pt>
                <c:pt idx="8">
                  <c:v>17</c:v>
                </c:pt>
                <c:pt idx="9">
                  <c:v>32</c:v>
                </c:pt>
                <c:pt idx="10">
                  <c:v>20</c:v>
                </c:pt>
                <c:pt idx="11">
                  <c:v>75</c:v>
                </c:pt>
                <c:pt idx="12">
                  <c:v>30</c:v>
                </c:pt>
                <c:pt idx="13">
                  <c:v>9</c:v>
                </c:pt>
                <c:pt idx="14">
                  <c:v>140</c:v>
                </c:pt>
                <c:pt idx="15">
                  <c:v>26</c:v>
                </c:pt>
                <c:pt idx="16">
                  <c:v>27</c:v>
                </c:pt>
                <c:pt idx="17">
                  <c:v>599</c:v>
                </c:pt>
                <c:pt idx="18">
                  <c:v>19</c:v>
                </c:pt>
                <c:pt idx="19">
                  <c:v>57</c:v>
                </c:pt>
                <c:pt idx="20">
                  <c:v>92</c:v>
                </c:pt>
                <c:pt idx="21">
                  <c:v>21</c:v>
                </c:pt>
                <c:pt idx="22">
                  <c:v>7</c:v>
                </c:pt>
                <c:pt idx="23">
                  <c:v>36</c:v>
                </c:pt>
                <c:pt idx="24">
                  <c:v>15</c:v>
                </c:pt>
                <c:pt idx="25">
                  <c:v>30</c:v>
                </c:pt>
                <c:pt idx="26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79-4B35-AC01-2132CE64A0B9}"/>
            </c:ext>
          </c:extLst>
        </c:ser>
        <c:gapWidth val="80"/>
        <c:axId val="210903040"/>
        <c:axId val="210904576"/>
      </c:barChart>
      <c:catAx>
        <c:axId val="210903040"/>
        <c:scaling>
          <c:orientation val="minMax"/>
        </c:scaling>
        <c:axPos val="b"/>
        <c:numFmt formatCode="General" sourceLinked="0"/>
        <c:tickLblPos val="low"/>
        <c:spPr>
          <a:ln w="9360">
            <a:solidFill>
              <a:srgbClr val="4472C4">
                <a:alpha val="92000"/>
              </a:srgbClr>
            </a:solidFill>
            <a:round/>
          </a:ln>
        </c:spPr>
        <c:txPr>
          <a:bodyPr rot="-5400000"/>
          <a:lstStyle/>
          <a:p>
            <a:pPr>
              <a:defRPr sz="900" b="1" strike="noStrike" spc="-1">
                <a:solidFill>
                  <a:srgbClr val="595959"/>
                </a:solidFill>
                <a:latin typeface="Calibri"/>
              </a:defRPr>
            </a:pPr>
            <a:endParaRPr lang="ru-RU"/>
          </a:p>
        </c:txPr>
        <c:crossAx val="210904576"/>
        <c:crosses val="autoZero"/>
        <c:auto val="1"/>
        <c:lblAlgn val="ctr"/>
        <c:lblOffset val="100"/>
      </c:catAx>
      <c:valAx>
        <c:axId val="210904576"/>
        <c:scaling>
          <c:orientation val="minMax"/>
        </c:scaling>
        <c:delete val="1"/>
        <c:axPos val="l"/>
        <c:numFmt formatCode="General" sourceLinked="1"/>
        <c:tickLblPos val="none"/>
        <c:crossAx val="21090304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2009188258304593E-2"/>
          <c:y val="9.4595720102301564E-2"/>
          <c:w val="0.94715957166346065"/>
          <c:h val="0.59253756912698852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024844835614084E-2"/>
                  <c:y val="5.2607950509577735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905-4E43-9C2B-129D91F45ACE}"/>
                </c:ext>
              </c:extLst>
            </c:dLbl>
            <c:dLbl>
              <c:idx val="1"/>
              <c:layout>
                <c:manualLayout>
                  <c:x val="-3.9828520138935924E-2"/>
                  <c:y val="6.120756142796870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905-4E43-9C2B-129D91F45ACE}"/>
                </c:ext>
              </c:extLst>
            </c:dLbl>
            <c:dLbl>
              <c:idx val="2"/>
              <c:layout>
                <c:manualLayout>
                  <c:x val="-3.9828520138935924E-2"/>
                  <c:y val="7.840678326475086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905-4E43-9C2B-129D91F45ACE}"/>
                </c:ext>
              </c:extLst>
            </c:dLbl>
            <c:dLbl>
              <c:idx val="3"/>
              <c:layout>
                <c:manualLayout>
                  <c:x val="-3.2623007183953258E-2"/>
                  <c:y val="5.2607950509577735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905-4E43-9C2B-129D91F45ACE}"/>
                </c:ext>
              </c:extLst>
            </c:dLbl>
            <c:dLbl>
              <c:idx val="5"/>
              <c:layout>
                <c:manualLayout>
                  <c:x val="-3.502484483561407E-2"/>
                  <c:y val="-0.12798387877663425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905-4E43-9C2B-129D91F45ACE}"/>
                </c:ext>
              </c:extLst>
            </c:dLbl>
            <c:dLbl>
              <c:idx val="9"/>
              <c:layout>
                <c:manualLayout>
                  <c:x val="-2.7819237320094028E-2"/>
                  <c:y val="6.1207899995327782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3629475502958037E-2"/>
                      <c:h val="0.109774371940620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905-4E43-9C2B-129D91F45ACE}"/>
                </c:ext>
              </c:extLst>
            </c:dLbl>
            <c:dLbl>
              <c:idx val="10"/>
              <c:layout>
                <c:manualLayout>
                  <c:x val="-3.7426682487275063E-2"/>
                  <c:y val="-6.778660234789707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905-4E43-9C2B-129D91F45A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0</c:formatCode>
                <c:ptCount val="12"/>
                <c:pt idx="0">
                  <c:v>262</c:v>
                </c:pt>
                <c:pt idx="1">
                  <c:v>224.75</c:v>
                </c:pt>
                <c:pt idx="2">
                  <c:v>234.75</c:v>
                </c:pt>
                <c:pt idx="3">
                  <c:v>209</c:v>
                </c:pt>
                <c:pt idx="4">
                  <c:v>288.25</c:v>
                </c:pt>
                <c:pt idx="5">
                  <c:v>209.5</c:v>
                </c:pt>
                <c:pt idx="6">
                  <c:v>317.75</c:v>
                </c:pt>
                <c:pt idx="7">
                  <c:v>240.5</c:v>
                </c:pt>
                <c:pt idx="8">
                  <c:v>288.75</c:v>
                </c:pt>
                <c:pt idx="9">
                  <c:v>275.25</c:v>
                </c:pt>
                <c:pt idx="10">
                  <c:v>301.75</c:v>
                </c:pt>
                <c:pt idx="11">
                  <c:v>455.5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76-4AED-9042-E358350488F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205500094749658E-2"/>
                  <c:y val="-6.0197276428737477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905-4E43-9C2B-129D91F45ACE}"/>
                </c:ext>
              </c:extLst>
            </c:dLbl>
            <c:dLbl>
              <c:idx val="1"/>
              <c:layout>
                <c:manualLayout>
                  <c:x val="-3.8009175398071492E-2"/>
                  <c:y val="-0.12039455285747466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905-4E43-9C2B-129D91F45ACE}"/>
                </c:ext>
              </c:extLst>
            </c:dLbl>
            <c:dLbl>
              <c:idx val="2"/>
              <c:layout>
                <c:manualLayout>
                  <c:x val="-2.840182479142787E-2"/>
                  <c:y val="-8.5996109183910527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905-4E43-9C2B-129D91F45ACE}"/>
                </c:ext>
              </c:extLst>
            </c:dLbl>
            <c:dLbl>
              <c:idx val="3"/>
              <c:layout>
                <c:manualLayout>
                  <c:x val="-3.3205500094749714E-2"/>
                  <c:y val="-5.1597665510346419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905-4E43-9C2B-129D91F45A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0</c:formatCode>
                <c:ptCount val="12"/>
                <c:pt idx="0">
                  <c:v>383</c:v>
                </c:pt>
                <c:pt idx="1">
                  <c:v>302.5</c:v>
                </c:pt>
                <c:pt idx="2">
                  <c:v>330.75</c:v>
                </c:pt>
                <c:pt idx="3">
                  <c:v>274.5</c:v>
                </c:pt>
                <c:pt idx="4">
                  <c:v>253</c:v>
                </c:pt>
                <c:pt idx="5">
                  <c:v>267</c:v>
                </c:pt>
                <c:pt idx="6">
                  <c:v>278.75</c:v>
                </c:pt>
                <c:pt idx="7">
                  <c:v>264.75</c:v>
                </c:pt>
                <c:pt idx="8">
                  <c:v>288.5</c:v>
                </c:pt>
                <c:pt idx="9">
                  <c:v>332.75</c:v>
                </c:pt>
                <c:pt idx="10">
                  <c:v>429.75</c:v>
                </c:pt>
                <c:pt idx="11">
                  <c:v>360.75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05-4E43-9C2B-129D91F45AC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525062135729184E-2"/>
                  <c:y val="-3.43984436735641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8884703849635132E-2"/>
                      <c:h val="0.128865508179448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905-4E43-9C2B-129D91F45ACE}"/>
                </c:ext>
              </c:extLst>
            </c:dLbl>
            <c:dLbl>
              <c:idx val="1"/>
              <c:layout>
                <c:manualLayout>
                  <c:x val="-3.8009175398071492E-2"/>
                  <c:y val="0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905-4E43-9C2B-129D91F45ACE}"/>
                </c:ext>
              </c:extLst>
            </c:dLbl>
            <c:dLbl>
              <c:idx val="2"/>
              <c:layout>
                <c:manualLayout>
                  <c:x val="-3.9246027228139441E-2"/>
                  <c:y val="8.5996109183910287E-3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905-4E43-9C2B-129D91F45ACE}"/>
                </c:ext>
              </c:extLst>
            </c:dLbl>
            <c:dLbl>
              <c:idx val="4"/>
              <c:layout>
                <c:manualLayout>
                  <c:x val="-2.840182479142779E-2"/>
                  <c:y val="7.7396498265519531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905-4E43-9C2B-129D91F45ACE}"/>
                </c:ext>
              </c:extLst>
            </c:dLbl>
            <c:dLbl>
              <c:idx val="9"/>
              <c:layout>
                <c:manualLayout>
                  <c:x val="-3.8009175398071672E-2"/>
                  <c:y val="0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22B-4C75-A8BC-560B80E87C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Лист1!$D$2:$D$13</c:f>
              <c:numCache>
                <c:formatCode>0</c:formatCode>
                <c:ptCount val="12"/>
                <c:pt idx="0">
                  <c:v>314.75</c:v>
                </c:pt>
                <c:pt idx="1">
                  <c:v>326</c:v>
                </c:pt>
                <c:pt idx="2">
                  <c:v>296.25</c:v>
                </c:pt>
                <c:pt idx="3">
                  <c:v>216</c:v>
                </c:pt>
                <c:pt idx="4">
                  <c:v>237</c:v>
                </c:pt>
                <c:pt idx="5">
                  <c:v>176</c:v>
                </c:pt>
                <c:pt idx="6">
                  <c:v>161</c:v>
                </c:pt>
                <c:pt idx="7">
                  <c:v>190</c:v>
                </c:pt>
                <c:pt idx="8">
                  <c:v>224</c:v>
                </c:pt>
                <c:pt idx="9">
                  <c:v>169.33333333333357</c:v>
                </c:pt>
                <c:pt idx="10">
                  <c:v>178</c:v>
                </c:pt>
                <c:pt idx="11">
                  <c:v>188.88888888888923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05-4E43-9C2B-129D91F45AC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02484483561407E-2"/>
                  <c:y val="6.9807172346359761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B05-4F1C-AC28-1A5637AA0D4A}"/>
                </c:ext>
              </c:extLst>
            </c:dLbl>
            <c:dLbl>
              <c:idx val="1"/>
              <c:layout>
                <c:manualLayout>
                  <c:x val="-3.4958841580462155E-2"/>
                  <c:y val="0.13000444877509734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BCA-4995-9A6D-9845EA13DA15}"/>
                </c:ext>
              </c:extLst>
            </c:dLbl>
            <c:dLbl>
              <c:idx val="2"/>
              <c:layout>
                <c:manualLayout>
                  <c:x val="-3.5024844835614091E-2"/>
                  <c:y val="0.11280522693831517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4F-4E78-8A02-21756C843C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Лист1!$E$2:$E$13</c:f>
              <c:numCache>
                <c:formatCode>0</c:formatCode>
                <c:ptCount val="12"/>
                <c:pt idx="0">
                  <c:v>216.77419354838685</c:v>
                </c:pt>
                <c:pt idx="1">
                  <c:v>216</c:v>
                </c:pt>
                <c:pt idx="2">
                  <c:v>199.04347826086934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C6-4874-9652-FAD320199E71}"/>
            </c:ext>
          </c:extLst>
        </c:ser>
        <c:dLbls>
          <c:showVal val="1"/>
        </c:dLbls>
        <c:marker val="1"/>
        <c:axId val="193440768"/>
        <c:axId val="193458944"/>
      </c:lineChart>
      <c:catAx>
        <c:axId val="19344076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458944"/>
        <c:crosses val="autoZero"/>
        <c:auto val="1"/>
        <c:lblAlgn val="ctr"/>
        <c:lblOffset val="100"/>
        <c:noMultiLvlLbl val="1"/>
      </c:catAx>
      <c:valAx>
        <c:axId val="193458944"/>
        <c:scaling>
          <c:orientation val="minMax"/>
        </c:scaling>
        <c:delete val="1"/>
        <c:axPos val="l"/>
        <c:numFmt formatCode="0" sourceLinked="1"/>
        <c:tickLblPos val="none"/>
        <c:crossAx val="19344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5743917339470646E-2"/>
          <c:y val="8.3829489498211243E-2"/>
          <c:w val="0.92894891895423903"/>
          <c:h val="0.7393796977817900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28.01.23-03.02.23 05 неделя</c:v>
                </c:pt>
                <c:pt idx="1">
                  <c:v>04.02.23-10.02.23 06 неделя</c:v>
                </c:pt>
                <c:pt idx="2">
                  <c:v>11.02.23-17.02.23 07 неделя</c:v>
                </c:pt>
                <c:pt idx="3">
                  <c:v>18.02.23-24.02.23 08 неделя</c:v>
                </c:pt>
                <c:pt idx="4">
                  <c:v>25.02.23-03.03.23 09 неделя</c:v>
                </c:pt>
                <c:pt idx="5">
                  <c:v>04.03.23-10.03.23 10 неделя</c:v>
                </c:pt>
                <c:pt idx="6">
                  <c:v>11.03.23-17.03.23 11 неделя</c:v>
                </c:pt>
                <c:pt idx="7">
                  <c:v>18.03.23-24.03.23 12 неделя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154</c:v>
                </c:pt>
                <c:pt idx="1">
                  <c:v>180</c:v>
                </c:pt>
                <c:pt idx="2">
                  <c:v>176</c:v>
                </c:pt>
                <c:pt idx="3">
                  <c:v>183</c:v>
                </c:pt>
                <c:pt idx="4">
                  <c:v>207</c:v>
                </c:pt>
                <c:pt idx="5">
                  <c:v>178</c:v>
                </c:pt>
                <c:pt idx="6">
                  <c:v>176</c:v>
                </c:pt>
                <c:pt idx="7">
                  <c:v>181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26-4668-8C5D-E94159876327}"/>
            </c:ext>
          </c:extLst>
        </c:ser>
        <c:dLbls>
          <c:showVal val="1"/>
        </c:dLbls>
        <c:gapWidth val="219"/>
        <c:overlap val="-27"/>
        <c:axId val="193311488"/>
        <c:axId val="193313024"/>
      </c:barChart>
      <c:catAx>
        <c:axId val="193311488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313024"/>
        <c:crosses val="autoZero"/>
        <c:auto val="1"/>
        <c:lblAlgn val="ctr"/>
        <c:lblOffset val="100"/>
      </c:catAx>
      <c:valAx>
        <c:axId val="193313024"/>
        <c:scaling>
          <c:orientation val="minMax"/>
        </c:scaling>
        <c:delete val="1"/>
        <c:axPos val="l"/>
        <c:numFmt formatCode="General" sourceLinked="1"/>
        <c:tickLblPos val="none"/>
        <c:crossAx val="19331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6018842701636004E-3"/>
          <c:y val="0.21040620721131925"/>
          <c:w val="0.97523712521484496"/>
          <c:h val="0.767838125665601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0">
              <a:noFill/>
            </a:ln>
          </c:spP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40404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Корсаковский  р-н</c:v>
                </c:pt>
                <c:pt idx="1">
                  <c:v>Залегощенский  р-н</c:v>
                </c:pt>
                <c:pt idx="2">
                  <c:v>Колпнянский  р-н</c:v>
                </c:pt>
                <c:pt idx="3">
                  <c:v>Новосильский  р-н</c:v>
                </c:pt>
                <c:pt idx="4">
                  <c:v>Верховский  р-н</c:v>
                </c:pt>
                <c:pt idx="5">
                  <c:v>Малоархангельский  р-н</c:v>
                </c:pt>
                <c:pt idx="6">
                  <c:v>Троснянский  р-н</c:v>
                </c:pt>
                <c:pt idx="7">
                  <c:v>Свердловский  р-н</c:v>
                </c:pt>
                <c:pt idx="8">
                  <c:v>Мценский  р-н</c:v>
                </c:pt>
                <c:pt idx="9">
                  <c:v>Мценск г</c:v>
                </c:pt>
                <c:pt idx="10">
                  <c:v>Краснозоренский  р-н</c:v>
                </c:pt>
                <c:pt idx="11">
                  <c:v>Новодеревеньковский   р-н</c:v>
                </c:pt>
                <c:pt idx="12">
                  <c:v>Болховский  р-н</c:v>
                </c:pt>
                <c:pt idx="13">
                  <c:v>Сосковский  р-н</c:v>
                </c:pt>
                <c:pt idx="14">
                  <c:v>Орёл г</c:v>
                </c:pt>
                <c:pt idx="15">
                  <c:v>Глазуновский  р-н</c:v>
                </c:pt>
                <c:pt idx="16">
                  <c:v>Покровский  р-н</c:v>
                </c:pt>
                <c:pt idx="17">
                  <c:v>Ливны г</c:v>
                </c:pt>
                <c:pt idx="18">
                  <c:v>Должанский  р-н</c:v>
                </c:pt>
                <c:pt idx="19">
                  <c:v>Орловский  р-н</c:v>
                </c:pt>
                <c:pt idx="20">
                  <c:v>Дмитровский  р-н</c:v>
                </c:pt>
                <c:pt idx="21">
                  <c:v>Урицкий  р-н</c:v>
                </c:pt>
                <c:pt idx="22">
                  <c:v>Кромской  р-н</c:v>
                </c:pt>
                <c:pt idx="23">
                  <c:v>Шаблыкинский  р-н</c:v>
                </c:pt>
                <c:pt idx="24">
                  <c:v>Ливенский  р-н</c:v>
                </c:pt>
                <c:pt idx="25">
                  <c:v>Хотынецкий  р-н</c:v>
                </c:pt>
                <c:pt idx="26">
                  <c:v>Знаменский  р-н</c:v>
                </c:pt>
              </c:strCache>
            </c:strRef>
          </c:cat>
          <c:val>
            <c:numRef>
              <c:f>Лист1!$B$2:$B$28</c:f>
              <c:numCache>
                <c:formatCode>0.00</c:formatCode>
                <c:ptCount val="27"/>
                <c:pt idx="0">
                  <c:v>116</c:v>
                </c:pt>
                <c:pt idx="1">
                  <c:v>75</c:v>
                </c:pt>
                <c:pt idx="2">
                  <c:v>65.384615384615515</c:v>
                </c:pt>
                <c:pt idx="3">
                  <c:v>58.064516129032256</c:v>
                </c:pt>
                <c:pt idx="4">
                  <c:v>50.485436893203875</c:v>
                </c:pt>
                <c:pt idx="5">
                  <c:v>49.484536082474222</c:v>
                </c:pt>
                <c:pt idx="6">
                  <c:v>31.460674157303334</c:v>
                </c:pt>
                <c:pt idx="7">
                  <c:v>29.702970297029687</c:v>
                </c:pt>
                <c:pt idx="8">
                  <c:v>29.411764705882348</c:v>
                </c:pt>
                <c:pt idx="9">
                  <c:v>29.020979020979013</c:v>
                </c:pt>
                <c:pt idx="10">
                  <c:v>25.675675675675677</c:v>
                </c:pt>
                <c:pt idx="11">
                  <c:v>23.157894736842156</c:v>
                </c:pt>
                <c:pt idx="12">
                  <c:v>18.88111888111888</c:v>
                </c:pt>
                <c:pt idx="13">
                  <c:v>17.1875</c:v>
                </c:pt>
                <c:pt idx="14">
                  <c:v>10.289115646258495</c:v>
                </c:pt>
                <c:pt idx="15">
                  <c:v>6.8181818181818041</c:v>
                </c:pt>
                <c:pt idx="16">
                  <c:v>6.7567567567567508</c:v>
                </c:pt>
                <c:pt idx="17">
                  <c:v>5.9440559440559255</c:v>
                </c:pt>
                <c:pt idx="18">
                  <c:v>2.8846153846153726</c:v>
                </c:pt>
                <c:pt idx="19">
                  <c:v>2.1818181818181728</c:v>
                </c:pt>
                <c:pt idx="20">
                  <c:v>1.652892561983466</c:v>
                </c:pt>
                <c:pt idx="21">
                  <c:v>-0.65359477124182774</c:v>
                </c:pt>
                <c:pt idx="22">
                  <c:v>-10</c:v>
                </c:pt>
                <c:pt idx="23">
                  <c:v>-16.129032258064512</c:v>
                </c:pt>
                <c:pt idx="24">
                  <c:v>-20.920502092050189</c:v>
                </c:pt>
                <c:pt idx="25">
                  <c:v>-21.951219512195095</c:v>
                </c:pt>
                <c:pt idx="26">
                  <c:v>-39.393939393939412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05-4F36-8425-76F70A473F6F}"/>
            </c:ext>
          </c:extLst>
        </c:ser>
        <c:gapWidth val="80"/>
        <c:overlap val="-27"/>
        <c:axId val="192383232"/>
        <c:axId val="192389120"/>
      </c:barChart>
      <c:catAx>
        <c:axId val="192383232"/>
        <c:scaling>
          <c:orientation val="minMax"/>
        </c:scaling>
        <c:axPos val="b"/>
        <c:numFmt formatCode="General" sourceLinked="0"/>
        <c:tickLblPos val="none"/>
        <c:spPr>
          <a:ln w="12600">
            <a:solidFill>
              <a:srgbClr val="C00000"/>
            </a:solidFill>
            <a:round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192389120"/>
        <c:crosses val="autoZero"/>
        <c:auto val="1"/>
        <c:lblAlgn val="ctr"/>
        <c:lblOffset val="100"/>
      </c:catAx>
      <c:valAx>
        <c:axId val="192389120"/>
        <c:scaling>
          <c:orientation val="minMax"/>
        </c:scaling>
        <c:delete val="1"/>
        <c:axPos val="l"/>
        <c:numFmt formatCode="0.00" sourceLinked="1"/>
        <c:tickLblPos val="none"/>
        <c:crossAx val="192383232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0350441384923661E-5"/>
          <c:y val="8.2809386761124634E-2"/>
          <c:w val="0.97546496573936559"/>
          <c:h val="0.4685113447703377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 w="0">
              <a:noFill/>
            </a:ln>
          </c:spP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Корсаковский  р-н</c:v>
                </c:pt>
                <c:pt idx="1">
                  <c:v>Залегощенский  р-н</c:v>
                </c:pt>
                <c:pt idx="2">
                  <c:v>Колпнянский  р-н</c:v>
                </c:pt>
                <c:pt idx="3">
                  <c:v>Новосильский  р-н</c:v>
                </c:pt>
                <c:pt idx="4">
                  <c:v>Верховский  р-н</c:v>
                </c:pt>
                <c:pt idx="5">
                  <c:v>Малоархангельский  р-н</c:v>
                </c:pt>
                <c:pt idx="6">
                  <c:v>Троснянский  р-н</c:v>
                </c:pt>
                <c:pt idx="7">
                  <c:v>Свердловский  р-н</c:v>
                </c:pt>
                <c:pt idx="8">
                  <c:v>Мценский  р-н</c:v>
                </c:pt>
                <c:pt idx="9">
                  <c:v>Мценск г</c:v>
                </c:pt>
                <c:pt idx="10">
                  <c:v>Краснозоренский  р-н</c:v>
                </c:pt>
                <c:pt idx="11">
                  <c:v>Новодеревеньковский   р-н</c:v>
                </c:pt>
                <c:pt idx="12">
                  <c:v>Болховский  р-н</c:v>
                </c:pt>
                <c:pt idx="13">
                  <c:v>Сосковский  р-н</c:v>
                </c:pt>
                <c:pt idx="14">
                  <c:v>Орёл г</c:v>
                </c:pt>
                <c:pt idx="15">
                  <c:v>Глазуновский  р-н</c:v>
                </c:pt>
                <c:pt idx="16">
                  <c:v>Покровский  р-н</c:v>
                </c:pt>
                <c:pt idx="17">
                  <c:v>Ливны г</c:v>
                </c:pt>
                <c:pt idx="18">
                  <c:v>Должанский  р-н</c:v>
                </c:pt>
                <c:pt idx="19">
                  <c:v>Орловский  р-н</c:v>
                </c:pt>
                <c:pt idx="20">
                  <c:v>Дмитровский  р-н</c:v>
                </c:pt>
                <c:pt idx="21">
                  <c:v>Урицкий  р-н</c:v>
                </c:pt>
                <c:pt idx="22">
                  <c:v>Кромской  р-н</c:v>
                </c:pt>
                <c:pt idx="23">
                  <c:v>Шаблыкинский  р-н</c:v>
                </c:pt>
                <c:pt idx="24">
                  <c:v>Ливенский  р-н</c:v>
                </c:pt>
                <c:pt idx="25">
                  <c:v>Хотынецкий  р-н</c:v>
                </c:pt>
                <c:pt idx="26">
                  <c:v>Знаменский  р-н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29</c:v>
                </c:pt>
                <c:pt idx="1">
                  <c:v>66</c:v>
                </c:pt>
                <c:pt idx="2">
                  <c:v>51</c:v>
                </c:pt>
                <c:pt idx="3">
                  <c:v>18</c:v>
                </c:pt>
                <c:pt idx="4">
                  <c:v>52</c:v>
                </c:pt>
                <c:pt idx="5">
                  <c:v>48</c:v>
                </c:pt>
                <c:pt idx="6">
                  <c:v>28</c:v>
                </c:pt>
                <c:pt idx="7">
                  <c:v>30</c:v>
                </c:pt>
                <c:pt idx="8">
                  <c:v>50</c:v>
                </c:pt>
                <c:pt idx="9">
                  <c:v>83</c:v>
                </c:pt>
                <c:pt idx="10">
                  <c:v>19</c:v>
                </c:pt>
                <c:pt idx="11">
                  <c:v>22</c:v>
                </c:pt>
                <c:pt idx="12">
                  <c:v>27</c:v>
                </c:pt>
                <c:pt idx="13">
                  <c:v>11</c:v>
                </c:pt>
                <c:pt idx="14">
                  <c:v>242</c:v>
                </c:pt>
                <c:pt idx="15">
                  <c:v>9</c:v>
                </c:pt>
                <c:pt idx="16">
                  <c:v>5</c:v>
                </c:pt>
                <c:pt idx="17">
                  <c:v>17</c:v>
                </c:pt>
                <c:pt idx="18">
                  <c:v>3</c:v>
                </c:pt>
                <c:pt idx="19">
                  <c:v>12</c:v>
                </c:pt>
                <c:pt idx="20">
                  <c:v>2</c:v>
                </c:pt>
                <c:pt idx="21">
                  <c:v>-1</c:v>
                </c:pt>
                <c:pt idx="22">
                  <c:v>-19</c:v>
                </c:pt>
                <c:pt idx="23">
                  <c:v>-10</c:v>
                </c:pt>
                <c:pt idx="24">
                  <c:v>-50</c:v>
                </c:pt>
                <c:pt idx="25">
                  <c:v>-27</c:v>
                </c:pt>
                <c:pt idx="26">
                  <c:v>-26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D1-41A2-BE89-31399E3FB4DC}"/>
            </c:ext>
          </c:extLst>
        </c:ser>
        <c:gapWidth val="80"/>
        <c:overlap val="-27"/>
        <c:axId val="184659968"/>
        <c:axId val="184661504"/>
      </c:barChart>
      <c:catAx>
        <c:axId val="184659968"/>
        <c:scaling>
          <c:orientation val="minMax"/>
        </c:scaling>
        <c:axPos val="b"/>
        <c:numFmt formatCode="General" sourceLinked="0"/>
        <c:tickLblPos val="low"/>
        <c:spPr>
          <a:ln w="9360">
            <a:solidFill>
              <a:srgbClr val="4472C4">
                <a:alpha val="92000"/>
              </a:srgbClr>
            </a:solidFill>
            <a:round/>
          </a:ln>
        </c:spPr>
        <c:txPr>
          <a:bodyPr rot="-5400000"/>
          <a:lstStyle/>
          <a:p>
            <a:pPr>
              <a:defRPr sz="900" b="1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184661504"/>
        <c:crosses val="autoZero"/>
        <c:auto val="1"/>
        <c:lblAlgn val="ctr"/>
        <c:lblOffset val="100"/>
      </c:catAx>
      <c:valAx>
        <c:axId val="184661504"/>
        <c:scaling>
          <c:orientation val="minMax"/>
        </c:scaling>
        <c:delete val="1"/>
        <c:axPos val="l"/>
        <c:numFmt formatCode="General" sourceLinked="1"/>
        <c:tickLblPos val="none"/>
        <c:crossAx val="184659968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6018842701636004E-3"/>
          <c:y val="0.21040620721131925"/>
          <c:w val="0.97523712521484496"/>
          <c:h val="0.767838125665601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0">
              <a:noFill/>
            </a:ln>
          </c:spP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40404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Верховский р-н</c:v>
                </c:pt>
                <c:pt idx="1">
                  <c:v>Залегощенский р-н</c:v>
                </c:pt>
                <c:pt idx="2">
                  <c:v>Малоархангельский р-н</c:v>
                </c:pt>
                <c:pt idx="3">
                  <c:v>Колпнянский р-н</c:v>
                </c:pt>
                <c:pt idx="4">
                  <c:v>Новодеревеньковский р-н</c:v>
                </c:pt>
                <c:pt idx="5">
                  <c:v>Троснянский р-н</c:v>
                </c:pt>
                <c:pt idx="6">
                  <c:v>Мценский р-н</c:v>
                </c:pt>
                <c:pt idx="7">
                  <c:v>Орловский р-н</c:v>
                </c:pt>
                <c:pt idx="8">
                  <c:v>Орёл г.</c:v>
                </c:pt>
                <c:pt idx="9">
                  <c:v>Краснозоренский р-н</c:v>
                </c:pt>
                <c:pt idx="10">
                  <c:v>Кромской р-н</c:v>
                </c:pt>
                <c:pt idx="11">
                  <c:v>Ливенский р-н</c:v>
                </c:pt>
                <c:pt idx="12">
                  <c:v>Свердловский р-н</c:v>
                </c:pt>
                <c:pt idx="13">
                  <c:v>Глазуновский р-н</c:v>
                </c:pt>
                <c:pt idx="14">
                  <c:v>Мценск г.</c:v>
                </c:pt>
                <c:pt idx="15">
                  <c:v>Урицкий р-н</c:v>
                </c:pt>
                <c:pt idx="16">
                  <c:v>Ливны г.</c:v>
                </c:pt>
                <c:pt idx="17">
                  <c:v>Дмитровский р-н</c:v>
                </c:pt>
                <c:pt idx="18">
                  <c:v>Должанский р-н</c:v>
                </c:pt>
                <c:pt idx="19">
                  <c:v>Болховский р-н</c:v>
                </c:pt>
                <c:pt idx="20">
                  <c:v>Хотынецкий р-н</c:v>
                </c:pt>
                <c:pt idx="21">
                  <c:v>Новосильский р-н</c:v>
                </c:pt>
                <c:pt idx="22">
                  <c:v>Сосковский р-н</c:v>
                </c:pt>
                <c:pt idx="23">
                  <c:v>Шаблыкинский р-н</c:v>
                </c:pt>
                <c:pt idx="24">
                  <c:v>Покровский р-н</c:v>
                </c:pt>
                <c:pt idx="25">
                  <c:v>Знаменский р-н</c:v>
                </c:pt>
                <c:pt idx="26">
                  <c:v>Корсаковский р-н</c:v>
                </c:pt>
              </c:strCache>
            </c:strRef>
          </c:cat>
          <c:val>
            <c:numRef>
              <c:f>Лист1!$B$2:$B$28</c:f>
              <c:numCache>
                <c:formatCode>0.00</c:formatCode>
                <c:ptCount val="27"/>
                <c:pt idx="0">
                  <c:v>51.627906976744185</c:v>
                </c:pt>
                <c:pt idx="1">
                  <c:v>42.196531791907518</c:v>
                </c:pt>
                <c:pt idx="2">
                  <c:v>36.805555555555557</c:v>
                </c:pt>
                <c:pt idx="3">
                  <c:v>35.582822085889546</c:v>
                </c:pt>
                <c:pt idx="4">
                  <c:v>35.555555555555557</c:v>
                </c:pt>
                <c:pt idx="5">
                  <c:v>19.7183098591549</c:v>
                </c:pt>
                <c:pt idx="6">
                  <c:v>14.242424242424256</c:v>
                </c:pt>
                <c:pt idx="7">
                  <c:v>13.230429988974644</c:v>
                </c:pt>
                <c:pt idx="8">
                  <c:v>10.685134800890427</c:v>
                </c:pt>
                <c:pt idx="9">
                  <c:v>8.5714285714285712</c:v>
                </c:pt>
                <c:pt idx="10">
                  <c:v>8.3333333333333321</c:v>
                </c:pt>
                <c:pt idx="11">
                  <c:v>8.315565031982965</c:v>
                </c:pt>
                <c:pt idx="12">
                  <c:v>7.5630252100840325</c:v>
                </c:pt>
                <c:pt idx="13">
                  <c:v>7.0351758793969701</c:v>
                </c:pt>
                <c:pt idx="14">
                  <c:v>5.4098360655737734</c:v>
                </c:pt>
                <c:pt idx="15">
                  <c:v>5.1194539249146835</c:v>
                </c:pt>
                <c:pt idx="16">
                  <c:v>1.6233766233766231</c:v>
                </c:pt>
                <c:pt idx="17">
                  <c:v>1.0101010101010102</c:v>
                </c:pt>
                <c:pt idx="18">
                  <c:v>-2.7322404371584632</c:v>
                </c:pt>
                <c:pt idx="19">
                  <c:v>-4.1353383458646711</c:v>
                </c:pt>
                <c:pt idx="20">
                  <c:v>-5.8823529411764675</c:v>
                </c:pt>
                <c:pt idx="21">
                  <c:v>-6.8181818181818077</c:v>
                </c:pt>
                <c:pt idx="22">
                  <c:v>-7.1428571428571415</c:v>
                </c:pt>
                <c:pt idx="23">
                  <c:v>-13.380281690140844</c:v>
                </c:pt>
                <c:pt idx="24">
                  <c:v>-14.655172413793101</c:v>
                </c:pt>
                <c:pt idx="25">
                  <c:v>-22.471910112359577</c:v>
                </c:pt>
                <c:pt idx="26">
                  <c:v>-28.35820895522388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05-4F36-8425-76F70A473F6F}"/>
            </c:ext>
          </c:extLst>
        </c:ser>
        <c:gapWidth val="80"/>
        <c:overlap val="-27"/>
        <c:axId val="195979520"/>
        <c:axId val="195993600"/>
      </c:barChart>
      <c:catAx>
        <c:axId val="195979520"/>
        <c:scaling>
          <c:orientation val="minMax"/>
        </c:scaling>
        <c:axPos val="b"/>
        <c:numFmt formatCode="General" sourceLinked="0"/>
        <c:tickLblPos val="none"/>
        <c:spPr>
          <a:ln w="12600">
            <a:solidFill>
              <a:srgbClr val="C00000"/>
            </a:solidFill>
            <a:round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195993600"/>
        <c:crosses val="autoZero"/>
        <c:auto val="1"/>
        <c:lblAlgn val="ctr"/>
        <c:lblOffset val="100"/>
      </c:catAx>
      <c:valAx>
        <c:axId val="195993600"/>
        <c:scaling>
          <c:orientation val="minMax"/>
        </c:scaling>
        <c:delete val="1"/>
        <c:axPos val="l"/>
        <c:numFmt formatCode="0.00" sourceLinked="1"/>
        <c:tickLblPos val="none"/>
        <c:crossAx val="19597952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0350441384923661E-5"/>
          <c:y val="8.2809386761124634E-2"/>
          <c:w val="0.97546496573936559"/>
          <c:h val="0.4685113447703377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ln w="0">
              <a:noFill/>
            </a:ln>
          </c:spP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Лист1!$A$2:$A$28</c:f>
              <c:strCache>
                <c:ptCount val="27"/>
                <c:pt idx="0">
                  <c:v>Верховский р-н</c:v>
                </c:pt>
                <c:pt idx="1">
                  <c:v>Залегощенский р-н</c:v>
                </c:pt>
                <c:pt idx="2">
                  <c:v>Малоархангельский р-н</c:v>
                </c:pt>
                <c:pt idx="3">
                  <c:v>Колпнянский р-н</c:v>
                </c:pt>
                <c:pt idx="4">
                  <c:v>Новодеревеньковский р-н</c:v>
                </c:pt>
                <c:pt idx="5">
                  <c:v>Троснянский р-н</c:v>
                </c:pt>
                <c:pt idx="6">
                  <c:v>Мценский р-н</c:v>
                </c:pt>
                <c:pt idx="7">
                  <c:v>Орловский р-н</c:v>
                </c:pt>
                <c:pt idx="8">
                  <c:v>Орёл г.</c:v>
                </c:pt>
                <c:pt idx="9">
                  <c:v>Краснозоренский р-н</c:v>
                </c:pt>
                <c:pt idx="10">
                  <c:v>Кромской р-н</c:v>
                </c:pt>
                <c:pt idx="11">
                  <c:v>Ливенский р-н</c:v>
                </c:pt>
                <c:pt idx="12">
                  <c:v>Свердловский р-н</c:v>
                </c:pt>
                <c:pt idx="13">
                  <c:v>Глазуновский р-н</c:v>
                </c:pt>
                <c:pt idx="14">
                  <c:v>Мценск г.</c:v>
                </c:pt>
                <c:pt idx="15">
                  <c:v>Урицкий р-н</c:v>
                </c:pt>
                <c:pt idx="16">
                  <c:v>Ливны г.</c:v>
                </c:pt>
                <c:pt idx="17">
                  <c:v>Дмитровский р-н</c:v>
                </c:pt>
                <c:pt idx="18">
                  <c:v>Должанский р-н</c:v>
                </c:pt>
                <c:pt idx="19">
                  <c:v>Болховский р-н</c:v>
                </c:pt>
                <c:pt idx="20">
                  <c:v>Хотынецкий р-н</c:v>
                </c:pt>
                <c:pt idx="21">
                  <c:v>Новосильский р-н</c:v>
                </c:pt>
                <c:pt idx="22">
                  <c:v>Сосковский р-н</c:v>
                </c:pt>
                <c:pt idx="23">
                  <c:v>Шаблыкинский р-н</c:v>
                </c:pt>
                <c:pt idx="24">
                  <c:v>Покровский р-н</c:v>
                </c:pt>
                <c:pt idx="25">
                  <c:v>Знаменский р-н</c:v>
                </c:pt>
                <c:pt idx="26">
                  <c:v>Корсаковский р-н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111</c:v>
                </c:pt>
                <c:pt idx="1">
                  <c:v>73</c:v>
                </c:pt>
                <c:pt idx="2">
                  <c:v>53</c:v>
                </c:pt>
                <c:pt idx="3">
                  <c:v>58</c:v>
                </c:pt>
                <c:pt idx="4">
                  <c:v>48</c:v>
                </c:pt>
                <c:pt idx="5">
                  <c:v>28</c:v>
                </c:pt>
                <c:pt idx="6">
                  <c:v>47</c:v>
                </c:pt>
                <c:pt idx="7">
                  <c:v>120</c:v>
                </c:pt>
                <c:pt idx="8">
                  <c:v>432</c:v>
                </c:pt>
                <c:pt idx="9">
                  <c:v>9</c:v>
                </c:pt>
                <c:pt idx="10">
                  <c:v>26</c:v>
                </c:pt>
                <c:pt idx="11">
                  <c:v>39</c:v>
                </c:pt>
                <c:pt idx="12">
                  <c:v>18</c:v>
                </c:pt>
                <c:pt idx="13">
                  <c:v>14</c:v>
                </c:pt>
                <c:pt idx="14">
                  <c:v>33</c:v>
                </c:pt>
                <c:pt idx="15">
                  <c:v>15</c:v>
                </c:pt>
                <c:pt idx="16">
                  <c:v>10</c:v>
                </c:pt>
                <c:pt idx="17">
                  <c:v>2</c:v>
                </c:pt>
                <c:pt idx="18">
                  <c:v>-5</c:v>
                </c:pt>
                <c:pt idx="19">
                  <c:v>-11</c:v>
                </c:pt>
                <c:pt idx="20">
                  <c:v>-10</c:v>
                </c:pt>
                <c:pt idx="21">
                  <c:v>-9</c:v>
                </c:pt>
                <c:pt idx="22">
                  <c:v>-8</c:v>
                </c:pt>
                <c:pt idx="23">
                  <c:v>-19</c:v>
                </c:pt>
                <c:pt idx="24">
                  <c:v>-34</c:v>
                </c:pt>
                <c:pt idx="25">
                  <c:v>-20</c:v>
                </c:pt>
                <c:pt idx="26">
                  <c:v>-19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D1-41A2-BE89-31399E3FB4DC}"/>
            </c:ext>
          </c:extLst>
        </c:ser>
        <c:gapWidth val="80"/>
        <c:overlap val="-27"/>
        <c:axId val="195858432"/>
        <c:axId val="195859968"/>
      </c:barChart>
      <c:catAx>
        <c:axId val="195858432"/>
        <c:scaling>
          <c:orientation val="minMax"/>
        </c:scaling>
        <c:axPos val="b"/>
        <c:numFmt formatCode="General" sourceLinked="0"/>
        <c:tickLblPos val="low"/>
        <c:spPr>
          <a:ln w="9360">
            <a:solidFill>
              <a:srgbClr val="4472C4">
                <a:alpha val="92000"/>
              </a:srgbClr>
            </a:solidFill>
            <a:round/>
          </a:ln>
        </c:spPr>
        <c:txPr>
          <a:bodyPr rot="-5400000"/>
          <a:lstStyle/>
          <a:p>
            <a:pPr>
              <a:defRPr sz="900" b="1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195859968"/>
        <c:crosses val="autoZero"/>
        <c:auto val="1"/>
        <c:lblAlgn val="ctr"/>
        <c:lblOffset val="100"/>
      </c:catAx>
      <c:valAx>
        <c:axId val="195859968"/>
        <c:scaling>
          <c:orientation val="minMax"/>
        </c:scaling>
        <c:delete val="1"/>
        <c:axPos val="l"/>
        <c:numFmt formatCode="General" sourceLinked="1"/>
        <c:tickLblPos val="none"/>
        <c:crossAx val="195858432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6018842701636004E-3"/>
          <c:y val="0.21040620721131925"/>
          <c:w val="0.97523712521484496"/>
          <c:h val="0.767838125665601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0">
              <a:noFill/>
            </a:ln>
          </c:spP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40404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BubbleSize val="1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Лист1!$A$2:$A$28</c:f>
              <c:numCache>
                <c:formatCode>General</c:formatCode>
                <c:ptCount val="27"/>
              </c:numCache>
            </c:numRef>
          </c:cat>
          <c:val>
            <c:numRef>
              <c:f>Лист1!$B$2:$B$28</c:f>
              <c:numCache>
                <c:formatCode>0.00</c:formatCode>
                <c:ptCount val="27"/>
                <c:pt idx="0">
                  <c:v>28.301886792452859</c:v>
                </c:pt>
                <c:pt idx="1">
                  <c:v>21.212121212121168</c:v>
                </c:pt>
                <c:pt idx="2">
                  <c:v>19.047619047619026</c:v>
                </c:pt>
                <c:pt idx="3">
                  <c:v>11.76470588235294</c:v>
                </c:pt>
                <c:pt idx="4">
                  <c:v>8.8888888888888893</c:v>
                </c:pt>
                <c:pt idx="5">
                  <c:v>8.7378640776699026</c:v>
                </c:pt>
                <c:pt idx="6">
                  <c:v>7.5</c:v>
                </c:pt>
                <c:pt idx="7">
                  <c:v>5.7142857142857073</c:v>
                </c:pt>
                <c:pt idx="8">
                  <c:v>4.7619047619047619</c:v>
                </c:pt>
                <c:pt idx="9">
                  <c:v>3.0303030303030303</c:v>
                </c:pt>
                <c:pt idx="10">
                  <c:v>2.4691358024691392</c:v>
                </c:pt>
                <c:pt idx="11">
                  <c:v>2.3809523809523809</c:v>
                </c:pt>
                <c:pt idx="12">
                  <c:v>2.0169851380042401</c:v>
                </c:pt>
                <c:pt idx="13">
                  <c:v>1.9480519480519503</c:v>
                </c:pt>
                <c:pt idx="14">
                  <c:v>-8.3333333333333321</c:v>
                </c:pt>
                <c:pt idx="15">
                  <c:v>-13.636363636363635</c:v>
                </c:pt>
                <c:pt idx="16">
                  <c:v>-15.447154471544716</c:v>
                </c:pt>
                <c:pt idx="17">
                  <c:v>-16</c:v>
                </c:pt>
                <c:pt idx="18">
                  <c:v>-17.1875</c:v>
                </c:pt>
                <c:pt idx="19">
                  <c:v>-28.169014084507026</c:v>
                </c:pt>
                <c:pt idx="20">
                  <c:v>-29.411764705882355</c:v>
                </c:pt>
                <c:pt idx="21">
                  <c:v>-30.952380952380913</c:v>
                </c:pt>
                <c:pt idx="22">
                  <c:v>-36.363636363636267</c:v>
                </c:pt>
                <c:pt idx="23">
                  <c:v>-41.17647058823529</c:v>
                </c:pt>
                <c:pt idx="24">
                  <c:v>-43.333333333333336</c:v>
                </c:pt>
                <c:pt idx="25">
                  <c:v>-44.680851063829785</c:v>
                </c:pt>
                <c:pt idx="26">
                  <c:v>-53.571428571428498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05-4F36-8425-76F70A473F6F}"/>
            </c:ext>
          </c:extLst>
        </c:ser>
        <c:gapWidth val="80"/>
        <c:overlap val="-27"/>
        <c:axId val="195941504"/>
        <c:axId val="195943424"/>
      </c:barChart>
      <c:catAx>
        <c:axId val="195941504"/>
        <c:scaling>
          <c:orientation val="minMax"/>
        </c:scaling>
        <c:axPos val="b"/>
        <c:numFmt formatCode="General" sourceLinked="0"/>
        <c:tickLblPos val="none"/>
        <c:spPr>
          <a:ln w="12600">
            <a:solidFill>
              <a:srgbClr val="C00000"/>
            </a:solidFill>
            <a:round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ru-RU"/>
          </a:p>
        </c:txPr>
        <c:crossAx val="195943424"/>
        <c:crosses val="autoZero"/>
        <c:auto val="1"/>
        <c:lblAlgn val="ctr"/>
        <c:lblOffset val="100"/>
      </c:catAx>
      <c:valAx>
        <c:axId val="195943424"/>
        <c:scaling>
          <c:orientation val="minMax"/>
        </c:scaling>
        <c:delete val="1"/>
        <c:axPos val="l"/>
        <c:numFmt formatCode="0.00" sourceLinked="1"/>
        <c:tickLblPos val="none"/>
        <c:crossAx val="19594150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0.29605</cdr:x>
      <cdr:y>0.12166</cdr:y>
    </cdr:from>
    <cdr:to>
      <cdr:x>0.29605</cdr:x>
      <cdr:y>0.4102</cdr:y>
    </cdr:to>
    <cdr:cxnSp macro="">
      <cdr:nvCxnSpPr>
        <cdr:cNvPr id="45" name="Прямая со стрелкой 44">
          <a:extLst xmlns:a="http://schemas.openxmlformats.org/drawingml/2006/main">
            <a:ext uri="{FF2B5EF4-FFF2-40B4-BE49-F238E27FC236}">
              <a16:creationId xmlns="" xmlns:a16="http://schemas.microsoft.com/office/drawing/2014/main" id="{B1E6754D-665D-4855-960C-F74B5A3FE91C}"/>
            </a:ext>
          </a:extLst>
        </cdr:cNvPr>
        <cdr:cNvCxnSpPr/>
      </cdr:nvCxnSpPr>
      <cdr:spPr>
        <a:xfrm xmlns:a="http://schemas.openxmlformats.org/drawingml/2006/main">
          <a:off x="3498954" y="175839"/>
          <a:ext cx="0" cy="417038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0.07097</cdr:x>
      <cdr:y>0.12843</cdr:y>
    </cdr:from>
    <cdr:to>
      <cdr:x>0.0715</cdr:x>
      <cdr:y>0.37505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="" xmlns:a16="http://schemas.microsoft.com/office/drawing/2014/main" id="{9B1C8B8D-73B4-441E-A654-6D1803A69EFE}"/>
            </a:ext>
          </a:extLst>
        </cdr:cNvPr>
        <cdr:cNvCxnSpPr/>
      </cdr:nvCxnSpPr>
      <cdr:spPr>
        <a:xfrm xmlns:a="http://schemas.openxmlformats.org/drawingml/2006/main">
          <a:off x="838820" y="185619"/>
          <a:ext cx="6187" cy="356458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</cdr:x>
      <cdr:y>0.01614</cdr:y>
    </cdr:from>
    <cdr:to>
      <cdr:x>0.75511</cdr:x>
      <cdr:y>0.18715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332875" y="28616"/>
          <a:ext cx="643219" cy="303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0.02769</cdr:x>
      <cdr:y>0.12147</cdr:y>
    </cdr:from>
    <cdr:to>
      <cdr:x>0.07123</cdr:x>
      <cdr:y>0.12166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="" xmlns:a16="http://schemas.microsoft.com/office/drawing/2014/main" id="{59AAEDDA-6969-4AD9-B30B-AA36CD70C0BA}"/>
            </a:ext>
          </a:extLst>
        </cdr:cNvPr>
        <cdr:cNvCxnSpPr/>
      </cdr:nvCxnSpPr>
      <cdr:spPr>
        <a:xfrm xmlns:a="http://schemas.openxmlformats.org/drawingml/2006/main" flipV="1">
          <a:off x="327258" y="175568"/>
          <a:ext cx="514574" cy="2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0.10588</cdr:x>
      <cdr:y>0.12166</cdr:y>
    </cdr:from>
    <cdr:to>
      <cdr:x>0.10603</cdr:x>
      <cdr:y>0.3949</cdr:y>
    </cdr:to>
    <cdr:cxnSp macro="">
      <cdr:nvCxnSpPr>
        <cdr:cNvPr id="24" name="Прямая соединительная линия 23">
          <a:extLst xmlns:a="http://schemas.openxmlformats.org/drawingml/2006/main">
            <a:ext uri="{FF2B5EF4-FFF2-40B4-BE49-F238E27FC236}">
              <a16:creationId xmlns="" xmlns:a16="http://schemas.microsoft.com/office/drawing/2014/main" id="{B762FFA7-4E7F-4A66-A116-BBD8DE9C5A16}"/>
            </a:ext>
          </a:extLst>
        </cdr:cNvPr>
        <cdr:cNvCxnSpPr/>
      </cdr:nvCxnSpPr>
      <cdr:spPr>
        <a:xfrm xmlns:a="http://schemas.openxmlformats.org/drawingml/2006/main" flipH="1" flipV="1">
          <a:off x="1251407" y="175839"/>
          <a:ext cx="1687" cy="3949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0.10615</cdr:x>
      <cdr:y>0.12166</cdr:y>
    </cdr:from>
    <cdr:to>
      <cdr:x>0.14957</cdr:x>
      <cdr:y>0.12166</cdr:y>
    </cdr:to>
    <cdr:cxnSp macro="">
      <cdr:nvCxnSpPr>
        <cdr:cNvPr id="26" name="Прямая соединительная линия 25">
          <a:extLst xmlns:a="http://schemas.openxmlformats.org/drawingml/2006/main">
            <a:ext uri="{FF2B5EF4-FFF2-40B4-BE49-F238E27FC236}">
              <a16:creationId xmlns="" xmlns:a16="http://schemas.microsoft.com/office/drawing/2014/main" id="{38D172CA-199A-4C81-B098-84CE0D64B8AF}"/>
            </a:ext>
          </a:extLst>
        </cdr:cNvPr>
        <cdr:cNvCxnSpPr/>
      </cdr:nvCxnSpPr>
      <cdr:spPr>
        <a:xfrm xmlns:a="http://schemas.openxmlformats.org/drawingml/2006/main">
          <a:off x="1254548" y="175840"/>
          <a:ext cx="51311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0.14954</cdr:x>
      <cdr:y>0.12147</cdr:y>
    </cdr:from>
    <cdr:to>
      <cdr:x>0.14954</cdr:x>
      <cdr:y>0.40833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="" xmlns:a16="http://schemas.microsoft.com/office/drawing/2014/main" id="{C4C0B09D-7E38-416C-BBF1-18B6CE2B9299}"/>
            </a:ext>
          </a:extLst>
        </cdr:cNvPr>
        <cdr:cNvCxnSpPr/>
      </cdr:nvCxnSpPr>
      <cdr:spPr>
        <a:xfrm xmlns:a="http://schemas.openxmlformats.org/drawingml/2006/main">
          <a:off x="1767302" y="175568"/>
          <a:ext cx="0" cy="414612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0.18406</cdr:x>
      <cdr:y>0.12166</cdr:y>
    </cdr:from>
    <cdr:to>
      <cdr:x>0.18406</cdr:x>
      <cdr:y>0.41679</cdr:y>
    </cdr:to>
    <cdr:cxnSp macro="">
      <cdr:nvCxnSpPr>
        <cdr:cNvPr id="31" name="Прямая соединительная линия 30">
          <a:extLst xmlns:a="http://schemas.openxmlformats.org/drawingml/2006/main">
            <a:ext uri="{FF2B5EF4-FFF2-40B4-BE49-F238E27FC236}">
              <a16:creationId xmlns="" xmlns:a16="http://schemas.microsoft.com/office/drawing/2014/main" id="{AF209EE2-0AAE-4E1D-BA37-7F33EA4CCB19}"/>
            </a:ext>
          </a:extLst>
        </cdr:cNvPr>
        <cdr:cNvCxnSpPr/>
      </cdr:nvCxnSpPr>
      <cdr:spPr>
        <a:xfrm xmlns:a="http://schemas.openxmlformats.org/drawingml/2006/main" flipV="1">
          <a:off x="2175332" y="175839"/>
          <a:ext cx="0" cy="4265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0.18487</cdr:x>
      <cdr:y>0.12166</cdr:y>
    </cdr:from>
    <cdr:to>
      <cdr:x>0.21711</cdr:x>
      <cdr:y>0.122</cdr:y>
    </cdr:to>
    <cdr:cxnSp macro="">
      <cdr:nvCxnSpPr>
        <cdr:cNvPr id="34" name="Прямая соединительная линия 33">
          <a:extLst xmlns:a="http://schemas.openxmlformats.org/drawingml/2006/main">
            <a:ext uri="{FF2B5EF4-FFF2-40B4-BE49-F238E27FC236}">
              <a16:creationId xmlns="" xmlns:a16="http://schemas.microsoft.com/office/drawing/2014/main" id="{152D3793-03E1-4F0C-9A43-E69DC68E532B}"/>
            </a:ext>
          </a:extLst>
        </cdr:cNvPr>
        <cdr:cNvCxnSpPr/>
      </cdr:nvCxnSpPr>
      <cdr:spPr>
        <a:xfrm xmlns:a="http://schemas.openxmlformats.org/drawingml/2006/main">
          <a:off x="2184857" y="175839"/>
          <a:ext cx="381084" cy="4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0.21657</cdr:x>
      <cdr:y>0.12166</cdr:y>
    </cdr:from>
    <cdr:to>
      <cdr:x>0.21665</cdr:x>
      <cdr:y>0.30496</cdr:y>
    </cdr:to>
    <cdr:cxnSp macro="">
      <cdr:nvCxnSpPr>
        <cdr:cNvPr id="36" name="Прямая со стрелкой 35">
          <a:extLst xmlns:a="http://schemas.openxmlformats.org/drawingml/2006/main">
            <a:ext uri="{FF2B5EF4-FFF2-40B4-BE49-F238E27FC236}">
              <a16:creationId xmlns="" xmlns:a16="http://schemas.microsoft.com/office/drawing/2014/main" id="{C9F7A221-84C1-4706-84F3-0B9DCBD65F80}"/>
            </a:ext>
          </a:extLst>
        </cdr:cNvPr>
        <cdr:cNvCxnSpPr/>
      </cdr:nvCxnSpPr>
      <cdr:spPr>
        <a:xfrm xmlns:a="http://schemas.openxmlformats.org/drawingml/2006/main">
          <a:off x="2559507" y="175839"/>
          <a:ext cx="945" cy="264925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0.2627</cdr:x>
      <cdr:y>0.12166</cdr:y>
    </cdr:from>
    <cdr:to>
      <cdr:x>0.26271</cdr:x>
      <cdr:y>0.40898</cdr:y>
    </cdr:to>
    <cdr:cxnSp macro="">
      <cdr:nvCxnSpPr>
        <cdr:cNvPr id="41" name="Прямая соединительная линия 40">
          <a:extLst xmlns:a="http://schemas.openxmlformats.org/drawingml/2006/main">
            <a:ext uri="{FF2B5EF4-FFF2-40B4-BE49-F238E27FC236}">
              <a16:creationId xmlns="" xmlns:a16="http://schemas.microsoft.com/office/drawing/2014/main" id="{28D547AC-68DF-43B2-A61B-30492A576870}"/>
            </a:ext>
          </a:extLst>
        </cdr:cNvPr>
        <cdr:cNvCxnSpPr/>
      </cdr:nvCxnSpPr>
      <cdr:spPr>
        <a:xfrm xmlns:a="http://schemas.openxmlformats.org/drawingml/2006/main" flipH="1" flipV="1">
          <a:off x="3104781" y="175839"/>
          <a:ext cx="108" cy="4152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0.34095</cdr:x>
      <cdr:y>0.12166</cdr:y>
    </cdr:from>
    <cdr:to>
      <cdr:x>0.34095</cdr:x>
      <cdr:y>0.38164</cdr:y>
    </cdr:to>
    <cdr:cxnSp macro="">
      <cdr:nvCxnSpPr>
        <cdr:cNvPr id="49" name="Прямая соединительная линия 48">
          <a:extLst xmlns:a="http://schemas.openxmlformats.org/drawingml/2006/main">
            <a:ext uri="{FF2B5EF4-FFF2-40B4-BE49-F238E27FC236}">
              <a16:creationId xmlns="" xmlns:a16="http://schemas.microsoft.com/office/drawing/2014/main" id="{595F4985-B9CE-4C96-9512-61CD0A9B50EE}"/>
            </a:ext>
          </a:extLst>
        </cdr:cNvPr>
        <cdr:cNvCxnSpPr/>
      </cdr:nvCxnSpPr>
      <cdr:spPr>
        <a:xfrm xmlns:a="http://schemas.openxmlformats.org/drawingml/2006/main" flipV="1">
          <a:off x="4029532" y="175840"/>
          <a:ext cx="0" cy="3757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0.34095</cdr:x>
      <cdr:y>0.12166</cdr:y>
    </cdr:from>
    <cdr:to>
      <cdr:x>0.37429</cdr:x>
      <cdr:y>0.12166</cdr:y>
    </cdr:to>
    <cdr:cxnSp macro="">
      <cdr:nvCxnSpPr>
        <cdr:cNvPr id="52" name="Прямая соединительная линия 51">
          <a:extLst xmlns:a="http://schemas.openxmlformats.org/drawingml/2006/main">
            <a:ext uri="{FF2B5EF4-FFF2-40B4-BE49-F238E27FC236}">
              <a16:creationId xmlns="" xmlns:a16="http://schemas.microsoft.com/office/drawing/2014/main" id="{7F931141-4A37-4F4B-B8F0-F889351CA15A}"/>
            </a:ext>
          </a:extLst>
        </cdr:cNvPr>
        <cdr:cNvCxnSpPr/>
      </cdr:nvCxnSpPr>
      <cdr:spPr>
        <a:xfrm xmlns:a="http://schemas.openxmlformats.org/drawingml/2006/main">
          <a:off x="4029532" y="175839"/>
          <a:ext cx="39409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0.37453</cdr:x>
      <cdr:y>0.12166</cdr:y>
    </cdr:from>
    <cdr:to>
      <cdr:x>0.37463</cdr:x>
      <cdr:y>0.39432</cdr:y>
    </cdr:to>
    <cdr:cxnSp macro="">
      <cdr:nvCxnSpPr>
        <cdr:cNvPr id="54" name="Прямая со стрелкой 53">
          <a:extLst xmlns:a="http://schemas.openxmlformats.org/drawingml/2006/main">
            <a:ext uri="{FF2B5EF4-FFF2-40B4-BE49-F238E27FC236}">
              <a16:creationId xmlns="" xmlns:a16="http://schemas.microsoft.com/office/drawing/2014/main" id="{6A40B0B7-6DBC-43D6-823E-B1500A134065}"/>
            </a:ext>
          </a:extLst>
        </cdr:cNvPr>
        <cdr:cNvCxnSpPr/>
      </cdr:nvCxnSpPr>
      <cdr:spPr>
        <a:xfrm xmlns:a="http://schemas.openxmlformats.org/drawingml/2006/main">
          <a:off x="4426407" y="175839"/>
          <a:ext cx="1154" cy="394094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0.57655</cdr:x>
      <cdr:y>0.12147</cdr:y>
    </cdr:from>
    <cdr:to>
      <cdr:x>0.57708</cdr:x>
      <cdr:y>0.44193</cdr:y>
    </cdr:to>
    <cdr:cxnSp macro="">
      <cdr:nvCxnSpPr>
        <cdr:cNvPr id="57" name="Прямая соединительная линия 56">
          <a:extLst xmlns:a="http://schemas.openxmlformats.org/drawingml/2006/main">
            <a:ext uri="{FF2B5EF4-FFF2-40B4-BE49-F238E27FC236}">
              <a16:creationId xmlns="" xmlns:a16="http://schemas.microsoft.com/office/drawing/2014/main" id="{761A4E00-7866-41F6-A817-41A9E0C8B9CB}"/>
            </a:ext>
          </a:extLst>
        </cdr:cNvPr>
        <cdr:cNvCxnSpPr/>
      </cdr:nvCxnSpPr>
      <cdr:spPr>
        <a:xfrm xmlns:a="http://schemas.openxmlformats.org/drawingml/2006/main" flipH="1" flipV="1">
          <a:off x="6814007" y="175568"/>
          <a:ext cx="6317" cy="4631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0.57709</cdr:x>
      <cdr:y>0.12147</cdr:y>
    </cdr:from>
    <cdr:to>
      <cdr:x>0.60966</cdr:x>
      <cdr:y>0.12147</cdr:y>
    </cdr:to>
    <cdr:cxnSp macro="">
      <cdr:nvCxnSpPr>
        <cdr:cNvPr id="59" name="Прямая соединительная линия 58">
          <a:extLst xmlns:a="http://schemas.openxmlformats.org/drawingml/2006/main">
            <a:ext uri="{FF2B5EF4-FFF2-40B4-BE49-F238E27FC236}">
              <a16:creationId xmlns="" xmlns:a16="http://schemas.microsoft.com/office/drawing/2014/main" id="{06535DC7-B138-499B-A4BD-AF9BB9418005}"/>
            </a:ext>
          </a:extLst>
        </cdr:cNvPr>
        <cdr:cNvCxnSpPr/>
      </cdr:nvCxnSpPr>
      <cdr:spPr>
        <a:xfrm xmlns:a="http://schemas.openxmlformats.org/drawingml/2006/main">
          <a:off x="6820357" y="175568"/>
          <a:ext cx="384938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0.61021</cdr:x>
      <cdr:y>0.12147</cdr:y>
    </cdr:from>
    <cdr:to>
      <cdr:x>0.61021</cdr:x>
      <cdr:y>0.42118</cdr:y>
    </cdr:to>
    <cdr:cxnSp macro="">
      <cdr:nvCxnSpPr>
        <cdr:cNvPr id="61" name="Прямая со стрелкой 60">
          <a:extLst xmlns:a="http://schemas.openxmlformats.org/drawingml/2006/main">
            <a:ext uri="{FF2B5EF4-FFF2-40B4-BE49-F238E27FC236}">
              <a16:creationId xmlns="" xmlns:a16="http://schemas.microsoft.com/office/drawing/2014/main" id="{CF1A7A37-E842-40F0-8D77-DED7A298EB43}"/>
            </a:ext>
          </a:extLst>
        </cdr:cNvPr>
        <cdr:cNvCxnSpPr/>
      </cdr:nvCxnSpPr>
      <cdr:spPr>
        <a:xfrm xmlns:a="http://schemas.openxmlformats.org/drawingml/2006/main">
          <a:off x="7211833" y="175568"/>
          <a:ext cx="1" cy="433184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0.65526</cdr:x>
      <cdr:y>0.12843</cdr:y>
    </cdr:from>
    <cdr:to>
      <cdr:x>0.65553</cdr:x>
      <cdr:y>0.39079</cdr:y>
    </cdr:to>
    <cdr:cxnSp macro="">
      <cdr:nvCxnSpPr>
        <cdr:cNvPr id="64" name="Прямая соединительная линия 63">
          <a:extLst xmlns:a="http://schemas.openxmlformats.org/drawingml/2006/main">
            <a:ext uri="{FF2B5EF4-FFF2-40B4-BE49-F238E27FC236}">
              <a16:creationId xmlns="" xmlns:a16="http://schemas.microsoft.com/office/drawing/2014/main" id="{56D79537-EEA4-4388-A499-052261016CEB}"/>
            </a:ext>
          </a:extLst>
        </cdr:cNvPr>
        <cdr:cNvCxnSpPr/>
      </cdr:nvCxnSpPr>
      <cdr:spPr>
        <a:xfrm xmlns:a="http://schemas.openxmlformats.org/drawingml/2006/main" flipH="1" flipV="1">
          <a:off x="7744283" y="185620"/>
          <a:ext cx="3174" cy="37920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0.65521</cdr:x>
      <cdr:y>0.12843</cdr:y>
    </cdr:from>
    <cdr:to>
      <cdr:x>0.6883</cdr:x>
      <cdr:y>0.12843</cdr:y>
    </cdr:to>
    <cdr:cxnSp macro="">
      <cdr:nvCxnSpPr>
        <cdr:cNvPr id="67" name="Прямая соединительная линия 66">
          <a:extLst xmlns:a="http://schemas.openxmlformats.org/drawingml/2006/main">
            <a:ext uri="{FF2B5EF4-FFF2-40B4-BE49-F238E27FC236}">
              <a16:creationId xmlns="" xmlns:a16="http://schemas.microsoft.com/office/drawing/2014/main" id="{905B9AC9-BF2E-4A33-8CCB-3BD66E433DBA}"/>
            </a:ext>
          </a:extLst>
        </cdr:cNvPr>
        <cdr:cNvCxnSpPr/>
      </cdr:nvCxnSpPr>
      <cdr:spPr>
        <a:xfrm xmlns:a="http://schemas.openxmlformats.org/drawingml/2006/main">
          <a:off x="7743691" y="185619"/>
          <a:ext cx="3911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0.6883</cdr:x>
      <cdr:y>0.12843</cdr:y>
    </cdr:from>
    <cdr:to>
      <cdr:x>0.68857</cdr:x>
      <cdr:y>0.37286</cdr:y>
    </cdr:to>
    <cdr:cxnSp macro="">
      <cdr:nvCxnSpPr>
        <cdr:cNvPr id="69" name="Прямая со стрелкой 68">
          <a:extLst xmlns:a="http://schemas.openxmlformats.org/drawingml/2006/main">
            <a:ext uri="{FF2B5EF4-FFF2-40B4-BE49-F238E27FC236}">
              <a16:creationId xmlns="" xmlns:a16="http://schemas.microsoft.com/office/drawing/2014/main" id="{BAFF9727-DD65-46FC-B28E-5F81C3B295D3}"/>
            </a:ext>
          </a:extLst>
        </cdr:cNvPr>
        <cdr:cNvCxnSpPr/>
      </cdr:nvCxnSpPr>
      <cdr:spPr>
        <a:xfrm xmlns:a="http://schemas.openxmlformats.org/drawingml/2006/main" flipH="1">
          <a:off x="8134807" y="185619"/>
          <a:ext cx="3175" cy="353283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0.73505</cdr:x>
      <cdr:y>0.12843</cdr:y>
    </cdr:from>
    <cdr:to>
      <cdr:x>0.73506</cdr:x>
      <cdr:y>0.39079</cdr:y>
    </cdr:to>
    <cdr:cxnSp macro="">
      <cdr:nvCxnSpPr>
        <cdr:cNvPr id="74" name="Прямая соединительная линия 73">
          <a:extLst xmlns:a="http://schemas.openxmlformats.org/drawingml/2006/main">
            <a:ext uri="{FF2B5EF4-FFF2-40B4-BE49-F238E27FC236}">
              <a16:creationId xmlns="" xmlns:a16="http://schemas.microsoft.com/office/drawing/2014/main" id="{BF4C9AD5-1575-4D94-99B8-9451D7798857}"/>
            </a:ext>
          </a:extLst>
        </cdr:cNvPr>
        <cdr:cNvCxnSpPr/>
      </cdr:nvCxnSpPr>
      <cdr:spPr>
        <a:xfrm xmlns:a="http://schemas.openxmlformats.org/drawingml/2006/main" flipH="1" flipV="1">
          <a:off x="8687257" y="185619"/>
          <a:ext cx="185" cy="3792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0.73505</cdr:x>
      <cdr:y>0.12843</cdr:y>
    </cdr:from>
    <cdr:to>
      <cdr:x>0.76632</cdr:x>
      <cdr:y>0.13253</cdr:y>
    </cdr:to>
    <cdr:cxnSp macro="">
      <cdr:nvCxnSpPr>
        <cdr:cNvPr id="76" name="Прямая соединительная линия 75">
          <a:extLst xmlns:a="http://schemas.openxmlformats.org/drawingml/2006/main">
            <a:ext uri="{FF2B5EF4-FFF2-40B4-BE49-F238E27FC236}">
              <a16:creationId xmlns="" xmlns:a16="http://schemas.microsoft.com/office/drawing/2014/main" id="{6679584F-412A-4C08-B7A4-F90EE9476B35}"/>
            </a:ext>
          </a:extLst>
        </cdr:cNvPr>
        <cdr:cNvCxnSpPr/>
      </cdr:nvCxnSpPr>
      <cdr:spPr>
        <a:xfrm xmlns:a="http://schemas.openxmlformats.org/drawingml/2006/main">
          <a:off x="8687257" y="185619"/>
          <a:ext cx="369566" cy="59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0.76728</cdr:x>
      <cdr:y>0.12843</cdr:y>
    </cdr:from>
    <cdr:to>
      <cdr:x>0.76759</cdr:x>
      <cdr:y>0.40833</cdr:y>
    </cdr:to>
    <cdr:cxnSp macro="">
      <cdr:nvCxnSpPr>
        <cdr:cNvPr id="78" name="Прямая со стрелкой 77">
          <a:extLst xmlns:a="http://schemas.openxmlformats.org/drawingml/2006/main">
            <a:ext uri="{FF2B5EF4-FFF2-40B4-BE49-F238E27FC236}">
              <a16:creationId xmlns="" xmlns:a16="http://schemas.microsoft.com/office/drawing/2014/main" id="{A07AAF97-4605-42B7-B1FA-1A95BE839668}"/>
            </a:ext>
          </a:extLst>
        </cdr:cNvPr>
        <cdr:cNvCxnSpPr/>
      </cdr:nvCxnSpPr>
      <cdr:spPr>
        <a:xfrm xmlns:a="http://schemas.openxmlformats.org/drawingml/2006/main">
          <a:off x="9068257" y="185619"/>
          <a:ext cx="3574" cy="404561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0.81316</cdr:x>
      <cdr:y>0.12843</cdr:y>
    </cdr:from>
    <cdr:to>
      <cdr:x>0.81349</cdr:x>
      <cdr:y>0.4248</cdr:y>
    </cdr:to>
    <cdr:cxnSp macro="">
      <cdr:nvCxnSpPr>
        <cdr:cNvPr id="85" name="Прямая соединительная линия 84">
          <a:extLst xmlns:a="http://schemas.openxmlformats.org/drawingml/2006/main">
            <a:ext uri="{FF2B5EF4-FFF2-40B4-BE49-F238E27FC236}">
              <a16:creationId xmlns="" xmlns:a16="http://schemas.microsoft.com/office/drawing/2014/main" id="{EAB52303-91A8-480B-AC10-08AC257E5679}"/>
            </a:ext>
          </a:extLst>
        </cdr:cNvPr>
        <cdr:cNvCxnSpPr/>
      </cdr:nvCxnSpPr>
      <cdr:spPr>
        <a:xfrm xmlns:a="http://schemas.openxmlformats.org/drawingml/2006/main" flipV="1">
          <a:off x="9610488" y="185619"/>
          <a:ext cx="3869" cy="4283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0.81403</cdr:x>
      <cdr:y>0.12843</cdr:y>
    </cdr:from>
    <cdr:to>
      <cdr:x>0.84715</cdr:x>
      <cdr:y>0.12843</cdr:y>
    </cdr:to>
    <cdr:cxnSp macro="">
      <cdr:nvCxnSpPr>
        <cdr:cNvPr id="87" name="Прямая соединительная линия 86">
          <a:extLst xmlns:a="http://schemas.openxmlformats.org/drawingml/2006/main">
            <a:ext uri="{FF2B5EF4-FFF2-40B4-BE49-F238E27FC236}">
              <a16:creationId xmlns="" xmlns:a16="http://schemas.microsoft.com/office/drawing/2014/main" id="{FA241CF1-B7DE-4FA3-935B-15433AD4788D}"/>
            </a:ext>
          </a:extLst>
        </cdr:cNvPr>
        <cdr:cNvCxnSpPr/>
      </cdr:nvCxnSpPr>
      <cdr:spPr>
        <a:xfrm xmlns:a="http://schemas.openxmlformats.org/drawingml/2006/main">
          <a:off x="9620707" y="185619"/>
          <a:ext cx="39150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0.8467</cdr:x>
      <cdr:y>0.12843</cdr:y>
    </cdr:from>
    <cdr:to>
      <cdr:x>0.8468</cdr:x>
      <cdr:y>0.41679</cdr:y>
    </cdr:to>
    <cdr:cxnSp macro="">
      <cdr:nvCxnSpPr>
        <cdr:cNvPr id="89" name="Прямая со стрелкой 88">
          <a:extLst xmlns:a="http://schemas.openxmlformats.org/drawingml/2006/main">
            <a:ext uri="{FF2B5EF4-FFF2-40B4-BE49-F238E27FC236}">
              <a16:creationId xmlns="" xmlns:a16="http://schemas.microsoft.com/office/drawing/2014/main" id="{D53BB34D-068D-4BD4-9079-BFF9FD811EFA}"/>
            </a:ext>
          </a:extLst>
        </cdr:cNvPr>
        <cdr:cNvCxnSpPr/>
      </cdr:nvCxnSpPr>
      <cdr:spPr>
        <a:xfrm xmlns:a="http://schemas.openxmlformats.org/drawingml/2006/main" flipH="1">
          <a:off x="10006811" y="185619"/>
          <a:ext cx="1246" cy="416783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0.89086</cdr:x>
      <cdr:y>0.054</cdr:y>
    </cdr:from>
    <cdr:to>
      <cdr:x>0.89086</cdr:x>
      <cdr:y>0.42696</cdr:y>
    </cdr:to>
    <cdr:cxnSp macro="">
      <cdr:nvCxnSpPr>
        <cdr:cNvPr id="92" name="Прямая соединительная линия 91">
          <a:extLst xmlns:a="http://schemas.openxmlformats.org/drawingml/2006/main">
            <a:ext uri="{FF2B5EF4-FFF2-40B4-BE49-F238E27FC236}">
              <a16:creationId xmlns="" xmlns:a16="http://schemas.microsoft.com/office/drawing/2014/main" id="{8B003A3E-14DB-4EB2-9177-DFD6027082FD}"/>
            </a:ext>
          </a:extLst>
        </cdr:cNvPr>
        <cdr:cNvCxnSpPr/>
      </cdr:nvCxnSpPr>
      <cdr:spPr>
        <a:xfrm xmlns:a="http://schemas.openxmlformats.org/drawingml/2006/main" flipV="1">
          <a:off x="10528803" y="63545"/>
          <a:ext cx="0" cy="43885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0.89059</cdr:x>
      <cdr:y>0.05631</cdr:y>
    </cdr:from>
    <cdr:to>
      <cdr:x>0.92521</cdr:x>
      <cdr:y>0.05631</cdr:y>
    </cdr:to>
    <cdr:cxnSp macro="">
      <cdr:nvCxnSpPr>
        <cdr:cNvPr id="95" name="Прямая соединительная линия 94">
          <a:extLst xmlns:a="http://schemas.openxmlformats.org/drawingml/2006/main">
            <a:ext uri="{FF2B5EF4-FFF2-40B4-BE49-F238E27FC236}">
              <a16:creationId xmlns="" xmlns:a16="http://schemas.microsoft.com/office/drawing/2014/main" id="{8B7E07C9-0E1D-40EB-892A-5DA9272F474B}"/>
            </a:ext>
          </a:extLst>
        </cdr:cNvPr>
        <cdr:cNvCxnSpPr/>
      </cdr:nvCxnSpPr>
      <cdr:spPr>
        <a:xfrm xmlns:a="http://schemas.openxmlformats.org/drawingml/2006/main" flipV="1">
          <a:off x="10525582" y="81384"/>
          <a:ext cx="409153" cy="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0.92554</cdr:x>
      <cdr:y>0.05174</cdr:y>
    </cdr:from>
    <cdr:to>
      <cdr:x>0.92554</cdr:x>
      <cdr:y>0.36846</cdr:y>
    </cdr:to>
    <cdr:cxnSp macro="">
      <cdr:nvCxnSpPr>
        <cdr:cNvPr id="97" name="Прямая со стрелкой 96">
          <a:extLst xmlns:a="http://schemas.openxmlformats.org/drawingml/2006/main">
            <a:ext uri="{FF2B5EF4-FFF2-40B4-BE49-F238E27FC236}">
              <a16:creationId xmlns="" xmlns:a16="http://schemas.microsoft.com/office/drawing/2014/main" id="{F6F2AAEF-FA75-4B6F-9F91-BBA6D5524645}"/>
            </a:ext>
          </a:extLst>
        </cdr:cNvPr>
        <cdr:cNvCxnSpPr/>
      </cdr:nvCxnSpPr>
      <cdr:spPr>
        <a:xfrm xmlns:a="http://schemas.openxmlformats.org/drawingml/2006/main">
          <a:off x="10938626" y="74780"/>
          <a:ext cx="0" cy="457772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0.89678</cdr:x>
      <cdr:y>0.49228</cdr:y>
    </cdr:from>
    <cdr:to>
      <cdr:x>0.95248</cdr:x>
      <cdr:y>0.94786</cdr:y>
    </cdr:to>
    <cdr:sp macro="" textlink="">
      <cdr:nvSpPr>
        <cdr:cNvPr id="2" name="Кольцо 1"/>
        <cdr:cNvSpPr/>
      </cdr:nvSpPr>
      <cdr:spPr>
        <a:xfrm xmlns:a="http://schemas.openxmlformats.org/drawingml/2006/main">
          <a:off x="10223727" y="1601016"/>
          <a:ext cx="635000" cy="1481667"/>
        </a:xfrm>
        <a:prstGeom xmlns:a="http://schemas.openxmlformats.org/drawingml/2006/main" prst="donu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0.94952</cdr:x>
      <cdr:y>0.58733</cdr:y>
    </cdr:from>
    <cdr:to>
      <cdr:x>0.99134</cdr:x>
      <cdr:y>0.99788</cdr:y>
    </cdr:to>
    <cdr:sp macro="" textlink="">
      <cdr:nvSpPr>
        <cdr:cNvPr id="2" name="Кольцо 1"/>
        <cdr:cNvSpPr/>
      </cdr:nvSpPr>
      <cdr:spPr>
        <a:xfrm xmlns:a="http://schemas.openxmlformats.org/drawingml/2006/main">
          <a:off x="10957573" y="1610959"/>
          <a:ext cx="482599" cy="1126068"/>
        </a:xfrm>
        <a:prstGeom xmlns:a="http://schemas.openxmlformats.org/drawingml/2006/main" prst="donu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0.82096</cdr:x>
      <cdr:y>0.50505</cdr:y>
    </cdr:from>
    <cdr:to>
      <cdr:x>0.87755</cdr:x>
      <cdr:y>0.94761</cdr:y>
    </cdr:to>
    <cdr:sp macro="" textlink="">
      <cdr:nvSpPr>
        <cdr:cNvPr id="2" name="Кольцо 1"/>
        <cdr:cNvSpPr/>
      </cdr:nvSpPr>
      <cdr:spPr>
        <a:xfrm xmlns:a="http://schemas.openxmlformats.org/drawingml/2006/main">
          <a:off x="9334992" y="1642533"/>
          <a:ext cx="643467" cy="1439334"/>
        </a:xfrm>
        <a:prstGeom xmlns:a="http://schemas.openxmlformats.org/drawingml/2006/main" prst="donu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0.82319</cdr:x>
      <cdr:y>0.56785</cdr:y>
    </cdr:from>
    <cdr:to>
      <cdr:x>0.87755</cdr:x>
      <cdr:y>0.9398</cdr:y>
    </cdr:to>
    <cdr:sp macro="" textlink="">
      <cdr:nvSpPr>
        <cdr:cNvPr id="2" name="Кольцо 1"/>
        <cdr:cNvSpPr/>
      </cdr:nvSpPr>
      <cdr:spPr>
        <a:xfrm xmlns:a="http://schemas.openxmlformats.org/drawingml/2006/main">
          <a:off x="9360392" y="1846772"/>
          <a:ext cx="618067" cy="1209695"/>
        </a:xfrm>
        <a:prstGeom xmlns:a="http://schemas.openxmlformats.org/drawingml/2006/main" prst="donu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0.85596</cdr:x>
      <cdr:y>0.48422</cdr:y>
    </cdr:from>
    <cdr:to>
      <cdr:x>0.91478</cdr:x>
      <cdr:y>0.96844</cdr:y>
    </cdr:to>
    <cdr:sp macro="" textlink="">
      <cdr:nvSpPr>
        <cdr:cNvPr id="2" name="Кольцо 1"/>
        <cdr:cNvSpPr/>
      </cdr:nvSpPr>
      <cdr:spPr>
        <a:xfrm xmlns:a="http://schemas.openxmlformats.org/drawingml/2006/main">
          <a:off x="9732926" y="1574800"/>
          <a:ext cx="668867" cy="1574801"/>
        </a:xfrm>
        <a:prstGeom xmlns:a="http://schemas.openxmlformats.org/drawingml/2006/main" prst="donu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0.85745</cdr:x>
      <cdr:y>0.57013</cdr:y>
    </cdr:from>
    <cdr:to>
      <cdr:x>0.91552</cdr:x>
      <cdr:y>0.9346</cdr:y>
    </cdr:to>
    <cdr:sp macro="" textlink="">
      <cdr:nvSpPr>
        <cdr:cNvPr id="2" name="Кольцо 1"/>
        <cdr:cNvSpPr/>
      </cdr:nvSpPr>
      <cdr:spPr>
        <a:xfrm xmlns:a="http://schemas.openxmlformats.org/drawingml/2006/main">
          <a:off x="9749859" y="1854200"/>
          <a:ext cx="660401" cy="1185334"/>
        </a:xfrm>
        <a:prstGeom xmlns:a="http://schemas.openxmlformats.org/drawingml/2006/main" prst="donu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0.701</cdr:x>
      <cdr:y>0.01614</cdr:y>
    </cdr:from>
    <cdr:to>
      <cdr:x>0.75511</cdr:x>
      <cdr:y>0.18715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332875" y="28616"/>
          <a:ext cx="643219" cy="303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0.41083</cdr:x>
      <cdr:y>0</cdr:y>
    </cdr:from>
    <cdr:to>
      <cdr:x>0.45059</cdr:x>
      <cdr:y>0.22219</cdr:y>
    </cdr:to>
    <cdr:sp macro="" textlink="">
      <cdr:nvSpPr>
        <cdr:cNvPr id="2" name="TextBox 23">
          <a:extLst xmlns:a="http://schemas.openxmlformats.org/drawingml/2006/main">
            <a:ext uri="{FF2B5EF4-FFF2-40B4-BE49-F238E27FC236}">
              <a16:creationId xmlns="" xmlns:a16="http://schemas.microsoft.com/office/drawing/2014/main" id="{8699166F-424D-8D50-7041-213F798CEAD2}"/>
            </a:ext>
          </a:extLst>
        </cdr:cNvPr>
        <cdr:cNvSpPr txBox="1"/>
      </cdr:nvSpPr>
      <cdr:spPr>
        <a:xfrm xmlns:a="http://schemas.openxmlformats.org/drawingml/2006/main">
          <a:off x="4855402" y="0"/>
          <a:ext cx="470001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>
              <a:solidFill>
                <a:srgbClr val="00B050"/>
              </a:solidFill>
            </a:rPr>
            <a:t>-1,84%</a:t>
          </a:r>
          <a:endParaRPr lang="ru-RU" sz="800" dirty="0">
            <a:solidFill>
              <a:srgbClr val="00B050"/>
            </a:solidFill>
          </a:endParaRPr>
        </a:p>
        <a:p xmlns:a="http://schemas.openxmlformats.org/drawingml/2006/main">
          <a:pPr algn="ctr"/>
          <a:r>
            <a:rPr lang="ru-RU" sz="800" dirty="0">
              <a:solidFill>
                <a:srgbClr val="00B050"/>
              </a:solidFill>
            </a:rPr>
            <a:t>(</a:t>
          </a:r>
          <a:r>
            <a:rPr lang="en-US" sz="800" dirty="0">
              <a:solidFill>
                <a:srgbClr val="00B050"/>
              </a:solidFill>
            </a:rPr>
            <a:t>-9</a:t>
          </a:r>
          <a:r>
            <a:rPr lang="ru-RU" sz="800" dirty="0">
              <a:solidFill>
                <a:srgbClr val="00B050"/>
              </a:solidFill>
            </a:rPr>
            <a:t>)</a:t>
          </a:r>
          <a:endParaRPr lang="en-US" sz="800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0.49009</cdr:x>
      <cdr:y>0</cdr:y>
    </cdr:from>
    <cdr:to>
      <cdr:x>0.53149</cdr:x>
      <cdr:y>0.22219</cdr:y>
    </cdr:to>
    <cdr:sp macro="" textlink="">
      <cdr:nvSpPr>
        <cdr:cNvPr id="11" name="TextBox 35">
          <a:extLst xmlns:a="http://schemas.openxmlformats.org/drawingml/2006/main">
            <a:ext uri="{FF2B5EF4-FFF2-40B4-BE49-F238E27FC236}">
              <a16:creationId xmlns="" xmlns:a16="http://schemas.microsoft.com/office/drawing/2014/main" id="{E0461268-E93C-B6C0-8BB5-1C1ECFE80939}"/>
            </a:ext>
          </a:extLst>
        </cdr:cNvPr>
        <cdr:cNvSpPr txBox="1"/>
      </cdr:nvSpPr>
      <cdr:spPr>
        <a:xfrm xmlns:a="http://schemas.openxmlformats.org/drawingml/2006/main">
          <a:off x="5792220" y="0"/>
          <a:ext cx="48923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>
              <a:solidFill>
                <a:srgbClr val="FF0000"/>
              </a:solidFill>
            </a:rPr>
            <a:t>+3,80%</a:t>
          </a:r>
          <a:endParaRPr lang="ru-RU" sz="800" dirty="0">
            <a:solidFill>
              <a:srgbClr val="FF0000"/>
            </a:solidFill>
          </a:endParaRPr>
        </a:p>
        <a:p xmlns:a="http://schemas.openxmlformats.org/drawingml/2006/main">
          <a:pPr algn="ctr"/>
          <a:r>
            <a:rPr lang="ru-RU" sz="800" dirty="0">
              <a:solidFill>
                <a:srgbClr val="FF0000"/>
              </a:solidFill>
            </a:rPr>
            <a:t>(+</a:t>
          </a:r>
          <a:r>
            <a:rPr lang="en-US" sz="800" dirty="0">
              <a:solidFill>
                <a:srgbClr val="FF0000"/>
              </a:solidFill>
            </a:rPr>
            <a:t>17</a:t>
          </a:r>
          <a:r>
            <a:rPr lang="ru-RU" sz="800" dirty="0">
              <a:solidFill>
                <a:srgbClr val="FF0000"/>
              </a:solidFill>
            </a:rPr>
            <a:t>)</a:t>
          </a:r>
          <a:endParaRPr lang="en-US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0.56769</cdr:x>
      <cdr:y>0</cdr:y>
    </cdr:from>
    <cdr:to>
      <cdr:x>0.60909</cdr:x>
      <cdr:y>0.22219</cdr:y>
    </cdr:to>
    <cdr:sp macro="" textlink="">
      <cdr:nvSpPr>
        <cdr:cNvPr id="12" name="TextBox 35">
          <a:extLst xmlns:a="http://schemas.openxmlformats.org/drawingml/2006/main">
            <a:ext uri="{FF2B5EF4-FFF2-40B4-BE49-F238E27FC236}">
              <a16:creationId xmlns="" xmlns:a16="http://schemas.microsoft.com/office/drawing/2014/main" id="{7B893248-F0F4-FD22-F664-27888A14B5DA}"/>
            </a:ext>
          </a:extLst>
        </cdr:cNvPr>
        <cdr:cNvSpPr txBox="1"/>
      </cdr:nvSpPr>
      <cdr:spPr>
        <a:xfrm xmlns:a="http://schemas.openxmlformats.org/drawingml/2006/main">
          <a:off x="6709344" y="0"/>
          <a:ext cx="48923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>
              <a:solidFill>
                <a:srgbClr val="FF0000"/>
              </a:solidFill>
            </a:rPr>
            <a:t>+9,38%</a:t>
          </a:r>
          <a:endParaRPr lang="ru-RU" sz="800" dirty="0">
            <a:solidFill>
              <a:srgbClr val="FF0000"/>
            </a:solidFill>
          </a:endParaRPr>
        </a:p>
        <a:p xmlns:a="http://schemas.openxmlformats.org/drawingml/2006/main">
          <a:pPr algn="ctr"/>
          <a:r>
            <a:rPr lang="ru-RU" sz="800" dirty="0">
              <a:solidFill>
                <a:srgbClr val="FF0000"/>
              </a:solidFill>
            </a:rPr>
            <a:t>(+</a:t>
          </a:r>
          <a:r>
            <a:rPr lang="en-US" sz="800" dirty="0">
              <a:solidFill>
                <a:srgbClr val="FF0000"/>
              </a:solidFill>
            </a:rPr>
            <a:t>41</a:t>
          </a:r>
          <a:r>
            <a:rPr lang="ru-RU" sz="800" dirty="0">
              <a:solidFill>
                <a:srgbClr val="FF0000"/>
              </a:solidFill>
            </a:rPr>
            <a:t>)</a:t>
          </a:r>
          <a:endParaRPr lang="en-US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0.64267</cdr:x>
      <cdr:y>0</cdr:y>
    </cdr:from>
    <cdr:to>
      <cdr:x>0.68406</cdr:x>
      <cdr:y>0.22219</cdr:y>
    </cdr:to>
    <cdr:sp macro="" textlink="">
      <cdr:nvSpPr>
        <cdr:cNvPr id="13" name="TextBox 35">
          <a:extLst xmlns:a="http://schemas.openxmlformats.org/drawingml/2006/main">
            <a:ext uri="{FF2B5EF4-FFF2-40B4-BE49-F238E27FC236}">
              <a16:creationId xmlns="" xmlns:a16="http://schemas.microsoft.com/office/drawing/2014/main" id="{2ED0D4F5-32C6-1665-A3C9-44FC968E651D}"/>
            </a:ext>
          </a:extLst>
        </cdr:cNvPr>
        <cdr:cNvSpPr txBox="1"/>
      </cdr:nvSpPr>
      <cdr:spPr>
        <a:xfrm xmlns:a="http://schemas.openxmlformats.org/drawingml/2006/main">
          <a:off x="7595447" y="0"/>
          <a:ext cx="48923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>
              <a:solidFill>
                <a:srgbClr val="FF0000"/>
              </a:solidFill>
            </a:rPr>
            <a:t>+7,26%</a:t>
          </a:r>
          <a:endParaRPr lang="ru-RU" sz="800" dirty="0">
            <a:solidFill>
              <a:srgbClr val="FF0000"/>
            </a:solidFill>
          </a:endParaRPr>
        </a:p>
        <a:p xmlns:a="http://schemas.openxmlformats.org/drawingml/2006/main">
          <a:pPr algn="ctr"/>
          <a:r>
            <a:rPr lang="ru-RU" sz="800" dirty="0">
              <a:solidFill>
                <a:srgbClr val="FF0000"/>
              </a:solidFill>
            </a:rPr>
            <a:t>(+</a:t>
          </a:r>
          <a:r>
            <a:rPr lang="en-US" sz="800" dirty="0">
              <a:solidFill>
                <a:srgbClr val="FF0000"/>
              </a:solidFill>
            </a:rPr>
            <a:t>35</a:t>
          </a:r>
          <a:r>
            <a:rPr lang="ru-RU" sz="800" dirty="0">
              <a:solidFill>
                <a:srgbClr val="FF0000"/>
              </a:solidFill>
            </a:rPr>
            <a:t>)</a:t>
          </a:r>
          <a:endParaRPr lang="en-US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0.72372</cdr:x>
      <cdr:y>0</cdr:y>
    </cdr:from>
    <cdr:to>
      <cdr:x>0.76511</cdr:x>
      <cdr:y>0.22219</cdr:y>
    </cdr:to>
    <cdr:sp macro="" textlink="">
      <cdr:nvSpPr>
        <cdr:cNvPr id="14" name="TextBox 35">
          <a:extLst xmlns:a="http://schemas.openxmlformats.org/drawingml/2006/main">
            <a:ext uri="{FF2B5EF4-FFF2-40B4-BE49-F238E27FC236}">
              <a16:creationId xmlns="" xmlns:a16="http://schemas.microsoft.com/office/drawing/2014/main" id="{3F8272CE-B798-1696-C327-921340B5EFAD}"/>
            </a:ext>
          </a:extLst>
        </cdr:cNvPr>
        <cdr:cNvSpPr txBox="1"/>
      </cdr:nvSpPr>
      <cdr:spPr>
        <a:xfrm xmlns:a="http://schemas.openxmlformats.org/drawingml/2006/main">
          <a:off x="8553348" y="0"/>
          <a:ext cx="48923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>
              <a:solidFill>
                <a:srgbClr val="FF0000"/>
              </a:solidFill>
            </a:rPr>
            <a:t>+5,80%</a:t>
          </a:r>
          <a:endParaRPr lang="ru-RU" sz="800" dirty="0">
            <a:solidFill>
              <a:srgbClr val="FF0000"/>
            </a:solidFill>
          </a:endParaRPr>
        </a:p>
        <a:p xmlns:a="http://schemas.openxmlformats.org/drawingml/2006/main">
          <a:pPr algn="ctr"/>
          <a:r>
            <a:rPr lang="ru-RU" sz="800" dirty="0">
              <a:solidFill>
                <a:srgbClr val="FF0000"/>
              </a:solidFill>
            </a:rPr>
            <a:t>(</a:t>
          </a:r>
          <a:r>
            <a:rPr lang="en-US" sz="800" dirty="0">
              <a:solidFill>
                <a:srgbClr val="FF0000"/>
              </a:solidFill>
            </a:rPr>
            <a:t>+29</a:t>
          </a:r>
          <a:r>
            <a:rPr lang="ru-RU" sz="800" dirty="0">
              <a:solidFill>
                <a:srgbClr val="FF0000"/>
              </a:solidFill>
            </a:rPr>
            <a:t>)</a:t>
          </a:r>
          <a:endParaRPr lang="en-US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0.80172</cdr:x>
      <cdr:y>0</cdr:y>
    </cdr:from>
    <cdr:to>
      <cdr:x>0.84312</cdr:x>
      <cdr:y>0.22219</cdr:y>
    </cdr:to>
    <cdr:sp macro="" textlink="">
      <cdr:nvSpPr>
        <cdr:cNvPr id="15" name="TextBox 35">
          <a:extLst xmlns:a="http://schemas.openxmlformats.org/drawingml/2006/main">
            <a:ext uri="{FF2B5EF4-FFF2-40B4-BE49-F238E27FC236}">
              <a16:creationId xmlns="" xmlns:a16="http://schemas.microsoft.com/office/drawing/2014/main" id="{F9E94F49-DDA0-0205-2E26-8615680E43B3}"/>
            </a:ext>
          </a:extLst>
        </cdr:cNvPr>
        <cdr:cNvSpPr txBox="1"/>
      </cdr:nvSpPr>
      <cdr:spPr>
        <a:xfrm xmlns:a="http://schemas.openxmlformats.org/drawingml/2006/main">
          <a:off x="9475259" y="0"/>
          <a:ext cx="48923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>
              <a:solidFill>
                <a:srgbClr val="FF0000"/>
              </a:solidFill>
            </a:rPr>
            <a:t>+9,17%</a:t>
          </a:r>
          <a:endParaRPr lang="ru-RU" sz="800" dirty="0">
            <a:solidFill>
              <a:srgbClr val="FF0000"/>
            </a:solidFill>
          </a:endParaRPr>
        </a:p>
        <a:p xmlns:a="http://schemas.openxmlformats.org/drawingml/2006/main">
          <a:pPr algn="ctr"/>
          <a:r>
            <a:rPr lang="ru-RU" sz="800" dirty="0">
              <a:solidFill>
                <a:srgbClr val="FF0000"/>
              </a:solidFill>
            </a:rPr>
            <a:t>(</a:t>
          </a:r>
          <a:r>
            <a:rPr lang="en-US" sz="800" dirty="0">
              <a:solidFill>
                <a:srgbClr val="FF0000"/>
              </a:solidFill>
            </a:rPr>
            <a:t>+41</a:t>
          </a:r>
          <a:r>
            <a:rPr lang="ru-RU" sz="800" dirty="0">
              <a:solidFill>
                <a:srgbClr val="FF0000"/>
              </a:solidFill>
            </a:rPr>
            <a:t>)</a:t>
          </a:r>
          <a:endParaRPr lang="en-US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0.87928</cdr:x>
      <cdr:y>0</cdr:y>
    </cdr:from>
    <cdr:to>
      <cdr:x>0.92502</cdr:x>
      <cdr:y>0.22219</cdr:y>
    </cdr:to>
    <cdr:sp macro="" textlink="">
      <cdr:nvSpPr>
        <cdr:cNvPr id="16" name="TextBox 35">
          <a:extLst xmlns:a="http://schemas.openxmlformats.org/drawingml/2006/main">
            <a:ext uri="{FF2B5EF4-FFF2-40B4-BE49-F238E27FC236}">
              <a16:creationId xmlns="" xmlns:a16="http://schemas.microsoft.com/office/drawing/2014/main" id="{92A625DD-BDA3-A6CC-5B04-779A231D078A}"/>
            </a:ext>
          </a:extLst>
        </cdr:cNvPr>
        <cdr:cNvSpPr txBox="1"/>
      </cdr:nvSpPr>
      <cdr:spPr>
        <a:xfrm xmlns:a="http://schemas.openxmlformats.org/drawingml/2006/main">
          <a:off x="10391910" y="0"/>
          <a:ext cx="54053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>
              <a:solidFill>
                <a:srgbClr val="FF0000"/>
              </a:solidFill>
            </a:rPr>
            <a:t>+31,14%</a:t>
          </a:r>
          <a:endParaRPr lang="ru-RU" sz="800" dirty="0">
            <a:solidFill>
              <a:srgbClr val="FF0000"/>
            </a:solidFill>
          </a:endParaRPr>
        </a:p>
        <a:p xmlns:a="http://schemas.openxmlformats.org/drawingml/2006/main">
          <a:pPr algn="ctr"/>
          <a:r>
            <a:rPr lang="ru-RU" sz="800" dirty="0">
              <a:solidFill>
                <a:srgbClr val="FF0000"/>
              </a:solidFill>
            </a:rPr>
            <a:t>(</a:t>
          </a:r>
          <a:r>
            <a:rPr lang="en-US" sz="800" dirty="0">
              <a:solidFill>
                <a:srgbClr val="FF0000"/>
              </a:solidFill>
            </a:rPr>
            <a:t>+147</a:t>
          </a:r>
          <a:r>
            <a:rPr lang="ru-RU" sz="800" dirty="0">
              <a:solidFill>
                <a:srgbClr val="FF0000"/>
              </a:solidFill>
            </a:rPr>
            <a:t>)</a:t>
          </a:r>
          <a:endParaRPr lang="en-US" sz="800" dirty="0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0.93506</cdr:x>
      <cdr:y>0.49494</cdr:y>
    </cdr:from>
    <cdr:to>
      <cdr:x>0.98259</cdr:x>
      <cdr:y>0.95573</cdr:y>
    </cdr:to>
    <cdr:sp macro="" textlink="">
      <cdr:nvSpPr>
        <cdr:cNvPr id="2" name="Кольцо 1"/>
        <cdr:cNvSpPr/>
      </cdr:nvSpPr>
      <cdr:spPr>
        <a:xfrm xmlns:a="http://schemas.openxmlformats.org/drawingml/2006/main">
          <a:off x="10660159" y="1609664"/>
          <a:ext cx="541867" cy="1498600"/>
        </a:xfrm>
        <a:prstGeom xmlns:a="http://schemas.openxmlformats.org/drawingml/2006/main" prst="donu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0.93391</cdr:x>
      <cdr:y>0.57272</cdr:y>
    </cdr:from>
    <cdr:to>
      <cdr:x>0.98441</cdr:x>
      <cdr:y>0.93198</cdr:y>
    </cdr:to>
    <cdr:sp macro="" textlink="">
      <cdr:nvSpPr>
        <cdr:cNvPr id="2" name="Кольцо 1"/>
        <cdr:cNvSpPr/>
      </cdr:nvSpPr>
      <cdr:spPr>
        <a:xfrm xmlns:a="http://schemas.openxmlformats.org/drawingml/2006/main">
          <a:off x="10647060" y="1862627"/>
          <a:ext cx="575734" cy="1168400"/>
        </a:xfrm>
        <a:prstGeom xmlns:a="http://schemas.openxmlformats.org/drawingml/2006/main" prst="donu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0.86451</cdr:x>
      <cdr:y>0.02864</cdr:y>
    </cdr:from>
    <cdr:to>
      <cdr:x>0.90702</cdr:x>
      <cdr:y>0.25543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9855827" y="93133"/>
          <a:ext cx="484632" cy="737597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ю.дб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CDFE1-66CF-4A74-A72C-237AFA6D21B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F99D0-98DF-4B2F-ACE3-CC96FCAC7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357558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ю.дб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05F9C-2525-455C-A2E3-0A0976A2C6BA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86F9C-ACD4-47E0-9E3D-9BA67D3D1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972539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7155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4567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201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1071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70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8773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026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0438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6483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9612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0264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6864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ru-RU"/>
              <a:t>ю.дб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86F9C-ACD4-47E0-9E3D-9BA67D3D18E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208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C991-7F72-4D75-8A4D-9DA3A25A22CD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079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D71-A1DA-4C44-8024-595404BC43DD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920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2A58-F9D8-4EF3-BDDD-F9DBAD48901D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098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3280" cy="1341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528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588D-8856-4A2B-BDD6-CD46E1DAD11A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565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31A9-BCD3-49C8-93EE-A17FB239F27F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547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7D96-93D4-44A6-BDAD-5C60DB60612F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68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706F-7603-44F1-8E8D-AE01A6B569A8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746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65-2FF7-4C84-8330-F893C2485968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063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F334-6113-4B5B-B9F7-83BBDA0BF7D0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199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5A6-57AE-4B64-8728-B2AA375ABC08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144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390A-B163-499E-B2B9-C8DFF28E09A3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017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8EABA-521B-4C92-82EA-4103D767A52F}" type="datetime1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085BD-905F-4F20-8D72-E625F4F7E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8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962" y="270513"/>
            <a:ext cx="1084075" cy="120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1"/>
          <p:cNvSpPr txBox="1">
            <a:spLocks/>
          </p:cNvSpPr>
          <p:nvPr/>
        </p:nvSpPr>
        <p:spPr>
          <a:xfrm>
            <a:off x="1524000" y="1379280"/>
            <a:ext cx="9144000" cy="1048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spc="-150" dirty="0"/>
              <a:t>ДЕПАРТАМЕНТ ЗДРАВООХРАНЕНИЯ </a:t>
            </a:r>
            <a:br>
              <a:rPr lang="ru-RU" sz="2400" spc="-150" dirty="0"/>
            </a:br>
            <a:r>
              <a:rPr lang="ru-RU" sz="2400" spc="-150" dirty="0"/>
              <a:t>ОРЛОВСКОЙ ОБЛАСТИ</a:t>
            </a:r>
          </a:p>
        </p:txBody>
      </p:sp>
      <p:sp>
        <p:nvSpPr>
          <p:cNvPr id="6" name="Подзаголовок 12"/>
          <p:cNvSpPr txBox="1">
            <a:spLocks/>
          </p:cNvSpPr>
          <p:nvPr/>
        </p:nvSpPr>
        <p:spPr>
          <a:xfrm>
            <a:off x="1524000" y="2728633"/>
            <a:ext cx="9144000" cy="14072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solidFill>
                  <a:schemeClr val="bg1"/>
                </a:solidFill>
              </a:rPr>
              <a:t>Смертность </a:t>
            </a:r>
          </a:p>
          <a:p>
            <a:r>
              <a:rPr lang="ru-RU" sz="3200" b="1" dirty="0">
                <a:solidFill>
                  <a:schemeClr val="bg1"/>
                </a:solidFill>
              </a:rPr>
              <a:t>в Орло7ской области</a:t>
            </a:r>
          </a:p>
        </p:txBody>
      </p:sp>
      <p:sp>
        <p:nvSpPr>
          <p:cNvPr id="7" name="Подзаголовок 12"/>
          <p:cNvSpPr txBox="1">
            <a:spLocks/>
          </p:cNvSpPr>
          <p:nvPr/>
        </p:nvSpPr>
        <p:spPr>
          <a:xfrm>
            <a:off x="4590756" y="3481748"/>
            <a:ext cx="3010486" cy="4433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Calibri Light (Заголовки)"/>
              </a:rPr>
              <a:t>24</a:t>
            </a:r>
            <a:r>
              <a:rPr lang="ru-RU" sz="1800" dirty="0">
                <a:latin typeface="Calibri Light (Заголовки)"/>
              </a:rPr>
              <a:t> марта 2023 г.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6DE88F0-E79D-468F-8A77-382069B05948}"/>
              </a:ext>
            </a:extLst>
          </p:cNvPr>
          <p:cNvSpPr txBox="1"/>
          <p:nvPr/>
        </p:nvSpPr>
        <p:spPr>
          <a:xfrm>
            <a:off x="2268717" y="2598003"/>
            <a:ext cx="765456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Calibri Light (Заголовки)"/>
              </a:rPr>
              <a:t>О ПОКАЗАТЕЛЯХ СМЕРТНОСТИ И ЛЕТАЛЬНОСТИ</a:t>
            </a:r>
            <a:endParaRPr lang="ru-RU" sz="2400" b="1" dirty="0">
              <a:latin typeface="Calibri Light (Заголовки)"/>
            </a:endParaRPr>
          </a:p>
          <a:p>
            <a:pPr algn="ctr"/>
            <a:r>
              <a:rPr lang="ru-RU" sz="2200" spc="-150" dirty="0">
                <a:latin typeface="Calibri Light (Заголовки)"/>
              </a:rPr>
              <a:t>В ОРЛОВСКОЙ ОБЛАСТИ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BB513785-05B3-49A3-A0C1-91529157EC00}"/>
              </a:ext>
            </a:extLst>
          </p:cNvPr>
          <p:cNvCxnSpPr>
            <a:cxnSpLocks/>
          </p:cNvCxnSpPr>
          <p:nvPr/>
        </p:nvCxnSpPr>
        <p:spPr>
          <a:xfrm>
            <a:off x="2626935" y="3429000"/>
            <a:ext cx="7296347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27F9616F-B074-4979-81A1-D007A2FA382D}"/>
              </a:ext>
            </a:extLst>
          </p:cNvPr>
          <p:cNvCxnSpPr>
            <a:cxnSpLocks/>
          </p:cNvCxnSpPr>
          <p:nvPr/>
        </p:nvCxnSpPr>
        <p:spPr>
          <a:xfrm>
            <a:off x="2922310" y="2598003"/>
            <a:ext cx="6495068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5340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912" y="6568682"/>
            <a:ext cx="21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83732" y="163377"/>
            <a:ext cx="889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ДИНАМИКА ЧИСЛА УМЕРШИХ ОТ БОЛЕЗНЕЙ СИСТЕМЫ КРОВООБРАЩЕНИЯ В ОРЛОВСКОЙ ОБЛАСТИ</a:t>
            </a:r>
          </a:p>
        </p:txBody>
      </p:sp>
      <p:sp>
        <p:nvSpPr>
          <p:cNvPr id="82" name="Заголовок 11"/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36F3AEFB-03C0-4402-8C4C-A42932AAA167}"/>
              </a:ext>
            </a:extLst>
          </p:cNvPr>
          <p:cNvCxnSpPr>
            <a:cxnSpLocks/>
          </p:cNvCxnSpPr>
          <p:nvPr/>
        </p:nvCxnSpPr>
        <p:spPr>
          <a:xfrm>
            <a:off x="1915259" y="754318"/>
            <a:ext cx="5062164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A6816469-A42A-4D09-9F13-521DF5160884}"/>
              </a:ext>
            </a:extLst>
          </p:cNvPr>
          <p:cNvSpPr txBox="1"/>
          <p:nvPr/>
        </p:nvSpPr>
        <p:spPr>
          <a:xfrm>
            <a:off x="1653217" y="694885"/>
            <a:ext cx="8623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(ЗА ПЕРИОД С 1 ЯНВАРЯ ПО 24 МАРТА 2023 г. ПО СРАВНЕНИЮ С АНАЛОГИЧНЫМ ПЕРИОДОМ 2019 г. ) </a:t>
            </a:r>
          </a:p>
        </p:txBody>
      </p:sp>
      <p:graphicFrame>
        <p:nvGraphicFramePr>
          <p:cNvPr id="13" name="Диаграмма 95"/>
          <p:cNvGraphicFramePr/>
          <p:nvPr>
            <p:extLst>
              <p:ext uri="{D42A27DB-BD31-4B8C-83A1-F6EECF244321}">
                <p14:modId xmlns="" xmlns:p14="http://schemas.microsoft.com/office/powerpoint/2010/main" val="3828024552"/>
              </p:ext>
            </p:extLst>
          </p:nvPr>
        </p:nvGraphicFramePr>
        <p:xfrm>
          <a:off x="520473" y="1457280"/>
          <a:ext cx="11356287" cy="236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3143891743"/>
              </p:ext>
            </p:extLst>
          </p:nvPr>
        </p:nvGraphicFramePr>
        <p:xfrm>
          <a:off x="380373" y="3368736"/>
          <a:ext cx="11400480" cy="325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ая соединительная линия 97"/>
          <p:cNvSpPr/>
          <p:nvPr/>
        </p:nvSpPr>
        <p:spPr>
          <a:xfrm flipV="1">
            <a:off x="5984466" y="1666728"/>
            <a:ext cx="360" cy="400644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Прямая соединительная линия 98"/>
          <p:cNvSpPr/>
          <p:nvPr/>
        </p:nvSpPr>
        <p:spPr>
          <a:xfrm>
            <a:off x="5984466" y="1666728"/>
            <a:ext cx="3722963" cy="19805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TextBox 1"/>
          <p:cNvSpPr/>
          <p:nvPr/>
        </p:nvSpPr>
        <p:spPr>
          <a:xfrm>
            <a:off x="7131440" y="1375068"/>
            <a:ext cx="3451247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Орловская область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+28 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чел. или +1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,88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%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20DC45A-4347-4C75-BADC-F292B78F23F2}"/>
              </a:ext>
            </a:extLst>
          </p:cNvPr>
          <p:cNvSpPr txBox="1"/>
          <p:nvPr/>
        </p:nvSpPr>
        <p:spPr>
          <a:xfrm>
            <a:off x="566640" y="1457280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 от БСК,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D4F73A1-B005-4367-924C-DA0B4282E855}"/>
              </a:ext>
            </a:extLst>
          </p:cNvPr>
          <p:cNvSpPr txBox="1"/>
          <p:nvPr/>
        </p:nvSpPr>
        <p:spPr>
          <a:xfrm>
            <a:off x="473704" y="3368736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 от БСК, чел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11049000" y="364066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0884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912" y="6568682"/>
            <a:ext cx="21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83732" y="163377"/>
            <a:ext cx="889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ДИНАМИКА ЧИСЛА УМЕРШИХ ОТ БОЛЕЗНЕЙ СИСТЕМЫ КРОВООБРАЩЕНИЯ В ОРЛОВСКОЙ ОБЛАСТИ</a:t>
            </a:r>
          </a:p>
        </p:txBody>
      </p:sp>
      <p:sp>
        <p:nvSpPr>
          <p:cNvPr id="82" name="Заголовок 11"/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36F3AEFB-03C0-4402-8C4C-A42932AAA167}"/>
              </a:ext>
            </a:extLst>
          </p:cNvPr>
          <p:cNvCxnSpPr>
            <a:cxnSpLocks/>
          </p:cNvCxnSpPr>
          <p:nvPr/>
        </p:nvCxnSpPr>
        <p:spPr>
          <a:xfrm>
            <a:off x="1915259" y="754318"/>
            <a:ext cx="5062164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A6816469-A42A-4D09-9F13-521DF5160884}"/>
              </a:ext>
            </a:extLst>
          </p:cNvPr>
          <p:cNvSpPr txBox="1"/>
          <p:nvPr/>
        </p:nvSpPr>
        <p:spPr>
          <a:xfrm>
            <a:off x="1583732" y="718735"/>
            <a:ext cx="8676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(ЗА ПЕРИОД </a:t>
            </a:r>
            <a:r>
              <a:rPr lang="en-US" sz="1400" spc="-150" dirty="0">
                <a:solidFill>
                  <a:srgbClr val="FF0000"/>
                </a:solidFill>
                <a:latin typeface="Calibri Light (Заголовки)"/>
              </a:rPr>
              <a:t>C </a:t>
            </a:r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1 ЯНВАРЯ ПО 24 МАРТА 2023 г. ПО СРАВНЕНИЮ С АНАЛОГИЧНЫМ ПЕРИОДОМ 2020 г. ) </a:t>
            </a:r>
          </a:p>
        </p:txBody>
      </p:sp>
      <p:graphicFrame>
        <p:nvGraphicFramePr>
          <p:cNvPr id="13" name="Диаграмма 95"/>
          <p:cNvGraphicFramePr/>
          <p:nvPr>
            <p:extLst>
              <p:ext uri="{D42A27DB-BD31-4B8C-83A1-F6EECF244321}">
                <p14:modId xmlns="" xmlns:p14="http://schemas.microsoft.com/office/powerpoint/2010/main" val="2877590367"/>
              </p:ext>
            </p:extLst>
          </p:nvPr>
        </p:nvGraphicFramePr>
        <p:xfrm>
          <a:off x="491704" y="1277863"/>
          <a:ext cx="11356287" cy="236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2054185154"/>
              </p:ext>
            </p:extLst>
          </p:nvPr>
        </p:nvGraphicFramePr>
        <p:xfrm>
          <a:off x="444273" y="3344373"/>
          <a:ext cx="11400480" cy="325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ая соединительная линия 97"/>
          <p:cNvSpPr/>
          <p:nvPr/>
        </p:nvSpPr>
        <p:spPr>
          <a:xfrm flipH="1" flipV="1">
            <a:off x="4681544" y="1832547"/>
            <a:ext cx="10669" cy="3084462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 dirty="0"/>
          </a:p>
        </p:txBody>
      </p:sp>
      <p:sp>
        <p:nvSpPr>
          <p:cNvPr id="16" name="Прямая соединительная линия 98"/>
          <p:cNvSpPr/>
          <p:nvPr/>
        </p:nvSpPr>
        <p:spPr>
          <a:xfrm>
            <a:off x="4699160" y="1832100"/>
            <a:ext cx="3229468" cy="447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TextBox 1"/>
          <p:cNvSpPr/>
          <p:nvPr/>
        </p:nvSpPr>
        <p:spPr>
          <a:xfrm>
            <a:off x="4918610" y="1509361"/>
            <a:ext cx="425736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Орловская область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+</a:t>
            </a:r>
            <a:r>
              <a:rPr lang="en-US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49 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чел. или +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10,92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%   (РФ -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3</a:t>
            </a:r>
            <a:r>
              <a:rPr lang="en-US" sz="1400" b="1" strike="noStrike" spc="-1" dirty="0" smtClean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,</a:t>
            </a:r>
            <a:r>
              <a:rPr lang="ru-RU" sz="1400" b="1" strike="noStrike" spc="-1" dirty="0" smtClean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5%)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20DC45A-4347-4C75-BADC-F292B78F23F2}"/>
              </a:ext>
            </a:extLst>
          </p:cNvPr>
          <p:cNvSpPr txBox="1"/>
          <p:nvPr/>
        </p:nvSpPr>
        <p:spPr>
          <a:xfrm>
            <a:off x="566640" y="1331398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 от БСК,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D4F73A1-B005-4367-924C-DA0B4282E855}"/>
              </a:ext>
            </a:extLst>
          </p:cNvPr>
          <p:cNvSpPr txBox="1"/>
          <p:nvPr/>
        </p:nvSpPr>
        <p:spPr>
          <a:xfrm>
            <a:off x="491704" y="3298195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 от БСК, чел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11082867" y="3708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3919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912" y="6568682"/>
            <a:ext cx="21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83732" y="163377"/>
            <a:ext cx="889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ДИНАМИКА ЧИСЛА УМЕРШИХ ОТ БОЛЕЗНЕЙ СИСТЕМЫ КРОВООБРАЩЕНИЯ В ОРЛОВСКОЙ ОБЛАСТИ</a:t>
            </a:r>
          </a:p>
        </p:txBody>
      </p:sp>
      <p:sp>
        <p:nvSpPr>
          <p:cNvPr id="82" name="Заголовок 11"/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36F3AEFB-03C0-4402-8C4C-A42932AAA167}"/>
              </a:ext>
            </a:extLst>
          </p:cNvPr>
          <p:cNvCxnSpPr>
            <a:cxnSpLocks/>
          </p:cNvCxnSpPr>
          <p:nvPr/>
        </p:nvCxnSpPr>
        <p:spPr>
          <a:xfrm>
            <a:off x="1915259" y="754318"/>
            <a:ext cx="5062164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A6816469-A42A-4D09-9F13-521DF5160884}"/>
              </a:ext>
            </a:extLst>
          </p:cNvPr>
          <p:cNvSpPr txBox="1"/>
          <p:nvPr/>
        </p:nvSpPr>
        <p:spPr>
          <a:xfrm>
            <a:off x="1583732" y="718735"/>
            <a:ext cx="8676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(ЗА ПЕРИОД С 1 ЯНВАРЯ ПО 24 МАРТА 2023 г. ПО СРАВНЕНИЮ С АНАЛОГИЧНЫМ ПЕРИОДОМ 2021 г. ) </a:t>
            </a:r>
          </a:p>
        </p:txBody>
      </p:sp>
      <p:graphicFrame>
        <p:nvGraphicFramePr>
          <p:cNvPr id="13" name="Диаграмма 95"/>
          <p:cNvGraphicFramePr/>
          <p:nvPr>
            <p:extLst>
              <p:ext uri="{D42A27DB-BD31-4B8C-83A1-F6EECF244321}">
                <p14:modId xmlns="" xmlns:p14="http://schemas.microsoft.com/office/powerpoint/2010/main" val="2155415050"/>
              </p:ext>
            </p:extLst>
          </p:nvPr>
        </p:nvGraphicFramePr>
        <p:xfrm>
          <a:off x="491704" y="1260857"/>
          <a:ext cx="11356287" cy="236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3576035938"/>
              </p:ext>
            </p:extLst>
          </p:nvPr>
        </p:nvGraphicFramePr>
        <p:xfrm>
          <a:off x="566640" y="3368736"/>
          <a:ext cx="11400480" cy="325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ая соединительная линия 97"/>
          <p:cNvSpPr/>
          <p:nvPr/>
        </p:nvSpPr>
        <p:spPr>
          <a:xfrm flipH="1" flipV="1">
            <a:off x="4791199" y="1715154"/>
            <a:ext cx="0" cy="2870105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 dirty="0"/>
          </a:p>
        </p:txBody>
      </p:sp>
      <p:sp>
        <p:nvSpPr>
          <p:cNvPr id="16" name="Прямая соединительная линия 98"/>
          <p:cNvSpPr/>
          <p:nvPr/>
        </p:nvSpPr>
        <p:spPr>
          <a:xfrm>
            <a:off x="4822716" y="1715154"/>
            <a:ext cx="3496879" cy="1555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TextBox 1"/>
          <p:cNvSpPr/>
          <p:nvPr/>
        </p:nvSpPr>
        <p:spPr>
          <a:xfrm>
            <a:off x="5456766" y="1387840"/>
            <a:ext cx="3118735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Орловская область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-60 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чел. или -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3,81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%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20DC45A-4347-4C75-BADC-F292B78F23F2}"/>
              </a:ext>
            </a:extLst>
          </p:cNvPr>
          <p:cNvSpPr txBox="1"/>
          <p:nvPr/>
        </p:nvSpPr>
        <p:spPr>
          <a:xfrm>
            <a:off x="566640" y="1331398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 от БСК,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D4F73A1-B005-4367-924C-DA0B4282E855}"/>
              </a:ext>
            </a:extLst>
          </p:cNvPr>
          <p:cNvSpPr txBox="1"/>
          <p:nvPr/>
        </p:nvSpPr>
        <p:spPr>
          <a:xfrm>
            <a:off x="491704" y="3298195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 от БСК, чел</a:t>
            </a:r>
          </a:p>
        </p:txBody>
      </p:sp>
      <p:sp>
        <p:nvSpPr>
          <p:cNvPr id="18" name="Кольцо 17"/>
          <p:cNvSpPr/>
          <p:nvPr/>
        </p:nvSpPr>
        <p:spPr>
          <a:xfrm>
            <a:off x="10380132" y="4699000"/>
            <a:ext cx="575735" cy="181186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4597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912" y="6568682"/>
            <a:ext cx="21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83732" y="163377"/>
            <a:ext cx="889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ДИНАМИКА ЧИСЛА УМЕРШИХ ОТ БОЛЕЗНЕЙ СИСТЕМЫ КРОВООБРАЩЕНИЯ В ОРЛОВСКОЙ ОБЛАСТИ</a:t>
            </a:r>
          </a:p>
        </p:txBody>
      </p:sp>
      <p:sp>
        <p:nvSpPr>
          <p:cNvPr id="82" name="Заголовок 11"/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36F3AEFB-03C0-4402-8C4C-A42932AAA167}"/>
              </a:ext>
            </a:extLst>
          </p:cNvPr>
          <p:cNvCxnSpPr>
            <a:cxnSpLocks/>
          </p:cNvCxnSpPr>
          <p:nvPr/>
        </p:nvCxnSpPr>
        <p:spPr>
          <a:xfrm>
            <a:off x="1915259" y="754318"/>
            <a:ext cx="5062164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A6816469-A42A-4D09-9F13-521DF5160884}"/>
              </a:ext>
            </a:extLst>
          </p:cNvPr>
          <p:cNvSpPr txBox="1"/>
          <p:nvPr/>
        </p:nvSpPr>
        <p:spPr>
          <a:xfrm>
            <a:off x="1583732" y="718735"/>
            <a:ext cx="8676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(ЗА ПЕРИОД С 1 ЯНВАРЯ ПО 24 МАРТА 2023 г. ПО СРАВНЕНИЮ С АНАЛОГИЧНЫМ ПЕРИОДОМ 2022 г. ) </a:t>
            </a:r>
          </a:p>
        </p:txBody>
      </p:sp>
      <p:graphicFrame>
        <p:nvGraphicFramePr>
          <p:cNvPr id="13" name="Диаграмма 95"/>
          <p:cNvGraphicFramePr/>
          <p:nvPr>
            <p:extLst>
              <p:ext uri="{D42A27DB-BD31-4B8C-83A1-F6EECF244321}">
                <p14:modId xmlns="" xmlns:p14="http://schemas.microsoft.com/office/powerpoint/2010/main" val="1294486352"/>
              </p:ext>
            </p:extLst>
          </p:nvPr>
        </p:nvGraphicFramePr>
        <p:xfrm>
          <a:off x="491704" y="1264252"/>
          <a:ext cx="11356287" cy="236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847340228"/>
              </p:ext>
            </p:extLst>
          </p:nvPr>
        </p:nvGraphicFramePr>
        <p:xfrm>
          <a:off x="520473" y="3478983"/>
          <a:ext cx="11400480" cy="325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ая соединительная линия 97"/>
          <p:cNvSpPr/>
          <p:nvPr/>
        </p:nvSpPr>
        <p:spPr>
          <a:xfrm flipH="1" flipV="1">
            <a:off x="5917450" y="1672075"/>
            <a:ext cx="0" cy="325224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 dirty="0"/>
          </a:p>
        </p:txBody>
      </p:sp>
      <p:sp>
        <p:nvSpPr>
          <p:cNvPr id="16" name="Прямая соединительная линия 98"/>
          <p:cNvSpPr/>
          <p:nvPr/>
        </p:nvSpPr>
        <p:spPr>
          <a:xfrm>
            <a:off x="5917450" y="1665808"/>
            <a:ext cx="3711064" cy="1555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TextBox 1"/>
          <p:cNvSpPr/>
          <p:nvPr/>
        </p:nvSpPr>
        <p:spPr>
          <a:xfrm>
            <a:off x="6732121" y="1348592"/>
            <a:ext cx="3327447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Орловская область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51 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чел. или </a:t>
            </a:r>
            <a:r>
              <a:rPr lang="en-US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3,26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%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20DC45A-4347-4C75-BADC-F292B78F23F2}"/>
              </a:ext>
            </a:extLst>
          </p:cNvPr>
          <p:cNvSpPr txBox="1"/>
          <p:nvPr/>
        </p:nvSpPr>
        <p:spPr>
          <a:xfrm>
            <a:off x="566640" y="1331398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 от БСК,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D4F73A1-B005-4367-924C-DA0B4282E855}"/>
              </a:ext>
            </a:extLst>
          </p:cNvPr>
          <p:cNvSpPr txBox="1"/>
          <p:nvPr/>
        </p:nvSpPr>
        <p:spPr>
          <a:xfrm>
            <a:off x="491704" y="3298195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 от БСК, чел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10795000" y="3454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547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>
            <a:extLst>
              <a:ext uri="{FF2B5EF4-FFF2-40B4-BE49-F238E27FC236}">
                <a16:creationId xmlns="" xmlns:a16="http://schemas.microsoft.com/office/drawing/2014/main" id="{845AA9B7-E3CD-42D5-AAAC-89FEF3981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1">
            <a:extLst>
              <a:ext uri="{FF2B5EF4-FFF2-40B4-BE49-F238E27FC236}">
                <a16:creationId xmlns="" xmlns:a16="http://schemas.microsoft.com/office/drawing/2014/main" id="{5B4F4830-4795-47E6-B330-4CFBC53E9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BF41FA7-7474-47A2-AD01-E25AF62BB15A}"/>
              </a:ext>
            </a:extLst>
          </p:cNvPr>
          <p:cNvSpPr txBox="1"/>
          <p:nvPr/>
        </p:nvSpPr>
        <p:spPr>
          <a:xfrm>
            <a:off x="1583731" y="163377"/>
            <a:ext cx="10457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КОЭФФИЦИЕНТ СМЕРТНОСТИ ОТ БОЛЕЗНЕЙ СИСТЕМЫ КРОВООБРАЩЕНИЯ (НА 1000 ЧЕЛОВЕК) В ОРЛОВСКОЙ ОБЛАСТИ  </a:t>
            </a:r>
            <a:endParaRPr lang="ru-RU" sz="1600" spc="-150" dirty="0">
              <a:latin typeface="Calibri Light (Заголовки)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C07988E6-B9AE-467D-99C7-888510A03629}"/>
              </a:ext>
            </a:extLst>
          </p:cNvPr>
          <p:cNvCxnSpPr>
            <a:cxnSpLocks/>
          </p:cNvCxnSpPr>
          <p:nvPr/>
        </p:nvCxnSpPr>
        <p:spPr>
          <a:xfrm>
            <a:off x="1646086" y="745486"/>
            <a:ext cx="6452141" cy="19851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8F14FB5-73D1-4ADA-8FB7-8146B3FB8E69}"/>
              </a:ext>
            </a:extLst>
          </p:cNvPr>
          <p:cNvSpPr txBox="1"/>
          <p:nvPr/>
        </p:nvSpPr>
        <p:spPr>
          <a:xfrm>
            <a:off x="39912" y="6568682"/>
            <a:ext cx="21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1745418104"/>
              </p:ext>
            </p:extLst>
          </p:nvPr>
        </p:nvGraphicFramePr>
        <p:xfrm>
          <a:off x="336960" y="1483560"/>
          <a:ext cx="11540160" cy="229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2"/>
          <p:cNvGraphicFramePr/>
          <p:nvPr>
            <p:extLst>
              <p:ext uri="{D42A27DB-BD31-4B8C-83A1-F6EECF244321}">
                <p14:modId xmlns="" xmlns:p14="http://schemas.microsoft.com/office/powerpoint/2010/main" val="515965285"/>
              </p:ext>
            </p:extLst>
          </p:nvPr>
        </p:nvGraphicFramePr>
        <p:xfrm>
          <a:off x="370827" y="3816173"/>
          <a:ext cx="11540160" cy="2742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Прямая соединительная линия 3"/>
          <p:cNvSpPr/>
          <p:nvPr/>
        </p:nvSpPr>
        <p:spPr>
          <a:xfrm>
            <a:off x="5198995" y="1617538"/>
            <a:ext cx="360" cy="441180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Прямая соединительная линия 6"/>
          <p:cNvSpPr/>
          <p:nvPr/>
        </p:nvSpPr>
        <p:spPr>
          <a:xfrm flipV="1">
            <a:off x="5198995" y="1596780"/>
            <a:ext cx="4266204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 dirty="0"/>
          </a:p>
        </p:txBody>
      </p:sp>
      <p:sp>
        <p:nvSpPr>
          <p:cNvPr id="21" name="Заголовок 1"/>
          <p:cNvSpPr/>
          <p:nvPr/>
        </p:nvSpPr>
        <p:spPr>
          <a:xfrm>
            <a:off x="5508174" y="1308240"/>
            <a:ext cx="4289034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Орловская область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1514 чел. или 2</a:t>
            </a:r>
            <a:r>
              <a:rPr lang="ru-RU" sz="1600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,12 </a:t>
            </a:r>
            <a:r>
              <a:rPr lang="en-US" sz="1600" b="1" strike="noStrike" spc="-1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en-US" sz="1600" b="1" strike="noStrike" spc="-1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</a:t>
            </a:r>
            <a:r>
              <a:rPr lang="ru-RU" sz="1600" b="1" strike="noStrike" spc="-1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еления</a:t>
            </a:r>
            <a:r>
              <a:rPr lang="ru-RU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(РФ </a:t>
            </a:r>
            <a:r>
              <a:rPr lang="ru-RU" sz="1600" b="1" spc="-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575</a:t>
            </a:r>
            <a:r>
              <a:rPr lang="en-US" sz="1600" b="1" spc="-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100 тыс. населения)</a:t>
            </a:r>
            <a:r>
              <a:rPr lang="ru-RU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CCED3C4-F998-4DE1-940F-0F0C526C07E9}"/>
              </a:ext>
            </a:extLst>
          </p:cNvPr>
          <p:cNvSpPr txBox="1"/>
          <p:nvPr/>
        </p:nvSpPr>
        <p:spPr>
          <a:xfrm>
            <a:off x="1583731" y="728634"/>
            <a:ext cx="8044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(ЗА ПЕРИОД С 1 ЯНВАРЯ ПО 24 МАРТА 2023 г.) 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11294533" y="3843867"/>
            <a:ext cx="484632" cy="1266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656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9205" y="1381457"/>
            <a:ext cx="5577389" cy="4799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мероприятия: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еженедельные заседания регионального оперативного штаба (динамика заболеваемости, охват тестированием);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мероприятия, направленные на формирование коллективного иммунитета;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адресная работа с гражданами старше 60 лет;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информационная компания по пропаганде вакцинации;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персональная ответственность руководителей медицинских организаций за вакцинацию и ревакцинацию персонала;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лекарственное обеспечение пациентов с новой коронавирусной инфекцией.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Восстановлен плановый прием пациентов в полном объеме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медицинской помощи в амбулаторных условиях: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использование дистанционных форм работы (запись на прием к врачу, вызов врача на дом, дистанционный контроль состояния пациентов);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доставка медикаментов пациентам и забор материалов на анализ транспортом медицинских организаций;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усилен внутренний и ведомственный контроль.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06594" y="1381456"/>
            <a:ext cx="6096000" cy="4799775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специализированной медицинской помощи: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регулярный анализ схем маршрутизации пациентов;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контроль госпитализации пациентов старших возрастных групп;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внутренний и ведомственный контроль временных порядков организации работы медицинских организаций.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Меры, направленные на снижение смертности от основных групп заболеваний: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организован отбор пациентов высокого риска смертности для проведения диспансерного наблюдения;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осуществляется мониторинг состояния здоровья пациентов, состоящих на диспансерном учете;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составлены планы проведения углубленной диспансеризации;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организовано привлечение граждан на диспансеризацию;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больным с хроническими заболеваниями лекарственные препараты назначаются до 90 дней с оформлением рецептов;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продолжается оказание плановой медицинской помощи;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ограничительные мероприятия не коснулись планового приема пациентов с сердечно-сосудистыми заболеваниями, онкологическими патологиями и с заболеваниями эндокринной системы</a:t>
            </a:r>
            <a:endParaRPr lang="ru-RU" sz="1400" dirty="0"/>
          </a:p>
        </p:txBody>
      </p:sp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93E5B2EE-8B00-41C5-99BB-8A8CF9492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1">
            <a:extLst>
              <a:ext uri="{FF2B5EF4-FFF2-40B4-BE49-F238E27FC236}">
                <a16:creationId xmlns="" xmlns:a16="http://schemas.microsoft.com/office/drawing/2014/main" id="{E40778C8-4A28-4BCD-A04B-42F6EE891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1D6F6AC-9A1E-4396-BC83-C318CDB55B31}"/>
              </a:ext>
            </a:extLst>
          </p:cNvPr>
          <p:cNvSpPr txBox="1"/>
          <p:nvPr/>
        </p:nvSpPr>
        <p:spPr>
          <a:xfrm>
            <a:off x="1583731" y="163377"/>
            <a:ext cx="73983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МЕРЫ, НАПРАВЛЕННЫЕ НА СНИЖЕНИЕ СМЕРТНОСТИ</a:t>
            </a:r>
          </a:p>
          <a:p>
            <a:r>
              <a:rPr lang="ru-RU" sz="1600" spc="-150" dirty="0">
                <a:latin typeface="Calibri Light (Заголовки)"/>
              </a:rPr>
              <a:t>от основных групп заболеваний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F51335B4-619A-4BBA-B35A-DCC3E4A99A57}"/>
              </a:ext>
            </a:extLst>
          </p:cNvPr>
          <p:cNvCxnSpPr>
            <a:cxnSpLocks/>
          </p:cNvCxnSpPr>
          <p:nvPr/>
        </p:nvCxnSpPr>
        <p:spPr>
          <a:xfrm>
            <a:off x="1644723" y="754292"/>
            <a:ext cx="5383573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CC5F6F9-17BC-4C9A-8746-3C5424CA6CEE}"/>
              </a:ext>
            </a:extLst>
          </p:cNvPr>
          <p:cNvSpPr txBox="1"/>
          <p:nvPr/>
        </p:nvSpPr>
        <p:spPr>
          <a:xfrm>
            <a:off x="39911" y="6568682"/>
            <a:ext cx="4227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</p:spTree>
    <p:extLst>
      <p:ext uri="{BB962C8B-B14F-4D97-AF65-F5344CB8AC3E}">
        <p14:creationId xmlns="" xmlns:p14="http://schemas.microsoft.com/office/powerpoint/2010/main" val="187568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Picture 4"/>
          <p:cNvPicPr/>
          <p:nvPr/>
        </p:nvPicPr>
        <p:blipFill>
          <a:blip r:embed="rId2" cstate="print"/>
          <a:stretch/>
        </p:blipFill>
        <p:spPr>
          <a:xfrm>
            <a:off x="520560" y="113400"/>
            <a:ext cx="688680" cy="768600"/>
          </a:xfrm>
          <a:prstGeom prst="rect">
            <a:avLst/>
          </a:prstGeom>
          <a:ln w="0">
            <a:noFill/>
          </a:ln>
        </p:spPr>
      </p:pic>
      <p:sp>
        <p:nvSpPr>
          <p:cNvPr id="304" name="TextShape 3"/>
          <p:cNvSpPr/>
          <p:nvPr/>
        </p:nvSpPr>
        <p:spPr>
          <a:xfrm>
            <a:off x="-687240" y="899640"/>
            <a:ext cx="3103920" cy="360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8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ДЕПАРТАМЕНТ ЗДРАВООХРАНЕНИЯ </a:t>
            </a:r>
            <a:r>
              <a:t/>
            </a:r>
            <a:br/>
            <a:r>
              <a:rPr lang="ru-RU" sz="8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ОРЛОВСКОЙ ОБЛАСТИ</a:t>
            </a:r>
            <a:endParaRPr lang="ru-RU" sz="800" b="0" strike="noStrike" spc="-1">
              <a:latin typeface="Arial"/>
            </a:endParaRPr>
          </a:p>
        </p:txBody>
      </p:sp>
      <p:sp>
        <p:nvSpPr>
          <p:cNvPr id="305" name="CustomShape 4"/>
          <p:cNvSpPr/>
          <p:nvPr/>
        </p:nvSpPr>
        <p:spPr>
          <a:xfrm>
            <a:off x="1583640" y="163440"/>
            <a:ext cx="7397640" cy="6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51">
                <a:solidFill>
                  <a:srgbClr val="000000"/>
                </a:solidFill>
                <a:latin typeface="Calibri Light (Заголовки)"/>
                <a:ea typeface="DejaVu Sans"/>
              </a:rPr>
              <a:t>МЕРЫ, НАПРАВЛЕННЫЕ НА СНИЖЕНИЕ СМЕРТНОСТИ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51">
                <a:solidFill>
                  <a:srgbClr val="000000"/>
                </a:solidFill>
                <a:latin typeface="Calibri Light (Заголовки)"/>
                <a:ea typeface="DejaVu Sans"/>
              </a:rPr>
              <a:t>от основных групп заболеваний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06" name="Line 5"/>
          <p:cNvSpPr/>
          <p:nvPr/>
        </p:nvSpPr>
        <p:spPr>
          <a:xfrm>
            <a:off x="1644480" y="754200"/>
            <a:ext cx="5383800" cy="3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229320" y="1381320"/>
            <a:ext cx="5577120" cy="60902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Общие мероприятия:</a:t>
            </a:r>
          </a:p>
          <a:p>
            <a:pPr algn="just">
              <a:lnSpc>
                <a:spcPct val="115000"/>
              </a:lnSpc>
            </a:pPr>
            <a:r>
              <a:rPr lang="ru-RU" sz="900" spc="-1" dirty="0">
                <a:solidFill>
                  <a:srgbClr val="000000"/>
                </a:solidFill>
                <a:latin typeface="Times New Roman"/>
                <a:ea typeface="Calibri"/>
              </a:rPr>
              <a:t>1.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Проработан 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централизации  передачи  выписных эпикризов при выписке  пациентов  из  РСЦ и ПСО  в  медицинские  организации  по  месту  проживания  пациентов.</a:t>
            </a:r>
            <a:endParaRPr lang="ru-RU" sz="900" spc="-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</a:pPr>
            <a:r>
              <a:rPr lang="ru-RU" sz="900" spc="-1" dirty="0">
                <a:solidFill>
                  <a:srgbClr val="000000"/>
                </a:solidFill>
                <a:latin typeface="Times New Roman"/>
                <a:ea typeface="Calibri"/>
              </a:rPr>
              <a:t>2.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Ведется    работа  по   передаче  от  ТФОМС  </a:t>
            </a:r>
            <a:r>
              <a:rPr lang="ru-RU" sz="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пофамильного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списка  лиц  в  медицинские  организации  с  разбивкой  до  терапевтических  участков  для    осуществления  активного  вызова  жителей  Орловской области  для  проведения  диспансеризации  определенных  групп  взрослого  населения и  профилактических  медицинских  осмотров.</a:t>
            </a:r>
          </a:p>
          <a:p>
            <a:pPr algn="just">
              <a:lnSpc>
                <a:spcPct val="115000"/>
              </a:lnSpc>
            </a:pP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Проработан 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   организации  выписки и  выдачи лекарственных  препаратов  за  счет  федеральных и  региональных  средств   пациентам  с  болезнями  сердечно-сосудистой  системы в  день  выписки  из  стационаров.</a:t>
            </a:r>
          </a:p>
          <a:p>
            <a:pPr algn="just">
              <a:lnSpc>
                <a:spcPct val="115000"/>
              </a:lnSpc>
            </a:pPr>
            <a:r>
              <a:rPr lang="ru-RU" sz="9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4.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  обучение специалистов  первичного  звена по  настороженности ,  объемам  обследований ,  лечения  и  согласовании  тактики  лечения пациентов  с патологией  сердечно-сосудистой  системы   с  участием    врачей – специалистов ПСО и  РСЦ.</a:t>
            </a:r>
          </a:p>
          <a:p>
            <a:pPr algn="just">
              <a:lnSpc>
                <a:spcPct val="115000"/>
              </a:lnSpc>
            </a:pP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Усиливается    работа  службы  </a:t>
            </a:r>
            <a:r>
              <a:rPr lang="ru-RU" sz="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телекоманикации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  взаимодействию  медицинских  организаций  с РСЦ по  обследованию,   тактики  лечения и  эвакуации  пациента особенно  в  удаленных  муниципальных  образованиях  от   ПСО и  РСЦ. </a:t>
            </a:r>
          </a:p>
          <a:p>
            <a:pPr algn="just">
              <a:lnSpc>
                <a:spcPct val="115000"/>
              </a:lnSpc>
            </a:pPr>
            <a:r>
              <a:rPr lang="ru-RU" sz="9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6.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 участием  главных  внештатных  специалистов  Департамента  здравоохранения Орловской области:  кардиолога,  невролога,  реаниматолога поводится  актуализация  имеющейся  системы  оказания  скорой  медицинской  помощи,    имеющейся  маршрутизации   с  учетом  тепловой  </a:t>
            </a:r>
            <a:r>
              <a:rPr lang="ru-RU" sz="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инфографики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смертности    жителей  Орловской области  от   БСК. </a:t>
            </a:r>
          </a:p>
          <a:p>
            <a:pPr lvl="0" algn="just">
              <a:lnSpc>
                <a:spcPct val="115000"/>
              </a:lnSpc>
            </a:pPr>
            <a:r>
              <a:rPr lang="ru-RU" sz="900" spc="-1" dirty="0">
                <a:solidFill>
                  <a:srgbClr val="000000"/>
                </a:solidFill>
                <a:latin typeface="Times New Roman"/>
                <a:ea typeface="Calibri"/>
              </a:rPr>
              <a:t>7. Продолжается  активная  разъяснительная  работа среди  граждан 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ящ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900" spc="28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spc="28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900" spc="-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ем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се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рд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-2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стых</a:t>
            </a:r>
            <a:r>
              <a:rPr lang="ru-RU" sz="900" spc="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900" spc="-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ева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900" spc="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900" spc="2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spc="-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ег</a:t>
            </a:r>
            <a:r>
              <a:rPr lang="ru-RU" sz="900" spc="-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    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ще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    </a:t>
            </a:r>
            <a:r>
              <a:rPr lang="ru-RU" sz="900" spc="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ечаще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    вра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а;    </a:t>
            </a: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    </a:t>
            </a: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</a:t>
            </a:r>
            <a:r>
              <a:rPr lang="ru-RU" sz="900" spc="-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  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2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 осмотр</a:t>
            </a: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особое  внимание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900" spc="-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900" spc="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-2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стыми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ев</a:t>
            </a:r>
            <a:r>
              <a:rPr lang="ru-RU" sz="900" spc="-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900" spc="2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ащ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spc="-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блю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900" spc="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spc="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щав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spc="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аще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вра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900" spc="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2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900" spc="-1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е.</a:t>
            </a:r>
          </a:p>
          <a:p>
            <a:pPr lvl="0" algn="just">
              <a:lnSpc>
                <a:spcPct val="115000"/>
              </a:lnSpc>
            </a:pPr>
            <a:r>
              <a:rPr lang="ru-RU" sz="900" spc="-1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</a:rPr>
              <a:t>8. 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 учетом формирования  центра скорой  медицинской  помощи  разрабатывается  алгоритм   экстренного информирования  медицинских  организаций  для  оказания  медицинским  персоналом   медицинской  помощи  эвакуированным  пациентам.</a:t>
            </a:r>
          </a:p>
          <a:p>
            <a:pPr lvl="0" algn="just">
              <a:lnSpc>
                <a:spcPct val="115000"/>
              </a:lnSpc>
            </a:pPr>
            <a:r>
              <a:rPr lang="ru-RU" sz="900" spc="-1" dirty="0">
                <a:solidFill>
                  <a:srgbClr val="000000"/>
                </a:solidFill>
                <a:latin typeface="Times New Roman"/>
                <a:ea typeface="Calibri"/>
              </a:rPr>
              <a:t>9.Проведена  смена  главного  внештатного  кардиолога  Департамент здравоохранения Орловской области.</a:t>
            </a:r>
          </a:p>
          <a:p>
            <a:pPr algn="just">
              <a:lnSpc>
                <a:spcPct val="115000"/>
              </a:lnSpc>
            </a:pPr>
            <a:endParaRPr lang="ru-RU" sz="9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sz="1200" b="0" strike="noStrike" spc="-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sz="1200" strike="noStrike" spc="-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</a:pPr>
            <a:endParaRPr lang="ru-RU" sz="1200" strike="noStrike" spc="-1" dirty="0">
              <a:latin typeface="Arial"/>
            </a:endParaRPr>
          </a:p>
        </p:txBody>
      </p:sp>
      <p:sp>
        <p:nvSpPr>
          <p:cNvPr id="10" name="CustomShape 2"/>
          <p:cNvSpPr/>
          <p:nvPr/>
        </p:nvSpPr>
        <p:spPr>
          <a:xfrm>
            <a:off x="5806440" y="1381320"/>
            <a:ext cx="6095520" cy="49899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10. Главными  врачами   бюджетных  учреждений  здравоохранения  Орловской области  с  медицинским   работниками  проведены  обучающие  семинары  по  исполнению порядка проведения диспансерного наблюдения за взрослыми, утвержденного приказом Минздрава России от 15.03.2022 № № 168.</a:t>
            </a:r>
          </a:p>
          <a:p>
            <a:pPr lvl="0" algn="just">
              <a:lnSpc>
                <a:spcPct val="115000"/>
              </a:lnSpc>
            </a:pP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 Продолжается контроль  за  осуществлением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кодирования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льной</a:t>
            </a:r>
            <a:r>
              <a:rPr lang="ru-RU" sz="900" spc="-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900" spc="-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сме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рти в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оот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ии</a:t>
            </a:r>
            <a:r>
              <a:rPr lang="ru-RU" sz="900" spc="-4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spc="-3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ной</a:t>
            </a:r>
            <a:r>
              <a:rPr lang="ru-RU" sz="900" spc="-5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сс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 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ез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900" spc="-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ем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900" spc="-2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900" spc="-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9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оро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вьем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900" spc="-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-г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п</a:t>
            </a:r>
            <a:r>
              <a:rPr lang="ru-RU" sz="9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есм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отра.</a:t>
            </a:r>
          </a:p>
          <a:p>
            <a:pPr lvl="0" algn="just">
              <a:lnSpc>
                <a:spcPct val="115000"/>
              </a:lnSpc>
            </a:pP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Осуществляется  доработка централизованных подсистем государственных информационных систем в сфере здравоохранения «Организация оказания медицинской помощи больным сердечно-сосудистыми заболеваниями».</a:t>
            </a:r>
          </a:p>
          <a:p>
            <a:pPr lvl="0" algn="just">
              <a:lnSpc>
                <a:spcPct val="115000"/>
              </a:lnSpc>
            </a:pPr>
            <a:r>
              <a:rPr lang="ru-RU" sz="900" b="1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 кадрового  вопроса.</a:t>
            </a:r>
          </a:p>
          <a:p>
            <a:pPr lvl="0" algn="just">
              <a:lnSpc>
                <a:spcPct val="115000"/>
              </a:lnSpc>
            </a:pP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Дефицит  врачей-кардиологов  10 специалистов (5 в  первичном  звене, 5 с  стационарах) с  2019 года  трудоустроился 1 врач  после  окончания  ВУЗ.</a:t>
            </a:r>
          </a:p>
          <a:p>
            <a:pPr lvl="0" algn="just">
              <a:lnSpc>
                <a:spcPct val="115000"/>
              </a:lnSpc>
            </a:pPr>
            <a:r>
              <a:rPr lang="ru-RU" sz="9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Дефицит  врачей-терапевтов составляет 40  человек. С  2019 года  на  работу   устроилось  69 специалистов, в  том  числе   терапевтов-участковых.</a:t>
            </a:r>
          </a:p>
          <a:p>
            <a:pPr lvl="0" algn="just">
              <a:lnSpc>
                <a:spcPct val="115000"/>
              </a:lnSpc>
            </a:pPr>
            <a:endParaRPr lang="ru-RU" sz="900" spc="1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900" b="1" spc="-1" dirty="0">
                <a:solidFill>
                  <a:srgbClr val="000000"/>
                </a:solidFill>
                <a:latin typeface="Times New Roman"/>
                <a:ea typeface="Calibri"/>
              </a:rPr>
              <a:t>Организация медицинской помощи в амбулаторных условиях: </a:t>
            </a:r>
          </a:p>
          <a:p>
            <a:pPr lvl="0" algn="just">
              <a:lnSpc>
                <a:spcPct val="115000"/>
              </a:lnSpc>
            </a:pPr>
            <a:r>
              <a:rPr lang="ru-RU" sz="900" spc="-1" dirty="0">
                <a:solidFill>
                  <a:srgbClr val="000000"/>
                </a:solidFill>
                <a:latin typeface="Times New Roman"/>
                <a:ea typeface="Calibri"/>
              </a:rPr>
              <a:t>Доля лиц, перенесших острые сердечно- сосудистые события и имеющих право на лекарственное обеспечение в рамках Федерального проекта "Борьба с сердечно-сосудистыми заболеваниями", находящихся под диспансерным наблюдением, в общем числе таких лиц.  За  8 месяцев -  99%.</a:t>
            </a:r>
          </a:p>
          <a:p>
            <a:pPr lvl="0" algn="just">
              <a:lnSpc>
                <a:spcPct val="115000"/>
              </a:lnSpc>
            </a:pPr>
            <a:r>
              <a:rPr lang="ru-RU" sz="900" spc="-1" dirty="0">
                <a:solidFill>
                  <a:srgbClr val="000000"/>
                </a:solidFill>
                <a:latin typeface="Times New Roman"/>
                <a:ea typeface="Calibri"/>
              </a:rPr>
              <a:t>Доля лиц,   обеспеченных  лекарственными  препаратами   перенесших острые сердечно-сосудистые события и имеющих право на лекарственное обеспечение в рамках Федерального проекта "Борьба с сердечно-сосудистыми заболеваниями", находящихся под диспансерном наблюдением составляет 94,4%</a:t>
            </a:r>
          </a:p>
          <a:p>
            <a:pPr lvl="0" algn="just">
              <a:lnSpc>
                <a:spcPct val="115000"/>
              </a:lnSpc>
            </a:pPr>
            <a:r>
              <a:rPr lang="ru-RU" sz="900" spc="-1" dirty="0">
                <a:solidFill>
                  <a:srgbClr val="000000"/>
                </a:solidFill>
                <a:latin typeface="Times New Roman"/>
                <a:ea typeface="Calibri"/>
              </a:rPr>
              <a:t>Идет  создание  единой централизованной   диспетчерской  службы   скорой  медицинской  помощи.</a:t>
            </a:r>
          </a:p>
          <a:p>
            <a:pPr lvl="0" algn="just">
              <a:lnSpc>
                <a:spcPct val="115000"/>
              </a:lnSpc>
            </a:pPr>
            <a:r>
              <a:rPr lang="ru-RU" sz="900" spc="-1" dirty="0">
                <a:solidFill>
                  <a:srgbClr val="000000"/>
                </a:solidFill>
                <a:latin typeface="Times New Roman"/>
                <a:ea typeface="Calibri"/>
              </a:rPr>
              <a:t>Обновление парка автомобилей скорой медицинской помощи. </a:t>
            </a:r>
            <a:endParaRPr lang="ru-RU" sz="900" b="1" spc="-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lvl="0" algn="just">
              <a:lnSpc>
                <a:spcPct val="115000"/>
              </a:lnSpc>
            </a:pPr>
            <a:r>
              <a:rPr lang="ru-RU" sz="900" b="1" spc="-1" dirty="0">
                <a:solidFill>
                  <a:srgbClr val="000000"/>
                </a:solidFill>
                <a:latin typeface="Times New Roman"/>
                <a:ea typeface="Calibri"/>
              </a:rPr>
              <a:t>Организация специализированной медицинской помощи:</a:t>
            </a:r>
            <a:r>
              <a:rPr lang="ru-RU" sz="900" spc="-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</a:p>
          <a:p>
            <a:pPr lvl="0" algn="just">
              <a:lnSpc>
                <a:spcPct val="115000"/>
              </a:lnSpc>
            </a:pPr>
            <a:r>
              <a:rPr lang="ru-RU" sz="900" spc="-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2022 году  внесены  изменения  в  маршрутизацию   пациентов  с  острой  сердечной  патологией.  Жители  города  Орла  госпитализируются в  региональный  сосудистый  центр,  минуя   ПСО.</a:t>
            </a:r>
          </a:p>
          <a:p>
            <a:pPr lvl="0" algn="just">
              <a:lnSpc>
                <a:spcPct val="115000"/>
              </a:lnSpc>
            </a:pPr>
            <a:r>
              <a:rPr lang="ru-RU" sz="900" spc="-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Продолжается  переоснащение   РСЦ и 2  ПСО.</a:t>
            </a:r>
          </a:p>
          <a:p>
            <a:pPr lvl="0" algn="just">
              <a:lnSpc>
                <a:spcPct val="115000"/>
              </a:lnSpc>
            </a:pP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sz="1400" b="1" strike="noStrike" spc="-1" dirty="0">
              <a:solidFill>
                <a:srgbClr val="000000"/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2476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/>
          <p:nvPr/>
        </p:nvPicPr>
        <p:blipFill>
          <a:blip r:embed="rId2" cstate="print"/>
          <a:stretch/>
        </p:blipFill>
        <p:spPr>
          <a:xfrm>
            <a:off x="520560" y="113400"/>
            <a:ext cx="688680" cy="768600"/>
          </a:xfrm>
          <a:prstGeom prst="rect">
            <a:avLst/>
          </a:prstGeom>
          <a:ln w="0">
            <a:noFill/>
          </a:ln>
        </p:spPr>
      </p:pic>
      <p:sp>
        <p:nvSpPr>
          <p:cNvPr id="5" name="TextShape 3"/>
          <p:cNvSpPr/>
          <p:nvPr/>
        </p:nvSpPr>
        <p:spPr>
          <a:xfrm>
            <a:off x="-687240" y="899640"/>
            <a:ext cx="3103920" cy="360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8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ДЕПАРТАМЕНТ ЗДРАВООХРАНЕНИЯ </a:t>
            </a:r>
            <a:r>
              <a:t/>
            </a:r>
            <a:br/>
            <a:r>
              <a:rPr lang="ru-RU" sz="8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ОРЛОВСКОЙ ОБЛАСТИ</a:t>
            </a:r>
            <a:endParaRPr lang="ru-RU" sz="800" b="0" strike="noStrike" spc="-1">
              <a:latin typeface="Arial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1583640" y="163440"/>
            <a:ext cx="7397640" cy="61409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51" dirty="0">
                <a:solidFill>
                  <a:srgbClr val="000000"/>
                </a:solidFill>
                <a:latin typeface="Calibri Light (Заголовки)"/>
                <a:ea typeface="DejaVu Sans"/>
              </a:rPr>
              <a:t>МЕРЫ, НАПРАВЛЕННЫЕ НА СНИЖЕНИЕ СМЕРТНОСТИ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51" dirty="0">
                <a:solidFill>
                  <a:srgbClr val="000000"/>
                </a:solidFill>
                <a:latin typeface="Calibri Light (Заголовки)"/>
                <a:ea typeface="DejaVu Sans"/>
              </a:rPr>
              <a:t>от сердечно-сосудистых заболеваний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560" y="1388880"/>
            <a:ext cx="11319506" cy="5125042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just"/>
            <a:r>
              <a:rPr lang="ru-RU" sz="1200" b="0" strike="noStrike" spc="-1" dirty="0">
                <a:latin typeface="Arial"/>
              </a:rPr>
              <a:t>1. </a:t>
            </a:r>
            <a:r>
              <a:rPr lang="ru-RU" sz="1200" b="0" strike="noStrike" spc="-1" dirty="0" smtClean="0">
                <a:latin typeface="Arial"/>
              </a:rPr>
              <a:t>Проработан  </a:t>
            </a:r>
            <a:r>
              <a:rPr lang="ru-RU" sz="1200" b="0" strike="noStrike" spc="-1" dirty="0">
                <a:latin typeface="Arial"/>
              </a:rPr>
              <a:t>вопрос централизации  передачи  выписных эпикризов при выписке  пациентов  из  РСЦ и ПСО  в  медицинские  организации  по  месту  проживания  пациентов.</a:t>
            </a:r>
          </a:p>
          <a:p>
            <a:pPr algn="just"/>
            <a:r>
              <a:rPr lang="ru-RU" sz="1200" b="0" strike="noStrike" spc="-1" dirty="0">
                <a:latin typeface="Arial"/>
              </a:rPr>
              <a:t>2. </a:t>
            </a:r>
            <a:r>
              <a:rPr lang="ru-RU" sz="1200" b="0" strike="noStrike" spc="-1" dirty="0" smtClean="0">
                <a:latin typeface="Arial"/>
              </a:rPr>
              <a:t>Проработан  </a:t>
            </a:r>
            <a:r>
              <a:rPr lang="ru-RU" sz="1200" b="0" strike="noStrike" spc="-1" dirty="0">
                <a:latin typeface="Arial"/>
              </a:rPr>
              <a:t>вопрос    организации  выписки и  выдачи лекарственных  препаратов  за  счет  федеральных и  региональных  средств   пациентам  с  болезнями  сердечно-сосудистой  системы в  день  выписки  из  стационаров.</a:t>
            </a:r>
          </a:p>
          <a:p>
            <a:pPr algn="just"/>
            <a:r>
              <a:rPr lang="ru-RU" sz="1200" b="0" strike="noStrike" spc="-1" dirty="0">
                <a:latin typeface="Arial"/>
              </a:rPr>
              <a:t>3. Проводится  обучение специалистов  первичного  звена по  настороженности,  объемам  обследований,  лечения  и  согласовании  тактики  лечения пациентов  с патологией  сердечно-сосудистой  системы   с  участием    врачей – специалистов ПСО и РСЦ.</a:t>
            </a:r>
          </a:p>
          <a:p>
            <a:pPr algn="just"/>
            <a:r>
              <a:rPr lang="ru-RU" sz="1200" b="0" strike="noStrike" spc="-1" dirty="0">
                <a:latin typeface="Arial"/>
              </a:rPr>
              <a:t>4. Усиливается    работа  службы  телекоммуникации по   взаимодействию  медицинских  организаций  с РСЦ по  обследованию,   тактики  лечения и  эвакуации  пациента особенно  в  удаленных  муниципальных  образованиях  от   ПСО и  РСЦ. </a:t>
            </a:r>
          </a:p>
          <a:p>
            <a:pPr algn="just"/>
            <a:r>
              <a:rPr lang="ru-RU" sz="1200" b="0" strike="noStrike" spc="-1" dirty="0">
                <a:latin typeface="Arial"/>
              </a:rPr>
              <a:t>5. С  участием  главных  внештатных  специалистов  Департамента  здравоохранения Орловской области:  кардиолога,  невролога,  реаниматолога проводится  актуализация  имеющейся  системы  оказания  скорой  медицинской  помощи,    имеющейся  маршрутизации   с  учетом  тепловой  </a:t>
            </a:r>
            <a:r>
              <a:rPr lang="ru-RU" sz="1200" b="0" strike="noStrike" spc="-1" dirty="0" err="1">
                <a:latin typeface="Arial"/>
              </a:rPr>
              <a:t>инфографики</a:t>
            </a:r>
            <a:r>
              <a:rPr lang="ru-RU" sz="1200" b="0" strike="noStrike" spc="-1" dirty="0">
                <a:latin typeface="Arial"/>
              </a:rPr>
              <a:t> смертности    жителей  Орловской области  от БСК. </a:t>
            </a:r>
          </a:p>
          <a:p>
            <a:pPr algn="just"/>
            <a:r>
              <a:rPr lang="ru-RU" sz="1200" b="0" strike="noStrike" spc="-1" dirty="0">
                <a:latin typeface="Arial"/>
              </a:rPr>
              <a:t>6. Продолжается  активная  разъяснительная  работа среди  граждан состоящих под диспансерным наблюдением по поводу сердечно-сосудистых заболеваний, о необходимости регулярного     посещения     лечащего     врача;     активный     вызов     пациентов на диспансерный осмотр,  особое  внимание к пациентами с сердечно-сосудистыми заболеваниями, подлежащими диспансерному наблюдению и не посещавшими лечащего врача 2 года и более.</a:t>
            </a:r>
          </a:p>
          <a:p>
            <a:pPr algn="just"/>
            <a:r>
              <a:rPr lang="ru-RU" sz="1200" b="0" strike="noStrike" spc="-1" dirty="0">
                <a:latin typeface="Arial"/>
              </a:rPr>
              <a:t>7. С  учетом формирования  центра скорой  медицинской  помощи  разрабатывается  алгоритм   экстренного информирования  медицинских  организаций  для  оказания  медицинским  персоналом   медицинской  помощи  эвакуированным  пациентам.</a:t>
            </a:r>
          </a:p>
        </p:txBody>
      </p:sp>
    </p:spTree>
    <p:extLst>
      <p:ext uri="{BB962C8B-B14F-4D97-AF65-F5344CB8AC3E}">
        <p14:creationId xmlns="" xmlns:p14="http://schemas.microsoft.com/office/powerpoint/2010/main" val="402201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55">
            <a:extLst>
              <a:ext uri="{FF2B5EF4-FFF2-40B4-BE49-F238E27FC236}">
                <a16:creationId xmlns="" xmlns:a16="http://schemas.microsoft.com/office/drawing/2014/main" id="{C825A95F-05A0-441D-BC0E-AA035E11FA34}"/>
              </a:ext>
            </a:extLst>
          </p:cNvPr>
          <p:cNvGrpSpPr/>
          <p:nvPr/>
        </p:nvGrpSpPr>
        <p:grpSpPr>
          <a:xfrm>
            <a:off x="10236581" y="3004590"/>
            <a:ext cx="1723633" cy="2293137"/>
            <a:chOff x="10271794" y="2980580"/>
            <a:chExt cx="1489654" cy="2293137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="" xmlns:p14="http://schemas.microsoft.com/office/powerpoint/2010/main" val="3290709818"/>
                </p:ext>
              </p:extLst>
            </p:nvPr>
          </p:nvGraphicFramePr>
          <p:xfrm>
            <a:off x="10271794" y="2980580"/>
            <a:ext cx="1400174" cy="22931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7038602E-162D-4123-893D-06A0009D46E2}"/>
                </a:ext>
              </a:extLst>
            </p:cNvPr>
            <p:cNvSpPr txBox="1"/>
            <p:nvPr/>
          </p:nvSpPr>
          <p:spPr>
            <a:xfrm>
              <a:off x="10361274" y="4814764"/>
              <a:ext cx="14001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u="sng" dirty="0">
                  <a:latin typeface="Calibri Light (Заголовки)"/>
                </a:rPr>
                <a:t>1 января – </a:t>
              </a:r>
              <a:r>
                <a:rPr lang="en-US" sz="1000" u="sng" dirty="0">
                  <a:latin typeface="Calibri Light (Заголовки)"/>
                </a:rPr>
                <a:t>24</a:t>
              </a:r>
              <a:r>
                <a:rPr lang="ru-RU" sz="1000" u="sng" dirty="0">
                  <a:latin typeface="Calibri Light (Заголовки)"/>
                </a:rPr>
                <a:t> марта</a:t>
              </a:r>
            </a:p>
          </p:txBody>
        </p:sp>
      </p:grp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911" y="6568682"/>
            <a:ext cx="2518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РМИС, ОРЁЛСТАТ</a:t>
            </a:r>
          </a:p>
        </p:txBody>
      </p:sp>
      <p:graphicFrame>
        <p:nvGraphicFramePr>
          <p:cNvPr id="77" name="Диаграмма 76"/>
          <p:cNvGraphicFramePr/>
          <p:nvPr>
            <p:extLst>
              <p:ext uri="{D42A27DB-BD31-4B8C-83A1-F6EECF244321}">
                <p14:modId xmlns="" xmlns:p14="http://schemas.microsoft.com/office/powerpoint/2010/main" val="1253008010"/>
              </p:ext>
            </p:extLst>
          </p:nvPr>
        </p:nvGraphicFramePr>
        <p:xfrm>
          <a:off x="193218" y="1581998"/>
          <a:ext cx="11818631" cy="1445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62" y="1323377"/>
            <a:ext cx="36838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u="sng" dirty="0">
                <a:latin typeface="Calibri Light (Заголовки)"/>
              </a:rPr>
              <a:t>ЧИСЛО УМЕРШИХ ПО МЕСЯЦАМ ЗА </a:t>
            </a:r>
            <a:r>
              <a:rPr lang="en-US" sz="1000" b="1" u="sng" dirty="0">
                <a:latin typeface="Calibri Light (Заголовки)"/>
              </a:rPr>
              <a:t>201</a:t>
            </a:r>
            <a:r>
              <a:rPr lang="ru-RU" sz="1000" b="1" u="sng" dirty="0">
                <a:latin typeface="Calibri Light (Заголовки)"/>
              </a:rPr>
              <a:t>9</a:t>
            </a:r>
            <a:r>
              <a:rPr lang="en-US" sz="1000" b="1" u="sng" dirty="0">
                <a:latin typeface="Calibri Light (Заголовки)"/>
              </a:rPr>
              <a:t>-202</a:t>
            </a:r>
            <a:r>
              <a:rPr lang="ru-RU" sz="1000" b="1" u="sng" dirty="0">
                <a:latin typeface="Calibri Light (Заголовки)"/>
              </a:rPr>
              <a:t>3</a:t>
            </a:r>
            <a:r>
              <a:rPr lang="en-US" sz="1000" b="1" u="sng" dirty="0">
                <a:latin typeface="Calibri Light (Заголовки)"/>
              </a:rPr>
              <a:t> </a:t>
            </a:r>
            <a:r>
              <a:rPr lang="ru-RU" sz="1000" b="1" u="sng" dirty="0">
                <a:latin typeface="Calibri Light (Заголовки)"/>
              </a:rPr>
              <a:t>гг., чел.</a:t>
            </a:r>
            <a:endParaRPr lang="ru-RU" sz="1000" u="sng" dirty="0">
              <a:latin typeface="Calibri Light (Заголовки)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70100" y="221220"/>
            <a:ext cx="565052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ДИНАМИКА ЧИСЛА УМЕРШИХ В ОРЛОВСКОЙ ОБЛАСТИ</a:t>
            </a:r>
          </a:p>
          <a:p>
            <a:r>
              <a:rPr lang="ru-RU" sz="1600" spc="-150" dirty="0">
                <a:latin typeface="Calibri Light (Заголовки)"/>
              </a:rPr>
              <a:t>ОТ ВСЕХ ПРИЧИН В 2019-2023 гг.</a:t>
            </a:r>
          </a:p>
        </p:txBody>
      </p:sp>
      <p:sp>
        <p:nvSpPr>
          <p:cNvPr id="82" name="Заголовок 11"/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="" xmlns:p14="http://schemas.microsoft.com/office/powerpoint/2010/main" val="1000255658"/>
              </p:ext>
            </p:extLst>
          </p:nvPr>
        </p:nvGraphicFramePr>
        <p:xfrm>
          <a:off x="251171" y="5173267"/>
          <a:ext cx="5287618" cy="147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36F3AEFB-03C0-4402-8C4C-A42932AAA167}"/>
              </a:ext>
            </a:extLst>
          </p:cNvPr>
          <p:cNvCxnSpPr>
            <a:cxnSpLocks/>
          </p:cNvCxnSpPr>
          <p:nvPr/>
        </p:nvCxnSpPr>
        <p:spPr>
          <a:xfrm>
            <a:off x="1583733" y="760865"/>
            <a:ext cx="3195657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4D2480C3-9521-4A35-9A60-629DA084E2EE}"/>
              </a:ext>
            </a:extLst>
          </p:cNvPr>
          <p:cNvCxnSpPr>
            <a:cxnSpLocks/>
          </p:cNvCxnSpPr>
          <p:nvPr/>
        </p:nvCxnSpPr>
        <p:spPr>
          <a:xfrm flipV="1">
            <a:off x="520473" y="1757837"/>
            <a:ext cx="0" cy="305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="" xmlns:a16="http://schemas.microsoft.com/office/drawing/2014/main" id="{E1BE4144-217B-4FB3-89C6-3835E0141CA8}"/>
              </a:ext>
            </a:extLst>
          </p:cNvPr>
          <p:cNvCxnSpPr/>
          <p:nvPr/>
        </p:nvCxnSpPr>
        <p:spPr>
          <a:xfrm flipV="1">
            <a:off x="5151573" y="1767617"/>
            <a:ext cx="0" cy="379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FF14B575-ED68-4824-BE35-4229D6FFF9E7}"/>
              </a:ext>
            </a:extLst>
          </p:cNvPr>
          <p:cNvCxnSpPr/>
          <p:nvPr/>
        </p:nvCxnSpPr>
        <p:spPr>
          <a:xfrm>
            <a:off x="5151573" y="1757566"/>
            <a:ext cx="387216" cy="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="" xmlns:a16="http://schemas.microsoft.com/office/drawing/2014/main" id="{BEA5A4C8-C33B-42FC-9E31-BC0718A90540}"/>
              </a:ext>
            </a:extLst>
          </p:cNvPr>
          <p:cNvCxnSpPr/>
          <p:nvPr/>
        </p:nvCxnSpPr>
        <p:spPr>
          <a:xfrm>
            <a:off x="5538789" y="1757566"/>
            <a:ext cx="7144" cy="42826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A8E71BAD-E1B4-47E4-AA4D-A4F9CEC99AD8}"/>
              </a:ext>
            </a:extLst>
          </p:cNvPr>
          <p:cNvCxnSpPr>
            <a:cxnSpLocks/>
          </p:cNvCxnSpPr>
          <p:nvPr/>
        </p:nvCxnSpPr>
        <p:spPr>
          <a:xfrm flipH="1" flipV="1">
            <a:off x="6078108" y="1757566"/>
            <a:ext cx="1204" cy="414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="" xmlns:a16="http://schemas.microsoft.com/office/drawing/2014/main" id="{F0AA225A-BD1F-428B-A558-3E0C0466BEB5}"/>
              </a:ext>
            </a:extLst>
          </p:cNvPr>
          <p:cNvCxnSpPr/>
          <p:nvPr/>
        </p:nvCxnSpPr>
        <p:spPr>
          <a:xfrm>
            <a:off x="6078108" y="1757566"/>
            <a:ext cx="398893" cy="5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="" xmlns:a16="http://schemas.microsoft.com/office/drawing/2014/main" id="{C7AC1DCA-3BB2-4AC6-ACFD-CA264C875F20}"/>
              </a:ext>
            </a:extLst>
          </p:cNvPr>
          <p:cNvCxnSpPr/>
          <p:nvPr/>
        </p:nvCxnSpPr>
        <p:spPr>
          <a:xfrm>
            <a:off x="6477001" y="1757566"/>
            <a:ext cx="0" cy="45373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A8A3FF19-226E-420B-946D-452C43622002}"/>
              </a:ext>
            </a:extLst>
          </p:cNvPr>
          <p:cNvSpPr txBox="1"/>
          <p:nvPr/>
        </p:nvSpPr>
        <p:spPr>
          <a:xfrm>
            <a:off x="544374" y="1538508"/>
            <a:ext cx="43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B050"/>
                </a:solidFill>
                <a:latin typeface="+mj-lt"/>
              </a:rPr>
              <a:t>-9</a:t>
            </a:r>
            <a:r>
              <a:rPr lang="ru-RU" sz="600" b="1" dirty="0">
                <a:solidFill>
                  <a:srgbClr val="00B050"/>
                </a:solidFill>
                <a:latin typeface="+mj-lt"/>
              </a:rPr>
              <a:t>,</a:t>
            </a:r>
            <a:r>
              <a:rPr lang="en-US" sz="600" b="1" dirty="0">
                <a:solidFill>
                  <a:srgbClr val="00B050"/>
                </a:solidFill>
                <a:latin typeface="+mj-lt"/>
              </a:rPr>
              <a:t>77</a:t>
            </a:r>
            <a:r>
              <a:rPr lang="ru-RU" sz="600" b="1" dirty="0">
                <a:solidFill>
                  <a:srgbClr val="00B050"/>
                </a:solidFill>
                <a:latin typeface="+mj-lt"/>
              </a:rPr>
              <a:t>%</a:t>
            </a:r>
          </a:p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(</a:t>
            </a:r>
            <a:r>
              <a:rPr lang="en-US" sz="600" b="1" dirty="0">
                <a:solidFill>
                  <a:srgbClr val="00B050"/>
                </a:solidFill>
                <a:latin typeface="+mj-lt"/>
              </a:rPr>
              <a:t>-</a:t>
            </a:r>
            <a:r>
              <a:rPr lang="ru-RU" sz="600" b="1" dirty="0">
                <a:solidFill>
                  <a:srgbClr val="00B050"/>
                </a:solidFill>
                <a:latin typeface="+mj-lt"/>
              </a:rPr>
              <a:t>1</a:t>
            </a:r>
            <a:r>
              <a:rPr lang="en-US" sz="600" b="1" dirty="0">
                <a:solidFill>
                  <a:srgbClr val="00B050"/>
                </a:solidFill>
                <a:latin typeface="+mj-lt"/>
              </a:rPr>
              <a:t>04</a:t>
            </a:r>
            <a:r>
              <a:rPr lang="ru-RU" sz="600" b="1" dirty="0">
                <a:solidFill>
                  <a:srgbClr val="00B050"/>
                </a:solidFill>
                <a:latin typeface="+mj-lt"/>
              </a:rPr>
              <a:t>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653704BD-6366-4A2C-9148-A3DE7DCF797E}"/>
              </a:ext>
            </a:extLst>
          </p:cNvPr>
          <p:cNvSpPr txBox="1"/>
          <p:nvPr/>
        </p:nvSpPr>
        <p:spPr>
          <a:xfrm>
            <a:off x="2315778" y="1535710"/>
            <a:ext cx="453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solidFill>
                  <a:srgbClr val="FF0000"/>
                </a:solidFill>
                <a:latin typeface="+mj-lt"/>
              </a:rPr>
              <a:t>+35,21%</a:t>
            </a:r>
          </a:p>
          <a:p>
            <a:pPr algn="ctr"/>
            <a:r>
              <a:rPr lang="ru-RU" sz="600" b="1" dirty="0">
                <a:solidFill>
                  <a:srgbClr val="FF0000"/>
                </a:solidFill>
                <a:latin typeface="+mj-lt"/>
              </a:rPr>
              <a:t>(+306)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8E873331-6BAD-4AF5-A8A2-A691D67F3C73}"/>
              </a:ext>
            </a:extLst>
          </p:cNvPr>
          <p:cNvSpPr txBox="1"/>
          <p:nvPr/>
        </p:nvSpPr>
        <p:spPr>
          <a:xfrm>
            <a:off x="3297704" y="1531553"/>
            <a:ext cx="4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-0,9</a:t>
            </a:r>
            <a:r>
              <a:rPr lang="en-US" sz="600" b="1" dirty="0">
                <a:solidFill>
                  <a:srgbClr val="00B050"/>
                </a:solidFill>
                <a:latin typeface="+mj-lt"/>
              </a:rPr>
              <a:t>1</a:t>
            </a:r>
            <a:r>
              <a:rPr lang="ru-RU" sz="600" b="1" dirty="0">
                <a:solidFill>
                  <a:srgbClr val="00B050"/>
                </a:solidFill>
                <a:latin typeface="+mj-lt"/>
              </a:rPr>
              <a:t>%</a:t>
            </a:r>
          </a:p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(-8)</a:t>
            </a:r>
          </a:p>
          <a:p>
            <a:pPr algn="ctr"/>
            <a:endParaRPr lang="ru-RU" sz="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B194F9D9-31DF-4DBE-BDB7-97C086BC4399}"/>
              </a:ext>
            </a:extLst>
          </p:cNvPr>
          <p:cNvSpPr txBox="1"/>
          <p:nvPr/>
        </p:nvSpPr>
        <p:spPr>
          <a:xfrm>
            <a:off x="4192021" y="1527074"/>
            <a:ext cx="411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-2,75%</a:t>
            </a:r>
          </a:p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(-26)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CB90F848-0774-4809-90DE-E9A7BAE2D44B}"/>
              </a:ext>
            </a:extLst>
          </p:cNvPr>
          <p:cNvSpPr txBox="1"/>
          <p:nvPr/>
        </p:nvSpPr>
        <p:spPr>
          <a:xfrm>
            <a:off x="5123089" y="1531758"/>
            <a:ext cx="435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-7,01%</a:t>
            </a:r>
          </a:p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(-65)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7D6F59C2-E973-4135-9C8E-655674272733}"/>
              </a:ext>
            </a:extLst>
          </p:cNvPr>
          <p:cNvSpPr txBox="1"/>
          <p:nvPr/>
        </p:nvSpPr>
        <p:spPr>
          <a:xfrm>
            <a:off x="6062505" y="1527074"/>
            <a:ext cx="430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-7,87%</a:t>
            </a:r>
          </a:p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(</a:t>
            </a:r>
            <a:r>
              <a:rPr lang="en-US" sz="600" b="1" dirty="0">
                <a:solidFill>
                  <a:srgbClr val="00B050"/>
                </a:solidFill>
                <a:latin typeface="+mj-lt"/>
              </a:rPr>
              <a:t>-</a:t>
            </a:r>
            <a:r>
              <a:rPr lang="ru-RU" sz="600" b="1" dirty="0">
                <a:solidFill>
                  <a:srgbClr val="00B050"/>
                </a:solidFill>
                <a:latin typeface="+mj-lt"/>
              </a:rPr>
              <a:t>68)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0856F8F5-8541-438A-B626-F51749782433}"/>
              </a:ext>
            </a:extLst>
          </p:cNvPr>
          <p:cNvSpPr txBox="1"/>
          <p:nvPr/>
        </p:nvSpPr>
        <p:spPr>
          <a:xfrm>
            <a:off x="6965689" y="1524883"/>
            <a:ext cx="457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solidFill>
                  <a:srgbClr val="FF0000"/>
                </a:solidFill>
                <a:latin typeface="+mj-lt"/>
              </a:rPr>
              <a:t>+5,21%</a:t>
            </a:r>
          </a:p>
          <a:p>
            <a:pPr algn="ctr"/>
            <a:r>
              <a:rPr lang="ru-RU" sz="600" b="1" dirty="0">
                <a:solidFill>
                  <a:srgbClr val="FF0000"/>
                </a:solidFill>
                <a:latin typeface="+mj-lt"/>
              </a:rPr>
              <a:t>(+41)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03C1D257-053E-4EA8-971C-FA3D5D7E1DC9}"/>
              </a:ext>
            </a:extLst>
          </p:cNvPr>
          <p:cNvSpPr txBox="1"/>
          <p:nvPr/>
        </p:nvSpPr>
        <p:spPr>
          <a:xfrm>
            <a:off x="7890928" y="1543780"/>
            <a:ext cx="481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solidFill>
                  <a:srgbClr val="FF0000"/>
                </a:solidFill>
                <a:latin typeface="+mj-lt"/>
              </a:rPr>
              <a:t>+4,35%</a:t>
            </a:r>
          </a:p>
          <a:p>
            <a:pPr algn="ctr"/>
            <a:r>
              <a:rPr lang="ru-RU" sz="600" b="1" dirty="0">
                <a:solidFill>
                  <a:srgbClr val="FF0000"/>
                </a:solidFill>
                <a:latin typeface="+mj-lt"/>
              </a:rPr>
              <a:t>(+40)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DBF6747A-96A6-4065-9EC1-3F1390A8D66A}"/>
              </a:ext>
            </a:extLst>
          </p:cNvPr>
          <p:cNvSpPr txBox="1"/>
          <p:nvPr/>
        </p:nvSpPr>
        <p:spPr>
          <a:xfrm>
            <a:off x="8854353" y="1443227"/>
            <a:ext cx="507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-1,66%</a:t>
            </a:r>
          </a:p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(-15)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F6112E4-6BAC-4CD6-A23C-A68AEF1E760B}"/>
              </a:ext>
            </a:extLst>
          </p:cNvPr>
          <p:cNvSpPr txBox="1"/>
          <p:nvPr/>
        </p:nvSpPr>
        <p:spPr>
          <a:xfrm>
            <a:off x="9739768" y="1538874"/>
            <a:ext cx="472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solidFill>
                  <a:srgbClr val="FF0000"/>
                </a:solidFill>
                <a:latin typeface="+mj-lt"/>
              </a:rPr>
              <a:t>+1,57% (+13)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6AD178B1-EC52-4819-9A34-E35693F97AAE}"/>
              </a:ext>
            </a:extLst>
          </p:cNvPr>
          <p:cNvSpPr txBox="1"/>
          <p:nvPr/>
        </p:nvSpPr>
        <p:spPr>
          <a:xfrm>
            <a:off x="10680545" y="1436708"/>
            <a:ext cx="469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solidFill>
                  <a:srgbClr val="FF0000"/>
                </a:solidFill>
                <a:latin typeface="+mj-lt"/>
              </a:rPr>
              <a:t>+18,41%</a:t>
            </a:r>
          </a:p>
          <a:p>
            <a:pPr algn="ctr"/>
            <a:r>
              <a:rPr lang="ru-RU" sz="600" b="1" dirty="0">
                <a:solidFill>
                  <a:srgbClr val="FF0000"/>
                </a:solidFill>
                <a:latin typeface="+mj-lt"/>
              </a:rPr>
              <a:t>(+155)</a:t>
            </a:r>
          </a:p>
        </p:txBody>
      </p:sp>
      <p:graphicFrame>
        <p:nvGraphicFramePr>
          <p:cNvPr id="71" name="Диаграмма 70">
            <a:extLst>
              <a:ext uri="{FF2B5EF4-FFF2-40B4-BE49-F238E27FC236}">
                <a16:creationId xmlns="" xmlns:a16="http://schemas.microsoft.com/office/drawing/2014/main" id="{9AC7B6AB-4015-4E36-8560-AB491462228D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737304366"/>
              </p:ext>
            </p:extLst>
          </p:nvPr>
        </p:nvGraphicFramePr>
        <p:xfrm>
          <a:off x="5685790" y="5060980"/>
          <a:ext cx="6180360" cy="166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58B881E3-0D3A-4E45-9834-A1BE2CE1968B}"/>
              </a:ext>
            </a:extLst>
          </p:cNvPr>
          <p:cNvSpPr txBox="1"/>
          <p:nvPr/>
        </p:nvSpPr>
        <p:spPr>
          <a:xfrm>
            <a:off x="5391607" y="4938043"/>
            <a:ext cx="52231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u="sng" dirty="0">
                <a:latin typeface="Calibri Light (Заголовки)"/>
              </a:rPr>
              <a:t>ЧИСЛО УМЕРШИХ ПО НЕДЕЛЯМ В ЯНВАРЬ - ФЕВРАЛЕ </a:t>
            </a:r>
            <a:r>
              <a:rPr lang="en-US" sz="1000" b="1" u="sng" dirty="0">
                <a:latin typeface="Calibri Light (Заголовки)"/>
              </a:rPr>
              <a:t>202</a:t>
            </a:r>
            <a:r>
              <a:rPr lang="ru-RU" sz="1000" b="1" u="sng" dirty="0">
                <a:latin typeface="Calibri Light (Заголовки)"/>
              </a:rPr>
              <a:t>3</a:t>
            </a:r>
            <a:r>
              <a:rPr lang="en-US" sz="1000" b="1" u="sng" dirty="0">
                <a:latin typeface="Calibri Light (Заголовки)"/>
              </a:rPr>
              <a:t> </a:t>
            </a:r>
            <a:r>
              <a:rPr lang="ru-RU" sz="1000" b="1" u="sng" dirty="0">
                <a:latin typeface="Calibri Light (Заголовки)"/>
              </a:rPr>
              <a:t>г., чел.</a:t>
            </a:r>
            <a:endParaRPr lang="ru-RU" sz="1000" u="sng" dirty="0">
              <a:latin typeface="Calibri Light (Заголовки)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6056" y="4926865"/>
            <a:ext cx="49642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u="sng" dirty="0">
                <a:latin typeface="Calibri Light (Заголовки)"/>
              </a:rPr>
              <a:t>СРЕДНЕНЕДЕЛЬНОЕ ЧИСЛО УМЕРШИХ ПО МЕСЯЦАМ 2020-2023 гг. чел.</a:t>
            </a:r>
            <a:endParaRPr lang="ru-RU" sz="1000" u="sng" dirty="0">
              <a:latin typeface="Calibri Light (Заголовки)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7F931141-4A37-4F4B-B8F0-F889351CA15A}"/>
              </a:ext>
            </a:extLst>
          </p:cNvPr>
          <p:cNvCxnSpPr/>
          <p:nvPr/>
        </p:nvCxnSpPr>
        <p:spPr>
          <a:xfrm>
            <a:off x="3288287" y="1759332"/>
            <a:ext cx="403885" cy="2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5B957CE7-E4A9-4A9F-B48A-78D221382C3B}"/>
              </a:ext>
            </a:extLst>
          </p:cNvPr>
          <p:cNvCxnSpPr>
            <a:cxnSpLocks/>
          </p:cNvCxnSpPr>
          <p:nvPr/>
        </p:nvCxnSpPr>
        <p:spPr>
          <a:xfrm flipV="1">
            <a:off x="10652067" y="3341659"/>
            <a:ext cx="1" cy="439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776E4493-4A82-4610-A6D4-A2B2B7EE9C1A}"/>
              </a:ext>
            </a:extLst>
          </p:cNvPr>
          <p:cNvCxnSpPr>
            <a:cxnSpLocks/>
          </p:cNvCxnSpPr>
          <p:nvPr/>
        </p:nvCxnSpPr>
        <p:spPr>
          <a:xfrm>
            <a:off x="10652067" y="3344686"/>
            <a:ext cx="8673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AFA50984-A7B8-4C86-B0A1-3D8349B1C4E5}"/>
              </a:ext>
            </a:extLst>
          </p:cNvPr>
          <p:cNvCxnSpPr>
            <a:cxnSpLocks/>
          </p:cNvCxnSpPr>
          <p:nvPr/>
        </p:nvCxnSpPr>
        <p:spPr>
          <a:xfrm>
            <a:off x="11519416" y="3341659"/>
            <a:ext cx="1" cy="439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12DBE336-B680-4557-B53D-3D9387A84C5A}"/>
              </a:ext>
            </a:extLst>
          </p:cNvPr>
          <p:cNvSpPr txBox="1"/>
          <p:nvPr/>
        </p:nvSpPr>
        <p:spPr>
          <a:xfrm>
            <a:off x="10757932" y="2998005"/>
            <a:ext cx="57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00B050"/>
                </a:solidFill>
                <a:latin typeface="+mj-lt"/>
              </a:rPr>
              <a:t>-3</a:t>
            </a:r>
            <a:r>
              <a:rPr lang="ru-RU" sz="900" b="1" dirty="0">
                <a:solidFill>
                  <a:srgbClr val="00B050"/>
                </a:solidFill>
                <a:latin typeface="+mj-lt"/>
              </a:rPr>
              <a:t>,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32%</a:t>
            </a:r>
            <a:endParaRPr lang="ru-RU" sz="900" b="1" dirty="0">
              <a:solidFill>
                <a:srgbClr val="00B050"/>
              </a:solidFill>
              <a:latin typeface="+mj-lt"/>
            </a:endParaRPr>
          </a:p>
          <a:p>
            <a:pPr algn="ctr"/>
            <a:r>
              <a:rPr lang="ru-RU" sz="900" b="1" dirty="0">
                <a:solidFill>
                  <a:srgbClr val="00B050"/>
                </a:solidFill>
                <a:latin typeface="+mj-lt"/>
              </a:rPr>
              <a:t>(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-85</a:t>
            </a:r>
            <a:r>
              <a:rPr lang="ru-RU" sz="900" b="1" dirty="0">
                <a:solidFill>
                  <a:srgbClr val="00B050"/>
                </a:solidFill>
                <a:latin typeface="+mj-lt"/>
              </a:rPr>
              <a:t>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54A64525-FBD0-4B84-B1B3-4A3FD80F3E66}"/>
              </a:ext>
            </a:extLst>
          </p:cNvPr>
          <p:cNvSpPr txBox="1"/>
          <p:nvPr/>
        </p:nvSpPr>
        <p:spPr>
          <a:xfrm>
            <a:off x="3588308" y="3163213"/>
            <a:ext cx="5617151" cy="1763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pPr marL="182563">
              <a:spcAft>
                <a:spcPts val="200"/>
              </a:spcAft>
            </a:pP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Наибольший абсолютный прирост:</a:t>
            </a:r>
          </a:p>
          <a:p>
            <a:pPr marL="182563">
              <a:spcAft>
                <a:spcPts val="200"/>
              </a:spcAft>
            </a:pP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82563">
              <a:spcAft>
                <a:spcPts val="200"/>
              </a:spcAft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г. Орёл</a:t>
            </a:r>
          </a:p>
          <a:p>
            <a:pPr marL="182563">
              <a:spcAft>
                <a:spcPts val="200"/>
              </a:spcAft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Орловский район</a:t>
            </a:r>
          </a:p>
          <a:p>
            <a:pPr marL="182563">
              <a:spcAft>
                <a:spcPts val="200"/>
              </a:spcAft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Верховский район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84F60B9E-6536-4164-B0C5-FF5115FEF582}"/>
              </a:ext>
            </a:extLst>
          </p:cNvPr>
          <p:cNvSpPr txBox="1"/>
          <p:nvPr/>
        </p:nvSpPr>
        <p:spPr>
          <a:xfrm>
            <a:off x="143850" y="3172627"/>
            <a:ext cx="3227818" cy="17677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pPr marL="182563">
              <a:spcAft>
                <a:spcPts val="200"/>
              </a:spcAft>
            </a:pP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Наибольший относительный прирост:</a:t>
            </a:r>
          </a:p>
          <a:p>
            <a:pPr marL="182563">
              <a:spcAft>
                <a:spcPts val="200"/>
              </a:spcAft>
            </a:pP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82563">
              <a:spcAft>
                <a:spcPts val="200"/>
              </a:spcAft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Верховский район</a:t>
            </a:r>
          </a:p>
          <a:p>
            <a:pPr marL="182563">
              <a:spcAft>
                <a:spcPts val="200"/>
              </a:spcAft>
            </a:pPr>
            <a:r>
              <a:rPr lang="ru-RU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Новодеревеньковский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район</a:t>
            </a:r>
          </a:p>
          <a:p>
            <a:pPr marL="182563">
              <a:spcAft>
                <a:spcPts val="200"/>
              </a:spcAft>
            </a:pPr>
            <a:r>
              <a:rPr lang="ru-RU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Краснозоренский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район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5ED6F369-4E25-4BAF-A34B-93D8DE98191F}"/>
              </a:ext>
            </a:extLst>
          </p:cNvPr>
          <p:cNvSpPr txBox="1"/>
          <p:nvPr/>
        </p:nvSpPr>
        <p:spPr>
          <a:xfrm>
            <a:off x="193218" y="2980312"/>
            <a:ext cx="83354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Arial Narrow" panose="020B0606020202030204" pitchFamily="34" charset="0"/>
                <a:cs typeface="Arial" panose="020B0604020202020204" pitchFamily="34" charset="0"/>
              </a:rPr>
              <a:t>В Орловской области в 2023 году отмечается спад общего числа умерших от всех причин (по сравнению с 2019 г.):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A8A3FF19-226E-420B-946D-452C43622002}"/>
              </a:ext>
            </a:extLst>
          </p:cNvPr>
          <p:cNvSpPr txBox="1"/>
          <p:nvPr/>
        </p:nvSpPr>
        <p:spPr>
          <a:xfrm>
            <a:off x="1478887" y="1534575"/>
            <a:ext cx="457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-4</a:t>
            </a:r>
            <a:r>
              <a:rPr lang="en-US" sz="600" b="1" dirty="0">
                <a:solidFill>
                  <a:srgbClr val="00B050"/>
                </a:solidFill>
                <a:latin typeface="+mj-lt"/>
              </a:rPr>
              <a:t>,85</a:t>
            </a:r>
            <a:r>
              <a:rPr lang="ru-RU" sz="600" b="1" dirty="0">
                <a:solidFill>
                  <a:srgbClr val="00B050"/>
                </a:solidFill>
                <a:latin typeface="+mj-lt"/>
              </a:rPr>
              <a:t>%</a:t>
            </a:r>
          </a:p>
          <a:p>
            <a:pPr algn="ctr"/>
            <a:r>
              <a:rPr lang="ru-RU" sz="600" b="1" dirty="0">
                <a:solidFill>
                  <a:srgbClr val="00B050"/>
                </a:solidFill>
                <a:latin typeface="+mj-lt"/>
              </a:rPr>
              <a:t>(-4</a:t>
            </a:r>
            <a:r>
              <a:rPr lang="en-US" sz="600" b="1" dirty="0">
                <a:solidFill>
                  <a:srgbClr val="00B050"/>
                </a:solidFill>
                <a:latin typeface="+mj-lt"/>
              </a:rPr>
              <a:t>4</a:t>
            </a:r>
            <a:r>
              <a:rPr lang="ru-RU" sz="600" b="1" dirty="0">
                <a:solidFill>
                  <a:srgbClr val="00B050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92169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912" y="6568682"/>
            <a:ext cx="21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83732" y="163377"/>
            <a:ext cx="667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ДИНАМИКА ЧИСЛА УМЕРШИХ В ОРЛОВСКОЙ ОБЛАСТИ</a:t>
            </a:r>
          </a:p>
        </p:txBody>
      </p:sp>
      <p:sp>
        <p:nvSpPr>
          <p:cNvPr id="82" name="Заголовок 11"/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36F3AEFB-03C0-4402-8C4C-A42932AAA167}"/>
              </a:ext>
            </a:extLst>
          </p:cNvPr>
          <p:cNvCxnSpPr>
            <a:cxnSpLocks/>
          </p:cNvCxnSpPr>
          <p:nvPr/>
        </p:nvCxnSpPr>
        <p:spPr>
          <a:xfrm>
            <a:off x="1666441" y="750998"/>
            <a:ext cx="5062164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Диаграмма 95"/>
          <p:cNvGraphicFramePr/>
          <p:nvPr>
            <p:extLst>
              <p:ext uri="{D42A27DB-BD31-4B8C-83A1-F6EECF244321}">
                <p14:modId xmlns="" xmlns:p14="http://schemas.microsoft.com/office/powerpoint/2010/main" val="14216986"/>
              </p:ext>
            </p:extLst>
          </p:nvPr>
        </p:nvGraphicFramePr>
        <p:xfrm>
          <a:off x="409074" y="1441422"/>
          <a:ext cx="11465018" cy="236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3832348382"/>
              </p:ext>
            </p:extLst>
          </p:nvPr>
        </p:nvGraphicFramePr>
        <p:xfrm>
          <a:off x="503274" y="3429000"/>
          <a:ext cx="11370818" cy="325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ая соединительная линия 97"/>
          <p:cNvSpPr/>
          <p:nvPr/>
        </p:nvSpPr>
        <p:spPr>
          <a:xfrm flipV="1">
            <a:off x="6345837" y="1538303"/>
            <a:ext cx="360" cy="400644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Прямая соединительная линия 98"/>
          <p:cNvSpPr/>
          <p:nvPr/>
        </p:nvSpPr>
        <p:spPr>
          <a:xfrm>
            <a:off x="6354117" y="1537261"/>
            <a:ext cx="3168824" cy="1042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TextBox 1"/>
          <p:cNvSpPr/>
          <p:nvPr/>
        </p:nvSpPr>
        <p:spPr>
          <a:xfrm>
            <a:off x="6728605" y="1223132"/>
            <a:ext cx="2589363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Орловская область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+</a:t>
            </a:r>
            <a:r>
              <a:rPr lang="en-US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691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чел. или </a:t>
            </a:r>
            <a:r>
              <a:rPr lang="en-US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11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,</a:t>
            </a:r>
            <a:r>
              <a:rPr lang="en-US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72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%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51D62A1-36C8-43F5-BD6D-ED8D65AD1744}"/>
              </a:ext>
            </a:extLst>
          </p:cNvPr>
          <p:cNvSpPr txBox="1"/>
          <p:nvPr/>
        </p:nvSpPr>
        <p:spPr>
          <a:xfrm>
            <a:off x="1583732" y="435117"/>
            <a:ext cx="7734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(ЗА ПЕРИОД С 1 ЯНВАРЯ ПО </a:t>
            </a:r>
            <a:r>
              <a:rPr lang="en-US" sz="1400" spc="-150" dirty="0">
                <a:solidFill>
                  <a:srgbClr val="FF0000"/>
                </a:solidFill>
                <a:latin typeface="Calibri Light (Заголовки)"/>
              </a:rPr>
              <a:t>31</a:t>
            </a:r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 ДЕКАБРЯ 2021 г. </a:t>
            </a:r>
            <a:r>
              <a:rPr lang="en-US" sz="1400" spc="-150" dirty="0">
                <a:solidFill>
                  <a:srgbClr val="FF0000"/>
                </a:solidFill>
                <a:latin typeface="Calibri Light (Заголовки)"/>
              </a:rPr>
              <a:t> </a:t>
            </a:r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ПО СРАВНЕНИЮ С АНАЛОГИЧНЫМ ПЕРИОДОМ 20</a:t>
            </a:r>
            <a:r>
              <a:rPr lang="en-US" sz="1400" spc="-150" dirty="0">
                <a:solidFill>
                  <a:srgbClr val="FF0000"/>
                </a:solidFill>
                <a:latin typeface="Calibri Light (Заголовки)"/>
              </a:rPr>
              <a:t>19</a:t>
            </a:r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 г. 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FD39DE5-982C-4CDE-8842-1397DEC80121}"/>
              </a:ext>
            </a:extLst>
          </p:cNvPr>
          <p:cNvSpPr txBox="1"/>
          <p:nvPr/>
        </p:nvSpPr>
        <p:spPr>
          <a:xfrm>
            <a:off x="503274" y="1713112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умерших,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10A2F89-5D62-41F8-BA85-1F169D179BC8}"/>
              </a:ext>
            </a:extLst>
          </p:cNvPr>
          <p:cNvSpPr txBox="1"/>
          <p:nvPr/>
        </p:nvSpPr>
        <p:spPr>
          <a:xfrm>
            <a:off x="503274" y="3425948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умерших, чел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9914467" y="3716867"/>
            <a:ext cx="484632" cy="1130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881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912" y="6568682"/>
            <a:ext cx="21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83732" y="163377"/>
            <a:ext cx="667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ДИНАМИКА ЧИСЛА УМЕРШИХ В ОРЛОВСКОЙ ОБЛАСТИ</a:t>
            </a:r>
          </a:p>
        </p:txBody>
      </p:sp>
      <p:sp>
        <p:nvSpPr>
          <p:cNvPr id="82" name="Заголовок 11"/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36F3AEFB-03C0-4402-8C4C-A42932AAA167}"/>
              </a:ext>
            </a:extLst>
          </p:cNvPr>
          <p:cNvCxnSpPr>
            <a:cxnSpLocks/>
          </p:cNvCxnSpPr>
          <p:nvPr/>
        </p:nvCxnSpPr>
        <p:spPr>
          <a:xfrm>
            <a:off x="1666441" y="750998"/>
            <a:ext cx="5062164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Диаграмма 95"/>
          <p:cNvGraphicFramePr/>
          <p:nvPr>
            <p:extLst>
              <p:ext uri="{D42A27DB-BD31-4B8C-83A1-F6EECF244321}">
                <p14:modId xmlns="" xmlns:p14="http://schemas.microsoft.com/office/powerpoint/2010/main" val="4129107035"/>
              </p:ext>
            </p:extLst>
          </p:nvPr>
        </p:nvGraphicFramePr>
        <p:xfrm>
          <a:off x="409074" y="1449660"/>
          <a:ext cx="11465018" cy="236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844922475"/>
              </p:ext>
            </p:extLst>
          </p:nvPr>
        </p:nvGraphicFramePr>
        <p:xfrm>
          <a:off x="503274" y="3429000"/>
          <a:ext cx="11370818" cy="325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ая соединительная линия 97"/>
          <p:cNvSpPr/>
          <p:nvPr/>
        </p:nvSpPr>
        <p:spPr>
          <a:xfrm flipV="1">
            <a:off x="4197163" y="1713112"/>
            <a:ext cx="360" cy="400644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Прямая соединительная линия 98"/>
          <p:cNvSpPr/>
          <p:nvPr/>
        </p:nvSpPr>
        <p:spPr>
          <a:xfrm>
            <a:off x="4197163" y="1711406"/>
            <a:ext cx="4249080" cy="36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TextBox 1"/>
          <p:cNvSpPr/>
          <p:nvPr/>
        </p:nvSpPr>
        <p:spPr>
          <a:xfrm>
            <a:off x="5011624" y="1391401"/>
            <a:ext cx="425736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Орловская область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+1001 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чел. или +9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,37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%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51D62A1-36C8-43F5-BD6D-ED8D65AD1744}"/>
              </a:ext>
            </a:extLst>
          </p:cNvPr>
          <p:cNvSpPr txBox="1"/>
          <p:nvPr/>
        </p:nvSpPr>
        <p:spPr>
          <a:xfrm>
            <a:off x="1583732" y="435117"/>
            <a:ext cx="7734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(ЗА ПЕРИОД С 1 ЯНВАРЯ ПО </a:t>
            </a:r>
            <a:r>
              <a:rPr lang="en-US" sz="1400" spc="-150" dirty="0">
                <a:solidFill>
                  <a:srgbClr val="FF0000"/>
                </a:solidFill>
                <a:latin typeface="Calibri Light (Заголовки)"/>
              </a:rPr>
              <a:t>31</a:t>
            </a:r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 ДЕКАБРЯ 2022 г. </a:t>
            </a:r>
            <a:r>
              <a:rPr lang="en-US" sz="1400" spc="-150" dirty="0">
                <a:solidFill>
                  <a:srgbClr val="FF0000"/>
                </a:solidFill>
                <a:latin typeface="Calibri Light (Заголовки)"/>
              </a:rPr>
              <a:t> </a:t>
            </a:r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ПО СРАВНЕНИЮ С АНАЛОГИЧНЫМ ПЕРИОДОМ 20</a:t>
            </a:r>
            <a:r>
              <a:rPr lang="en-US" sz="1400" spc="-150" dirty="0">
                <a:solidFill>
                  <a:srgbClr val="FF0000"/>
                </a:solidFill>
                <a:latin typeface="Calibri Light (Заголовки)"/>
              </a:rPr>
              <a:t>19</a:t>
            </a:r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 г. 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FD39DE5-982C-4CDE-8842-1397DEC80121}"/>
              </a:ext>
            </a:extLst>
          </p:cNvPr>
          <p:cNvSpPr txBox="1"/>
          <p:nvPr/>
        </p:nvSpPr>
        <p:spPr>
          <a:xfrm>
            <a:off x="503274" y="1713112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умерших,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10A2F89-5D62-41F8-BA85-1F169D179BC8}"/>
              </a:ext>
            </a:extLst>
          </p:cNvPr>
          <p:cNvSpPr txBox="1"/>
          <p:nvPr/>
        </p:nvSpPr>
        <p:spPr>
          <a:xfrm>
            <a:off x="503274" y="3425948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умерших, чел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9922933" y="3632201"/>
            <a:ext cx="484632" cy="13038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705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912" y="6568682"/>
            <a:ext cx="21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83732" y="163377"/>
            <a:ext cx="667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ДИНАМИКА ЧИСЛА УМЕРШИХ В ОРЛОВСКОЙ ОБЛАСТИ</a:t>
            </a:r>
          </a:p>
        </p:txBody>
      </p:sp>
      <p:sp>
        <p:nvSpPr>
          <p:cNvPr id="82" name="Заголовок 11"/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36F3AEFB-03C0-4402-8C4C-A42932AAA167}"/>
              </a:ext>
            </a:extLst>
          </p:cNvPr>
          <p:cNvCxnSpPr>
            <a:cxnSpLocks/>
          </p:cNvCxnSpPr>
          <p:nvPr/>
        </p:nvCxnSpPr>
        <p:spPr>
          <a:xfrm>
            <a:off x="1666441" y="750998"/>
            <a:ext cx="5062164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Диаграмма 95"/>
          <p:cNvGraphicFramePr/>
          <p:nvPr>
            <p:extLst>
              <p:ext uri="{D42A27DB-BD31-4B8C-83A1-F6EECF244321}">
                <p14:modId xmlns="" xmlns:p14="http://schemas.microsoft.com/office/powerpoint/2010/main" val="316685301"/>
              </p:ext>
            </p:extLst>
          </p:nvPr>
        </p:nvGraphicFramePr>
        <p:xfrm>
          <a:off x="409074" y="1449660"/>
          <a:ext cx="11465018" cy="236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2382991739"/>
              </p:ext>
            </p:extLst>
          </p:nvPr>
        </p:nvGraphicFramePr>
        <p:xfrm>
          <a:off x="503274" y="3429000"/>
          <a:ext cx="11370818" cy="325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ая соединительная линия 97"/>
          <p:cNvSpPr/>
          <p:nvPr/>
        </p:nvSpPr>
        <p:spPr>
          <a:xfrm flipV="1">
            <a:off x="6231295" y="1592402"/>
            <a:ext cx="10810" cy="2827347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Прямая соединительная линия 98"/>
          <p:cNvSpPr/>
          <p:nvPr/>
        </p:nvSpPr>
        <p:spPr>
          <a:xfrm>
            <a:off x="6242105" y="1592402"/>
            <a:ext cx="3295481" cy="252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TextBox 1"/>
          <p:cNvSpPr/>
          <p:nvPr/>
        </p:nvSpPr>
        <p:spPr>
          <a:xfrm>
            <a:off x="6863132" y="1266693"/>
            <a:ext cx="3216532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Орловская область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-85 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чел. или -3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,32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%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51D62A1-36C8-43F5-BD6D-ED8D65AD1744}"/>
              </a:ext>
            </a:extLst>
          </p:cNvPr>
          <p:cNvSpPr txBox="1"/>
          <p:nvPr/>
        </p:nvSpPr>
        <p:spPr>
          <a:xfrm>
            <a:off x="1583731" y="435117"/>
            <a:ext cx="8495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(ЗА ПЕРИОД С 1 ЯНВАРЯ ПО 24 МАРТА 2023 г. ПО СРАВНЕНИЮ С АНАЛОГИЧНЫМ ПЕРИОДОМ 20</a:t>
            </a:r>
            <a:r>
              <a:rPr lang="en-US" sz="1400" spc="-150" dirty="0">
                <a:solidFill>
                  <a:srgbClr val="FF0000"/>
                </a:solidFill>
                <a:latin typeface="Calibri Light (Заголовки)"/>
              </a:rPr>
              <a:t>19</a:t>
            </a:r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 г. 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FD39DE5-982C-4CDE-8842-1397DEC80121}"/>
              </a:ext>
            </a:extLst>
          </p:cNvPr>
          <p:cNvSpPr txBox="1"/>
          <p:nvPr/>
        </p:nvSpPr>
        <p:spPr>
          <a:xfrm>
            <a:off x="503274" y="1544017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умерших,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10A2F89-5D62-41F8-BA85-1F169D179BC8}"/>
              </a:ext>
            </a:extLst>
          </p:cNvPr>
          <p:cNvSpPr txBox="1"/>
          <p:nvPr/>
        </p:nvSpPr>
        <p:spPr>
          <a:xfrm>
            <a:off x="503274" y="3425948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умерших, чел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10329333" y="3716867"/>
            <a:ext cx="484632" cy="622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139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912" y="6568682"/>
            <a:ext cx="21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83732" y="163377"/>
            <a:ext cx="667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ДИНАМИКА ЧИСЛА УМЕРШИХ В ОРЛОВСКОЙ ОБЛАСТИ</a:t>
            </a:r>
          </a:p>
        </p:txBody>
      </p:sp>
      <p:sp>
        <p:nvSpPr>
          <p:cNvPr id="82" name="Заголовок 11"/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36F3AEFB-03C0-4402-8C4C-A42932AAA167}"/>
              </a:ext>
            </a:extLst>
          </p:cNvPr>
          <p:cNvCxnSpPr>
            <a:cxnSpLocks/>
          </p:cNvCxnSpPr>
          <p:nvPr/>
        </p:nvCxnSpPr>
        <p:spPr>
          <a:xfrm>
            <a:off x="1666441" y="750998"/>
            <a:ext cx="5062164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Диаграмма 95"/>
          <p:cNvGraphicFramePr/>
          <p:nvPr>
            <p:extLst>
              <p:ext uri="{D42A27DB-BD31-4B8C-83A1-F6EECF244321}">
                <p14:modId xmlns="" xmlns:p14="http://schemas.microsoft.com/office/powerpoint/2010/main" val="3109569937"/>
              </p:ext>
            </p:extLst>
          </p:nvPr>
        </p:nvGraphicFramePr>
        <p:xfrm>
          <a:off x="409074" y="1525708"/>
          <a:ext cx="11465018" cy="228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145389678"/>
              </p:ext>
            </p:extLst>
          </p:nvPr>
        </p:nvGraphicFramePr>
        <p:xfrm>
          <a:off x="503274" y="3429000"/>
          <a:ext cx="11370818" cy="325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ая соединительная линия 97"/>
          <p:cNvSpPr/>
          <p:nvPr/>
        </p:nvSpPr>
        <p:spPr>
          <a:xfrm flipH="1" flipV="1">
            <a:off x="4604951" y="1569939"/>
            <a:ext cx="0" cy="3331044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Прямая соединительная линия 98"/>
          <p:cNvSpPr/>
          <p:nvPr/>
        </p:nvSpPr>
        <p:spPr>
          <a:xfrm>
            <a:off x="4604951" y="1569939"/>
            <a:ext cx="4249080" cy="36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TextBox 1"/>
          <p:cNvSpPr/>
          <p:nvPr/>
        </p:nvSpPr>
        <p:spPr>
          <a:xfrm>
            <a:off x="5340028" y="1235076"/>
            <a:ext cx="3478401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Орловская область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-40 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чел. или -1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,59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%   (РФ -</a:t>
            </a:r>
            <a:r>
              <a:rPr lang="ru-RU" sz="1400" b="1" strike="noStrike" spc="-1" dirty="0" smtClean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2,3%)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51D62A1-36C8-43F5-BD6D-ED8D65AD1744}"/>
              </a:ext>
            </a:extLst>
          </p:cNvPr>
          <p:cNvSpPr txBox="1"/>
          <p:nvPr/>
        </p:nvSpPr>
        <p:spPr>
          <a:xfrm>
            <a:off x="1583731" y="435117"/>
            <a:ext cx="8368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(ЗА ПЕРИОД С 1 ЯНВАРЯ ПО 24 МАРТА 2023 г.</a:t>
            </a:r>
            <a:r>
              <a:rPr lang="en-US" sz="1400" spc="-150" dirty="0">
                <a:solidFill>
                  <a:srgbClr val="FF0000"/>
                </a:solidFill>
                <a:latin typeface="Calibri Light (Заголовки)"/>
              </a:rPr>
              <a:t> </a:t>
            </a:r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ПО СРАВНЕНИЮ С АНАЛОГИЧНЫМ ПЕРИОДОМ 2020 г. 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FD39DE5-982C-4CDE-8842-1397DEC80121}"/>
              </a:ext>
            </a:extLst>
          </p:cNvPr>
          <p:cNvSpPr txBox="1"/>
          <p:nvPr/>
        </p:nvSpPr>
        <p:spPr>
          <a:xfrm>
            <a:off x="520474" y="1427493"/>
            <a:ext cx="3763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умерших,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10A2F89-5D62-41F8-BA85-1F169D179BC8}"/>
              </a:ext>
            </a:extLst>
          </p:cNvPr>
          <p:cNvSpPr txBox="1"/>
          <p:nvPr/>
        </p:nvSpPr>
        <p:spPr>
          <a:xfrm>
            <a:off x="470718" y="3285811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умерших, чел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10337801" y="3784601"/>
            <a:ext cx="484632" cy="7413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870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912" y="6568682"/>
            <a:ext cx="21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83732" y="163377"/>
            <a:ext cx="667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ДИНАМИКА ЧИСЛА УМЕРШИХ В ОРЛОВСКОЙ ОБЛАСТИ</a:t>
            </a:r>
          </a:p>
        </p:txBody>
      </p:sp>
      <p:sp>
        <p:nvSpPr>
          <p:cNvPr id="82" name="Заголовок 11"/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36F3AEFB-03C0-4402-8C4C-A42932AAA167}"/>
              </a:ext>
            </a:extLst>
          </p:cNvPr>
          <p:cNvCxnSpPr>
            <a:cxnSpLocks/>
          </p:cNvCxnSpPr>
          <p:nvPr/>
        </p:nvCxnSpPr>
        <p:spPr>
          <a:xfrm>
            <a:off x="1666441" y="763943"/>
            <a:ext cx="5062164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A6816469-A42A-4D09-9F13-521DF5160884}"/>
              </a:ext>
            </a:extLst>
          </p:cNvPr>
          <p:cNvSpPr txBox="1"/>
          <p:nvPr/>
        </p:nvSpPr>
        <p:spPr>
          <a:xfrm>
            <a:off x="1583731" y="459347"/>
            <a:ext cx="8570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(ЗА ПЕРИОД С 1 ЯНВАРЯ ПО 24 МАРТА 2023 г.</a:t>
            </a:r>
            <a:r>
              <a:rPr lang="en-US" sz="1400" spc="-150" dirty="0">
                <a:solidFill>
                  <a:srgbClr val="FF0000"/>
                </a:solidFill>
                <a:latin typeface="Calibri Light (Заголовки)"/>
              </a:rPr>
              <a:t> </a:t>
            </a:r>
            <a:r>
              <a:rPr lang="ru-RU" sz="1400" spc="-150" dirty="0">
                <a:solidFill>
                  <a:srgbClr val="FF0000"/>
                </a:solidFill>
                <a:latin typeface="Calibri Light (Заголовки)"/>
              </a:rPr>
              <a:t>ПО СРАВНЕНИЮ С АНАЛОГИЧНЫМ ПЕРИОДОМ 2022 г. ) </a:t>
            </a:r>
          </a:p>
        </p:txBody>
      </p:sp>
      <p:graphicFrame>
        <p:nvGraphicFramePr>
          <p:cNvPr id="13" name="Диаграмма 95"/>
          <p:cNvGraphicFramePr/>
          <p:nvPr>
            <p:extLst>
              <p:ext uri="{D42A27DB-BD31-4B8C-83A1-F6EECF244321}">
                <p14:modId xmlns="" xmlns:p14="http://schemas.microsoft.com/office/powerpoint/2010/main" val="1600272846"/>
              </p:ext>
            </p:extLst>
          </p:nvPr>
        </p:nvGraphicFramePr>
        <p:xfrm>
          <a:off x="657000" y="1170828"/>
          <a:ext cx="11310120" cy="236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2145908031"/>
              </p:ext>
            </p:extLst>
          </p:nvPr>
        </p:nvGraphicFramePr>
        <p:xfrm>
          <a:off x="476280" y="3387703"/>
          <a:ext cx="11400480" cy="325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ая соединительная линия 97"/>
          <p:cNvSpPr/>
          <p:nvPr/>
        </p:nvSpPr>
        <p:spPr>
          <a:xfrm flipH="1" flipV="1">
            <a:off x="6848537" y="1140137"/>
            <a:ext cx="11489" cy="3415695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Прямая соединительная линия 98"/>
          <p:cNvSpPr/>
          <p:nvPr/>
        </p:nvSpPr>
        <p:spPr>
          <a:xfrm flipV="1">
            <a:off x="3337121" y="1140662"/>
            <a:ext cx="3522905" cy="8905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 dirty="0"/>
          </a:p>
        </p:txBody>
      </p:sp>
      <p:sp>
        <p:nvSpPr>
          <p:cNvPr id="17" name="TextBox 1"/>
          <p:cNvSpPr/>
          <p:nvPr/>
        </p:nvSpPr>
        <p:spPr>
          <a:xfrm>
            <a:off x="3541473" y="833283"/>
            <a:ext cx="3478605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Орловская область</a:t>
            </a:r>
            <a:endParaRPr lang="ru-RU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-934</a:t>
            </a:r>
            <a:r>
              <a:rPr lang="ru-RU" sz="14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чел. или -27,37%   (РФ </a:t>
            </a:r>
            <a:r>
              <a:rPr lang="ru-RU" sz="1400" b="1" spc="-1" dirty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</a:t>
            </a:r>
            <a:r>
              <a:rPr lang="ru-RU" sz="1400" b="1" spc="-1" dirty="0" smtClean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24</a:t>
            </a:r>
            <a:r>
              <a:rPr lang="ru-RU" sz="1400" b="1" strike="noStrike" spc="-1" dirty="0" smtClean="0">
                <a:solidFill>
                  <a:srgbClr val="40404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,14%)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B014FED-EB7E-41B2-872B-202101D063D7}"/>
              </a:ext>
            </a:extLst>
          </p:cNvPr>
          <p:cNvSpPr txBox="1"/>
          <p:nvPr/>
        </p:nvSpPr>
        <p:spPr>
          <a:xfrm>
            <a:off x="502636" y="1260529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умерших,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3FF868F-9431-4999-8D73-6948F9441218}"/>
              </a:ext>
            </a:extLst>
          </p:cNvPr>
          <p:cNvSpPr txBox="1"/>
          <p:nvPr/>
        </p:nvSpPr>
        <p:spPr>
          <a:xfrm>
            <a:off x="566640" y="3254433"/>
            <a:ext cx="5270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Динамика числа умерших, чел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11286066" y="404706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ольцо 20"/>
          <p:cNvSpPr/>
          <p:nvPr/>
        </p:nvSpPr>
        <p:spPr>
          <a:xfrm>
            <a:off x="11243733" y="5147733"/>
            <a:ext cx="635001" cy="117686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76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>
            <a:extLst>
              <a:ext uri="{FF2B5EF4-FFF2-40B4-BE49-F238E27FC236}">
                <a16:creationId xmlns="" xmlns:a16="http://schemas.microsoft.com/office/drawing/2014/main" id="{845AA9B7-E3CD-42D5-AAAC-89FEF3981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1">
            <a:extLst>
              <a:ext uri="{FF2B5EF4-FFF2-40B4-BE49-F238E27FC236}">
                <a16:creationId xmlns="" xmlns:a16="http://schemas.microsoft.com/office/drawing/2014/main" id="{5B4F4830-4795-47E6-B330-4CFBC53E9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BF41FA7-7474-47A2-AD01-E25AF62BB15A}"/>
              </a:ext>
            </a:extLst>
          </p:cNvPr>
          <p:cNvSpPr txBox="1"/>
          <p:nvPr/>
        </p:nvSpPr>
        <p:spPr>
          <a:xfrm>
            <a:off x="1583731" y="163377"/>
            <a:ext cx="93610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ОБЩИЙ КОЭФФИЦИЕНТ СМЕРТНОСТИ (НА 1000 НАСЕЛЕНИЯ) ПО РАЙОНАМ ОРЛОВСКОЙ ОБЛАСТИ</a:t>
            </a:r>
            <a:endParaRPr lang="en-US" spc="-150" dirty="0">
              <a:latin typeface="Calibri Light (Заголовки)"/>
            </a:endParaRPr>
          </a:p>
          <a:p>
            <a:r>
              <a:rPr lang="en-US" sz="1600" spc="-150" dirty="0">
                <a:solidFill>
                  <a:srgbClr val="FF0000"/>
                </a:solidFill>
                <a:latin typeface="Calibri Light (Заголовки)"/>
              </a:rPr>
              <a:t>(</a:t>
            </a:r>
            <a:r>
              <a:rPr lang="ru-RU" sz="1600" spc="-150" dirty="0">
                <a:solidFill>
                  <a:srgbClr val="FF0000"/>
                </a:solidFill>
                <a:latin typeface="Calibri Light (Заголовки)"/>
              </a:rPr>
              <a:t>с 1 ЯНВАРЯ по 24 МАРТА 2023 г.)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C07988E6-B9AE-467D-99C7-888510A03629}"/>
              </a:ext>
            </a:extLst>
          </p:cNvPr>
          <p:cNvCxnSpPr>
            <a:cxnSpLocks/>
          </p:cNvCxnSpPr>
          <p:nvPr/>
        </p:nvCxnSpPr>
        <p:spPr>
          <a:xfrm>
            <a:off x="1648966" y="758401"/>
            <a:ext cx="6452141" cy="19851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8F14FB5-73D1-4ADA-8FB7-8146B3FB8E69}"/>
              </a:ext>
            </a:extLst>
          </p:cNvPr>
          <p:cNvSpPr txBox="1"/>
          <p:nvPr/>
        </p:nvSpPr>
        <p:spPr>
          <a:xfrm>
            <a:off x="39912" y="6568682"/>
            <a:ext cx="21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1764068366"/>
              </p:ext>
            </p:extLst>
          </p:nvPr>
        </p:nvGraphicFramePr>
        <p:xfrm>
          <a:off x="377143" y="1477547"/>
          <a:ext cx="11540160" cy="229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2"/>
          <p:cNvGraphicFramePr/>
          <p:nvPr>
            <p:extLst>
              <p:ext uri="{D42A27DB-BD31-4B8C-83A1-F6EECF244321}">
                <p14:modId xmlns="" xmlns:p14="http://schemas.microsoft.com/office/powerpoint/2010/main" val="906771860"/>
              </p:ext>
            </p:extLst>
          </p:nvPr>
        </p:nvGraphicFramePr>
        <p:xfrm>
          <a:off x="336960" y="3824640"/>
          <a:ext cx="11540160" cy="2742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Прямая соединительная линия 3"/>
          <p:cNvSpPr/>
          <p:nvPr/>
        </p:nvSpPr>
        <p:spPr>
          <a:xfrm>
            <a:off x="6870707" y="1451378"/>
            <a:ext cx="360" cy="441180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Прямая соединительная линия 6"/>
          <p:cNvSpPr/>
          <p:nvPr/>
        </p:nvSpPr>
        <p:spPr>
          <a:xfrm>
            <a:off x="3007633" y="1438521"/>
            <a:ext cx="3863074" cy="14059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" name="Заголовок 1"/>
          <p:cNvSpPr/>
          <p:nvPr/>
        </p:nvSpPr>
        <p:spPr>
          <a:xfrm>
            <a:off x="3195854" y="1123604"/>
            <a:ext cx="40068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Орловская область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2478</a:t>
            </a:r>
            <a:r>
              <a:rPr lang="en-US" sz="1600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 или </a:t>
            </a:r>
            <a:r>
              <a:rPr lang="ru-RU" sz="1600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3,47</a:t>
            </a:r>
            <a:r>
              <a:rPr lang="ru-RU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en-US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ru-RU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(РФ 12,4%)</a:t>
            </a:r>
            <a:r>
              <a:rPr lang="ru-RU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0430933" y="40809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ольцо 21"/>
          <p:cNvSpPr/>
          <p:nvPr/>
        </p:nvSpPr>
        <p:spPr>
          <a:xfrm>
            <a:off x="10430933" y="5401733"/>
            <a:ext cx="541868" cy="115993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601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55">
            <a:extLst>
              <a:ext uri="{FF2B5EF4-FFF2-40B4-BE49-F238E27FC236}">
                <a16:creationId xmlns="" xmlns:a16="http://schemas.microsoft.com/office/drawing/2014/main" id="{C825A95F-05A0-441D-BC0E-AA035E11FA34}"/>
              </a:ext>
            </a:extLst>
          </p:cNvPr>
          <p:cNvGrpSpPr/>
          <p:nvPr/>
        </p:nvGrpSpPr>
        <p:grpSpPr>
          <a:xfrm>
            <a:off x="10047832" y="3106209"/>
            <a:ext cx="1873792" cy="2814860"/>
            <a:chOff x="10515513" y="2978094"/>
            <a:chExt cx="1505634" cy="2293137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="" xmlns:p14="http://schemas.microsoft.com/office/powerpoint/2010/main" val="2566141202"/>
                </p:ext>
              </p:extLst>
            </p:nvPr>
          </p:nvGraphicFramePr>
          <p:xfrm>
            <a:off x="10568243" y="2978094"/>
            <a:ext cx="1400174" cy="22931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7038602E-162D-4123-893D-06A0009D46E2}"/>
                </a:ext>
              </a:extLst>
            </p:cNvPr>
            <p:cNvSpPr txBox="1"/>
            <p:nvPr/>
          </p:nvSpPr>
          <p:spPr>
            <a:xfrm>
              <a:off x="10515513" y="4867028"/>
              <a:ext cx="1505634" cy="20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u="sng" dirty="0">
                  <a:latin typeface="Calibri Light (Заголовки)"/>
                </a:rPr>
                <a:t>1 января – 24</a:t>
              </a:r>
              <a:r>
                <a:rPr lang="en-US" sz="1000" u="sng" dirty="0">
                  <a:latin typeface="Calibri Light (Заголовки)"/>
                </a:rPr>
                <a:t> </a:t>
              </a:r>
              <a:r>
                <a:rPr lang="ru-RU" sz="1000" u="sng" dirty="0">
                  <a:latin typeface="Calibri Light (Заголовки)"/>
                </a:rPr>
                <a:t>марта</a:t>
              </a:r>
            </a:p>
          </p:txBody>
        </p:sp>
      </p:grp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" y="113377"/>
            <a:ext cx="689487" cy="7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911" y="6568682"/>
            <a:ext cx="2518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ИСТОЧНИК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: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Calibri Light (Заголовки)"/>
              </a:rPr>
              <a:t>РМИС, ОРЁЛСТАТ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62" y="1323377"/>
            <a:ext cx="4399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u="sng" dirty="0">
                <a:latin typeface="Calibri Light (Заголовки)"/>
              </a:rPr>
              <a:t>ЧИСЛО УМЕРШИХ ОТ БСК ПО МЕСЯЦАМ ЗА </a:t>
            </a:r>
            <a:r>
              <a:rPr lang="en-US" sz="1000" b="1" u="sng" dirty="0">
                <a:latin typeface="Calibri Light (Заголовки)"/>
              </a:rPr>
              <a:t>2019-202</a:t>
            </a:r>
            <a:r>
              <a:rPr lang="ru-RU" sz="1000" b="1" u="sng" dirty="0">
                <a:latin typeface="Calibri Light (Заголовки)"/>
              </a:rPr>
              <a:t>3</a:t>
            </a:r>
            <a:r>
              <a:rPr lang="en-US" sz="1000" b="1" u="sng" dirty="0">
                <a:latin typeface="Calibri Light (Заголовки)"/>
              </a:rPr>
              <a:t> </a:t>
            </a:r>
            <a:r>
              <a:rPr lang="ru-RU" sz="1000" b="1" u="sng" dirty="0">
                <a:latin typeface="Calibri Light (Заголовки)"/>
              </a:rPr>
              <a:t>гг., чел.</a:t>
            </a:r>
            <a:endParaRPr lang="ru-RU" sz="1000" u="sng" dirty="0">
              <a:latin typeface="Calibri Light (Заголовки)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83733" y="163377"/>
            <a:ext cx="96585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50" dirty="0">
                <a:latin typeface="Calibri Light (Заголовки)"/>
              </a:rPr>
              <a:t>ДИНАМИКА ЧИСЛА УМЕРШИХ</a:t>
            </a:r>
            <a:r>
              <a:rPr lang="en-US" spc="-150" dirty="0">
                <a:latin typeface="Calibri Light (Заголовки)"/>
              </a:rPr>
              <a:t> </a:t>
            </a:r>
            <a:r>
              <a:rPr lang="ru-RU" spc="-150" dirty="0">
                <a:latin typeface="Calibri Light (Заголовки)"/>
              </a:rPr>
              <a:t>В ОРЛОВСКОЙ ОБЛАСТИ</a:t>
            </a:r>
          </a:p>
          <a:p>
            <a:r>
              <a:rPr lang="ru-RU" sz="1600" spc="-150" dirty="0">
                <a:solidFill>
                  <a:srgbClr val="FF0000"/>
                </a:solidFill>
                <a:latin typeface="Calibri Light (Заголовки)"/>
              </a:rPr>
              <a:t>(от болезней системы кровообращения в 2019-2023 гг. )</a:t>
            </a:r>
          </a:p>
        </p:txBody>
      </p:sp>
      <p:sp>
        <p:nvSpPr>
          <p:cNvPr id="82" name="Заголовок 11"/>
          <p:cNvSpPr>
            <a:spLocks noGrp="1"/>
          </p:cNvSpPr>
          <p:nvPr>
            <p:ph type="ctrTitle"/>
          </p:nvPr>
        </p:nvSpPr>
        <p:spPr>
          <a:xfrm>
            <a:off x="-687063" y="899529"/>
            <a:ext cx="3104561" cy="361328"/>
          </a:xfrm>
        </p:spPr>
        <p:txBody>
          <a:bodyPr>
            <a:normAutofit/>
          </a:bodyPr>
          <a:lstStyle/>
          <a:p>
            <a:r>
              <a:rPr lang="ru-RU" sz="800" dirty="0"/>
              <a:t>ДЕПАРТАМЕНТ ЗДРАВООХРАНЕНИЯ </a:t>
            </a:r>
            <a:br>
              <a:rPr lang="ru-RU" sz="800" dirty="0"/>
            </a:br>
            <a:r>
              <a:rPr lang="ru-RU" sz="800" dirty="0"/>
              <a:t>ОРЛОВСКОЙ ОБЛАСТИ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36F3AEFB-03C0-4402-8C4C-A42932AAA167}"/>
              </a:ext>
            </a:extLst>
          </p:cNvPr>
          <p:cNvCxnSpPr>
            <a:cxnSpLocks/>
          </p:cNvCxnSpPr>
          <p:nvPr/>
        </p:nvCxnSpPr>
        <p:spPr>
          <a:xfrm>
            <a:off x="1583733" y="809708"/>
            <a:ext cx="3195657" cy="0"/>
          </a:xfrm>
          <a:prstGeom prst="line">
            <a:avLst/>
          </a:prstGeom>
          <a:effectLst>
            <a:glow rad="12700">
              <a:schemeClr val="accent1">
                <a:alpha val="39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="" xmlns:p14="http://schemas.microsoft.com/office/powerpoint/2010/main" val="2701561466"/>
              </p:ext>
            </p:extLst>
          </p:nvPr>
        </p:nvGraphicFramePr>
        <p:xfrm>
          <a:off x="373369" y="1547150"/>
          <a:ext cx="11818631" cy="152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2389FB7-05DB-4361-B3C5-7EB1277C9019}"/>
              </a:ext>
            </a:extLst>
          </p:cNvPr>
          <p:cNvSpPr txBox="1"/>
          <p:nvPr/>
        </p:nvSpPr>
        <p:spPr>
          <a:xfrm>
            <a:off x="3944604" y="3387201"/>
            <a:ext cx="6057598" cy="23908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pPr marL="182563">
              <a:spcAft>
                <a:spcPts val="200"/>
              </a:spcAft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Наибольший абсолютный прирост:</a:t>
            </a:r>
          </a:p>
          <a:p>
            <a:pPr marL="182563">
              <a:spcAft>
                <a:spcPts val="200"/>
              </a:spcAft>
            </a:pPr>
            <a:endParaRPr lang="ru-RU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82563">
              <a:spcAft>
                <a:spcPts val="200"/>
              </a:spcAft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г. Орёл</a:t>
            </a:r>
          </a:p>
          <a:p>
            <a:pPr marL="182563">
              <a:spcAft>
                <a:spcPts val="200"/>
              </a:spcAft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Болховский район</a:t>
            </a:r>
          </a:p>
          <a:p>
            <a:pPr marL="182563">
              <a:spcAft>
                <a:spcPts val="200"/>
              </a:spcAft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Мценский район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AB6C28C-7670-4533-9703-5302EF32D2C7}"/>
              </a:ext>
            </a:extLst>
          </p:cNvPr>
          <p:cNvSpPr txBox="1"/>
          <p:nvPr/>
        </p:nvSpPr>
        <p:spPr>
          <a:xfrm>
            <a:off x="177829" y="3351657"/>
            <a:ext cx="3721145" cy="23964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pPr marL="182563">
              <a:spcAft>
                <a:spcPts val="200"/>
              </a:spcAft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Наибольший относительный прирост:</a:t>
            </a:r>
          </a:p>
          <a:p>
            <a:pPr marL="182563">
              <a:spcAft>
                <a:spcPts val="200"/>
              </a:spcAft>
            </a:pPr>
            <a:endParaRPr lang="ru-RU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82563">
              <a:spcAft>
                <a:spcPts val="200"/>
              </a:spcAft>
            </a:pP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Новосильский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район</a:t>
            </a:r>
          </a:p>
          <a:p>
            <a:pPr marL="182563">
              <a:spcAft>
                <a:spcPts val="200"/>
              </a:spcAft>
            </a:pP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Колпнянский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район</a:t>
            </a:r>
          </a:p>
          <a:p>
            <a:pPr marL="182563">
              <a:spcAft>
                <a:spcPts val="200"/>
              </a:spcAft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Болховский район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E9079B84-9690-4BB3-B989-E62EA086FFDD}"/>
              </a:ext>
            </a:extLst>
          </p:cNvPr>
          <p:cNvSpPr txBox="1"/>
          <p:nvPr/>
        </p:nvSpPr>
        <p:spPr>
          <a:xfrm>
            <a:off x="157835" y="3109524"/>
            <a:ext cx="83354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Arial Narrow" panose="020B0606020202030204" pitchFamily="34" charset="0"/>
                <a:cs typeface="Arial" panose="020B0604020202020204" pitchFamily="34" charset="0"/>
              </a:rPr>
              <a:t>В Орловской области в 2023 году отмечается прирост общего числа умерших от болезней системы кровообращения (по сравнению с 2019 г.):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42DD9AD6-C6B3-4DAC-A4F9-96BC98F9DF4E}"/>
              </a:ext>
            </a:extLst>
          </p:cNvPr>
          <p:cNvCxnSpPr>
            <a:cxnSpLocks/>
          </p:cNvCxnSpPr>
          <p:nvPr/>
        </p:nvCxnSpPr>
        <p:spPr>
          <a:xfrm flipV="1">
            <a:off x="630963" y="1778000"/>
            <a:ext cx="0" cy="189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61ED6A69-4DC7-49A6-979F-F112ADF7EA38}"/>
              </a:ext>
            </a:extLst>
          </p:cNvPr>
          <p:cNvCxnSpPr>
            <a:cxnSpLocks/>
          </p:cNvCxnSpPr>
          <p:nvPr/>
        </p:nvCxnSpPr>
        <p:spPr>
          <a:xfrm>
            <a:off x="630963" y="1778000"/>
            <a:ext cx="503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2E7EC866-1806-4B6F-BBC2-A2613613BA11}"/>
              </a:ext>
            </a:extLst>
          </p:cNvPr>
          <p:cNvCxnSpPr>
            <a:cxnSpLocks/>
          </p:cNvCxnSpPr>
          <p:nvPr/>
        </p:nvCxnSpPr>
        <p:spPr>
          <a:xfrm>
            <a:off x="1134346" y="1778000"/>
            <a:ext cx="0" cy="200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F861B282-3415-45AC-B90B-168FE253B093}"/>
              </a:ext>
            </a:extLst>
          </p:cNvPr>
          <p:cNvCxnSpPr>
            <a:cxnSpLocks/>
          </p:cNvCxnSpPr>
          <p:nvPr/>
        </p:nvCxnSpPr>
        <p:spPr>
          <a:xfrm flipV="1">
            <a:off x="1538028" y="1809751"/>
            <a:ext cx="0" cy="262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="" xmlns:a16="http://schemas.microsoft.com/office/drawing/2014/main" id="{56F488AD-3932-499B-BD79-076534674325}"/>
              </a:ext>
            </a:extLst>
          </p:cNvPr>
          <p:cNvCxnSpPr>
            <a:cxnSpLocks/>
          </p:cNvCxnSpPr>
          <p:nvPr/>
        </p:nvCxnSpPr>
        <p:spPr>
          <a:xfrm>
            <a:off x="1538028" y="1811731"/>
            <a:ext cx="405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="" xmlns:a16="http://schemas.microsoft.com/office/drawing/2014/main" id="{94EE8BA8-A9DE-4F85-AFEA-5146CB846E8F}"/>
              </a:ext>
            </a:extLst>
          </p:cNvPr>
          <p:cNvCxnSpPr>
            <a:cxnSpLocks/>
          </p:cNvCxnSpPr>
          <p:nvPr/>
        </p:nvCxnSpPr>
        <p:spPr>
          <a:xfrm flipH="1">
            <a:off x="1943478" y="1809750"/>
            <a:ext cx="1587" cy="149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34B2AEEF-C70A-4984-9E9C-8CE067E68B09}"/>
              </a:ext>
            </a:extLst>
          </p:cNvPr>
          <p:cNvCxnSpPr>
            <a:cxnSpLocks/>
          </p:cNvCxnSpPr>
          <p:nvPr/>
        </p:nvCxnSpPr>
        <p:spPr>
          <a:xfrm flipV="1">
            <a:off x="2481536" y="1801870"/>
            <a:ext cx="0" cy="27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9F6D9457-992C-47B5-9C4D-DF275909ACB2}"/>
              </a:ext>
            </a:extLst>
          </p:cNvPr>
          <p:cNvCxnSpPr>
            <a:cxnSpLocks/>
          </p:cNvCxnSpPr>
          <p:nvPr/>
        </p:nvCxnSpPr>
        <p:spPr>
          <a:xfrm flipV="1">
            <a:off x="2481536" y="1801870"/>
            <a:ext cx="386282" cy="1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="" xmlns:a16="http://schemas.microsoft.com/office/drawing/2014/main" id="{914F3267-D907-499C-86D4-768D83C5ECF7}"/>
              </a:ext>
            </a:extLst>
          </p:cNvPr>
          <p:cNvCxnSpPr>
            <a:cxnSpLocks/>
          </p:cNvCxnSpPr>
          <p:nvPr/>
        </p:nvCxnSpPr>
        <p:spPr>
          <a:xfrm>
            <a:off x="2867818" y="1801870"/>
            <a:ext cx="0" cy="212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F55ED34C-6E4E-4273-9DE8-E700B4C678EA}"/>
              </a:ext>
            </a:extLst>
          </p:cNvPr>
          <p:cNvCxnSpPr>
            <a:cxnSpLocks/>
          </p:cNvCxnSpPr>
          <p:nvPr/>
        </p:nvCxnSpPr>
        <p:spPr>
          <a:xfrm flipV="1">
            <a:off x="3413295" y="1801870"/>
            <a:ext cx="0" cy="288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B0C6FBD6-A71F-4BC9-9D2E-CB7311566224}"/>
              </a:ext>
            </a:extLst>
          </p:cNvPr>
          <p:cNvCxnSpPr>
            <a:cxnSpLocks/>
          </p:cNvCxnSpPr>
          <p:nvPr/>
        </p:nvCxnSpPr>
        <p:spPr>
          <a:xfrm>
            <a:off x="3413295" y="1801870"/>
            <a:ext cx="388847" cy="2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="" xmlns:a16="http://schemas.microsoft.com/office/drawing/2014/main" id="{51905B10-4C09-4848-BAE4-E7068B14EC45}"/>
              </a:ext>
            </a:extLst>
          </p:cNvPr>
          <p:cNvCxnSpPr>
            <a:cxnSpLocks/>
          </p:cNvCxnSpPr>
          <p:nvPr/>
        </p:nvCxnSpPr>
        <p:spPr>
          <a:xfrm>
            <a:off x="3791744" y="1803789"/>
            <a:ext cx="0" cy="320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10849403-31C9-4D71-B40F-7730E0A48ECE}"/>
              </a:ext>
            </a:extLst>
          </p:cNvPr>
          <p:cNvCxnSpPr>
            <a:cxnSpLocks/>
          </p:cNvCxnSpPr>
          <p:nvPr/>
        </p:nvCxnSpPr>
        <p:spPr>
          <a:xfrm flipV="1">
            <a:off x="4325563" y="1788959"/>
            <a:ext cx="0" cy="28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48A7B193-AD36-4EB3-AF6D-9420843E40F3}"/>
              </a:ext>
            </a:extLst>
          </p:cNvPr>
          <p:cNvCxnSpPr>
            <a:cxnSpLocks/>
          </p:cNvCxnSpPr>
          <p:nvPr/>
        </p:nvCxnSpPr>
        <p:spPr>
          <a:xfrm>
            <a:off x="4325562" y="1794482"/>
            <a:ext cx="4099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="" xmlns:a16="http://schemas.microsoft.com/office/drawing/2014/main" id="{AEB56735-583E-4E75-B972-EBF3ADA65653}"/>
              </a:ext>
            </a:extLst>
          </p:cNvPr>
          <p:cNvCxnSpPr>
            <a:cxnSpLocks/>
          </p:cNvCxnSpPr>
          <p:nvPr/>
        </p:nvCxnSpPr>
        <p:spPr>
          <a:xfrm>
            <a:off x="4735513" y="1801870"/>
            <a:ext cx="0" cy="278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2987E7AE-B2E2-4E5F-8847-C48350EF4210}"/>
              </a:ext>
            </a:extLst>
          </p:cNvPr>
          <p:cNvCxnSpPr>
            <a:cxnSpLocks/>
          </p:cNvCxnSpPr>
          <p:nvPr/>
        </p:nvCxnSpPr>
        <p:spPr>
          <a:xfrm flipH="1" flipV="1">
            <a:off x="5256483" y="1825469"/>
            <a:ext cx="3668" cy="254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="" xmlns:a16="http://schemas.microsoft.com/office/drawing/2014/main" id="{6BAC6635-77E7-4A51-9402-7F2BDD8BC3FE}"/>
              </a:ext>
            </a:extLst>
          </p:cNvPr>
          <p:cNvCxnSpPr>
            <a:cxnSpLocks/>
          </p:cNvCxnSpPr>
          <p:nvPr/>
        </p:nvCxnSpPr>
        <p:spPr>
          <a:xfrm>
            <a:off x="5256483" y="1831861"/>
            <a:ext cx="4178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="" xmlns:a16="http://schemas.microsoft.com/office/drawing/2014/main" id="{C5DBDB27-0B6A-4DB5-A87C-B3ADAA9A996D}"/>
              </a:ext>
            </a:extLst>
          </p:cNvPr>
          <p:cNvCxnSpPr>
            <a:cxnSpLocks/>
          </p:cNvCxnSpPr>
          <p:nvPr/>
        </p:nvCxnSpPr>
        <p:spPr>
          <a:xfrm>
            <a:off x="5669229" y="1831861"/>
            <a:ext cx="0" cy="258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25127BD3-9B5A-40A2-B0D2-EC536F40C1F9}"/>
              </a:ext>
            </a:extLst>
          </p:cNvPr>
          <p:cNvCxnSpPr>
            <a:cxnSpLocks/>
          </p:cNvCxnSpPr>
          <p:nvPr/>
        </p:nvCxnSpPr>
        <p:spPr>
          <a:xfrm flipV="1">
            <a:off x="6193056" y="1831861"/>
            <a:ext cx="0" cy="294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="" xmlns:a16="http://schemas.microsoft.com/office/drawing/2014/main" id="{D5204CED-8105-49E8-AA6B-CA419F444D76}"/>
              </a:ext>
            </a:extLst>
          </p:cNvPr>
          <p:cNvCxnSpPr>
            <a:cxnSpLocks/>
          </p:cNvCxnSpPr>
          <p:nvPr/>
        </p:nvCxnSpPr>
        <p:spPr>
          <a:xfrm flipV="1">
            <a:off x="6193056" y="1827589"/>
            <a:ext cx="394825" cy="4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="" xmlns:a16="http://schemas.microsoft.com/office/drawing/2014/main" id="{72AC5750-F52C-4004-A376-025B6337503C}"/>
              </a:ext>
            </a:extLst>
          </p:cNvPr>
          <p:cNvCxnSpPr>
            <a:cxnSpLocks/>
          </p:cNvCxnSpPr>
          <p:nvPr/>
        </p:nvCxnSpPr>
        <p:spPr>
          <a:xfrm>
            <a:off x="6587881" y="1825468"/>
            <a:ext cx="0" cy="273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="" xmlns:a16="http://schemas.microsoft.com/office/drawing/2014/main" id="{2ABF6E05-365D-4801-8E80-3E714E6A1CA9}"/>
              </a:ext>
            </a:extLst>
          </p:cNvPr>
          <p:cNvCxnSpPr>
            <a:cxnSpLocks/>
          </p:cNvCxnSpPr>
          <p:nvPr/>
        </p:nvCxnSpPr>
        <p:spPr>
          <a:xfrm flipV="1">
            <a:off x="7129553" y="1831861"/>
            <a:ext cx="0" cy="294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="" xmlns:a16="http://schemas.microsoft.com/office/drawing/2014/main" id="{6DD66666-304D-40DF-9A9C-2EFD2C388171}"/>
              </a:ext>
            </a:extLst>
          </p:cNvPr>
          <p:cNvCxnSpPr>
            <a:cxnSpLocks/>
          </p:cNvCxnSpPr>
          <p:nvPr/>
        </p:nvCxnSpPr>
        <p:spPr>
          <a:xfrm>
            <a:off x="7129553" y="1827156"/>
            <a:ext cx="4015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="" xmlns:a16="http://schemas.microsoft.com/office/drawing/2014/main" id="{E9C5E5EE-18F4-4685-843C-2B9019847531}"/>
              </a:ext>
            </a:extLst>
          </p:cNvPr>
          <p:cNvCxnSpPr>
            <a:cxnSpLocks/>
          </p:cNvCxnSpPr>
          <p:nvPr/>
        </p:nvCxnSpPr>
        <p:spPr>
          <a:xfrm>
            <a:off x="7531100" y="1827261"/>
            <a:ext cx="0" cy="263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="" xmlns:a16="http://schemas.microsoft.com/office/drawing/2014/main" id="{50132E7E-B01A-487C-950C-513B0FC1D336}"/>
              </a:ext>
            </a:extLst>
          </p:cNvPr>
          <p:cNvCxnSpPr>
            <a:cxnSpLocks/>
          </p:cNvCxnSpPr>
          <p:nvPr/>
        </p:nvCxnSpPr>
        <p:spPr>
          <a:xfrm flipV="1">
            <a:off x="8063003" y="1843076"/>
            <a:ext cx="0" cy="237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5440B45A-E441-4E40-A565-C47E658945C9}"/>
              </a:ext>
            </a:extLst>
          </p:cNvPr>
          <p:cNvCxnSpPr>
            <a:cxnSpLocks/>
          </p:cNvCxnSpPr>
          <p:nvPr/>
        </p:nvCxnSpPr>
        <p:spPr>
          <a:xfrm>
            <a:off x="8063003" y="1843451"/>
            <a:ext cx="398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="" xmlns:a16="http://schemas.microsoft.com/office/drawing/2014/main" id="{B00CD4D9-1B9E-4ADE-9617-B7E224C1648A}"/>
              </a:ext>
            </a:extLst>
          </p:cNvPr>
          <p:cNvCxnSpPr>
            <a:cxnSpLocks/>
          </p:cNvCxnSpPr>
          <p:nvPr/>
        </p:nvCxnSpPr>
        <p:spPr>
          <a:xfrm>
            <a:off x="8461375" y="1844595"/>
            <a:ext cx="0" cy="197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="" xmlns:a16="http://schemas.microsoft.com/office/drawing/2014/main" id="{983C3529-1C82-4D6B-893C-7814ACD05634}"/>
              </a:ext>
            </a:extLst>
          </p:cNvPr>
          <p:cNvCxnSpPr>
            <a:cxnSpLocks/>
          </p:cNvCxnSpPr>
          <p:nvPr/>
        </p:nvCxnSpPr>
        <p:spPr>
          <a:xfrm flipV="1">
            <a:off x="8993913" y="1831862"/>
            <a:ext cx="0" cy="240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="" xmlns:a16="http://schemas.microsoft.com/office/drawing/2014/main" id="{22AB0F9E-EDE4-4537-A71B-4995F1C65A02}"/>
              </a:ext>
            </a:extLst>
          </p:cNvPr>
          <p:cNvCxnSpPr>
            <a:cxnSpLocks/>
          </p:cNvCxnSpPr>
          <p:nvPr/>
        </p:nvCxnSpPr>
        <p:spPr>
          <a:xfrm>
            <a:off x="8993913" y="1831861"/>
            <a:ext cx="394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="" xmlns:a16="http://schemas.microsoft.com/office/drawing/2014/main" id="{11034393-59C5-4AB0-91D4-BBBEF77DA5F8}"/>
              </a:ext>
            </a:extLst>
          </p:cNvPr>
          <p:cNvCxnSpPr>
            <a:cxnSpLocks/>
          </p:cNvCxnSpPr>
          <p:nvPr/>
        </p:nvCxnSpPr>
        <p:spPr>
          <a:xfrm>
            <a:off x="9386265" y="1831861"/>
            <a:ext cx="1756" cy="193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="" xmlns:a16="http://schemas.microsoft.com/office/drawing/2014/main" id="{2090037E-80A5-49E0-BF75-66C817DE9005}"/>
              </a:ext>
            </a:extLst>
          </p:cNvPr>
          <p:cNvCxnSpPr>
            <a:cxnSpLocks/>
          </p:cNvCxnSpPr>
          <p:nvPr/>
        </p:nvCxnSpPr>
        <p:spPr>
          <a:xfrm flipV="1">
            <a:off x="9922283" y="1831861"/>
            <a:ext cx="0" cy="294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="" xmlns:a16="http://schemas.microsoft.com/office/drawing/2014/main" id="{AC65B37F-65C4-42A5-AEBD-9CF940C79EF9}"/>
              </a:ext>
            </a:extLst>
          </p:cNvPr>
          <p:cNvCxnSpPr>
            <a:cxnSpLocks/>
          </p:cNvCxnSpPr>
          <p:nvPr/>
        </p:nvCxnSpPr>
        <p:spPr>
          <a:xfrm>
            <a:off x="9918803" y="1831861"/>
            <a:ext cx="381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="" xmlns:a16="http://schemas.microsoft.com/office/drawing/2014/main" id="{0E8DBC02-B42B-4702-A776-4D58F004DE2C}"/>
              </a:ext>
            </a:extLst>
          </p:cNvPr>
          <p:cNvCxnSpPr>
            <a:cxnSpLocks/>
          </p:cNvCxnSpPr>
          <p:nvPr/>
        </p:nvCxnSpPr>
        <p:spPr>
          <a:xfrm>
            <a:off x="10304730" y="1831861"/>
            <a:ext cx="0" cy="258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="" xmlns:a16="http://schemas.microsoft.com/office/drawing/2014/main" id="{CA1A976E-83F8-4230-BF68-46F9B14F5F35}"/>
              </a:ext>
            </a:extLst>
          </p:cNvPr>
          <p:cNvCxnSpPr>
            <a:cxnSpLocks/>
          </p:cNvCxnSpPr>
          <p:nvPr/>
        </p:nvCxnSpPr>
        <p:spPr>
          <a:xfrm flipV="1">
            <a:off x="10832646" y="1831862"/>
            <a:ext cx="0" cy="267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="" xmlns:a16="http://schemas.microsoft.com/office/drawing/2014/main" id="{06AD8E36-7B5E-4D85-82F2-258B65266D9B}"/>
              </a:ext>
            </a:extLst>
          </p:cNvPr>
          <p:cNvCxnSpPr>
            <a:cxnSpLocks/>
          </p:cNvCxnSpPr>
          <p:nvPr/>
        </p:nvCxnSpPr>
        <p:spPr>
          <a:xfrm>
            <a:off x="10829063" y="1825468"/>
            <a:ext cx="4129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="" xmlns:a16="http://schemas.microsoft.com/office/drawing/2014/main" id="{8038B999-E792-4028-899E-231AE8EAED09}"/>
              </a:ext>
            </a:extLst>
          </p:cNvPr>
          <p:cNvCxnSpPr>
            <a:cxnSpLocks/>
          </p:cNvCxnSpPr>
          <p:nvPr/>
        </p:nvCxnSpPr>
        <p:spPr>
          <a:xfrm>
            <a:off x="11241970" y="1831861"/>
            <a:ext cx="0" cy="123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5895" y="1493307"/>
            <a:ext cx="4892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+1,87%</a:t>
            </a:r>
            <a:endParaRPr lang="ru-RU" sz="800" dirty="0">
              <a:solidFill>
                <a:srgbClr val="FF0000"/>
              </a:solidFill>
            </a:endParaRPr>
          </a:p>
          <a:p>
            <a:pPr algn="ctr"/>
            <a:r>
              <a:rPr lang="ru-RU" sz="800" dirty="0">
                <a:solidFill>
                  <a:srgbClr val="FF0000"/>
                </a:solidFill>
              </a:rPr>
              <a:t>(</a:t>
            </a:r>
            <a:r>
              <a:rPr lang="en-US" sz="800" dirty="0">
                <a:solidFill>
                  <a:srgbClr val="FF0000"/>
                </a:solidFill>
              </a:rPr>
              <a:t>+11</a:t>
            </a:r>
            <a:r>
              <a:rPr lang="ru-RU" sz="800" dirty="0">
                <a:solidFill>
                  <a:srgbClr val="FF0000"/>
                </a:solidFill>
              </a:rPr>
              <a:t>)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06350" y="1524551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-1,14%</a:t>
            </a:r>
            <a:endParaRPr lang="ru-RU" sz="800" dirty="0">
              <a:solidFill>
                <a:srgbClr val="00B050"/>
              </a:solidFill>
            </a:endParaRPr>
          </a:p>
          <a:p>
            <a:pPr algn="ctr"/>
            <a:r>
              <a:rPr lang="ru-RU" sz="800" dirty="0">
                <a:solidFill>
                  <a:srgbClr val="00B050"/>
                </a:solidFill>
              </a:rPr>
              <a:t>(</a:t>
            </a:r>
            <a:r>
              <a:rPr lang="en-US" sz="800" dirty="0">
                <a:solidFill>
                  <a:srgbClr val="00B050"/>
                </a:solidFill>
              </a:rPr>
              <a:t>-6</a:t>
            </a:r>
            <a:r>
              <a:rPr lang="ru-RU" sz="800" dirty="0">
                <a:solidFill>
                  <a:srgbClr val="00B050"/>
                </a:solidFill>
              </a:rPr>
              <a:t>)</a:t>
            </a:r>
            <a:endParaRPr lang="en-US" sz="800" dirty="0">
              <a:solidFill>
                <a:srgbClr val="00B050"/>
              </a:solidFill>
            </a:endParaRPr>
          </a:p>
        </p:txBody>
      </p: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983C3529-1C82-4D6B-893C-7814ACD05634}"/>
              </a:ext>
            </a:extLst>
          </p:cNvPr>
          <p:cNvCxnSpPr>
            <a:cxnSpLocks/>
          </p:cNvCxnSpPr>
          <p:nvPr/>
        </p:nvCxnSpPr>
        <p:spPr>
          <a:xfrm flipV="1">
            <a:off x="10507661" y="3641522"/>
            <a:ext cx="9580" cy="535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="" xmlns:a16="http://schemas.microsoft.com/office/drawing/2014/main" id="{22AB0F9E-EDE4-4537-A71B-4995F1C65A02}"/>
              </a:ext>
            </a:extLst>
          </p:cNvPr>
          <p:cNvCxnSpPr>
            <a:cxnSpLocks/>
          </p:cNvCxnSpPr>
          <p:nvPr/>
        </p:nvCxnSpPr>
        <p:spPr>
          <a:xfrm>
            <a:off x="10513771" y="3641520"/>
            <a:ext cx="9412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="" xmlns:a16="http://schemas.microsoft.com/office/drawing/2014/main" id="{11034393-59C5-4AB0-91D4-BBBEF77DA5F8}"/>
              </a:ext>
            </a:extLst>
          </p:cNvPr>
          <p:cNvCxnSpPr>
            <a:cxnSpLocks/>
          </p:cNvCxnSpPr>
          <p:nvPr/>
        </p:nvCxnSpPr>
        <p:spPr>
          <a:xfrm>
            <a:off x="11454992" y="3641520"/>
            <a:ext cx="0" cy="395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1"/>
          <p:cNvSpPr txBox="1"/>
          <p:nvPr/>
        </p:nvSpPr>
        <p:spPr>
          <a:xfrm>
            <a:off x="10712172" y="327218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FF0000"/>
                </a:solidFill>
              </a:rPr>
              <a:t>+</a:t>
            </a:r>
            <a:r>
              <a:rPr lang="ru-RU" sz="900" dirty="0">
                <a:solidFill>
                  <a:srgbClr val="FF0000"/>
                </a:solidFill>
              </a:rPr>
              <a:t>1</a:t>
            </a:r>
            <a:r>
              <a:rPr lang="en-US" sz="900" dirty="0">
                <a:solidFill>
                  <a:srgbClr val="FF0000"/>
                </a:solidFill>
              </a:rPr>
              <a:t>,</a:t>
            </a:r>
            <a:r>
              <a:rPr lang="ru-RU" sz="900" dirty="0">
                <a:solidFill>
                  <a:srgbClr val="FF0000"/>
                </a:solidFill>
              </a:rPr>
              <a:t>88</a:t>
            </a:r>
            <a:r>
              <a:rPr lang="en-US" sz="900" dirty="0">
                <a:solidFill>
                  <a:srgbClr val="FF0000"/>
                </a:solidFill>
              </a:rPr>
              <a:t>%</a:t>
            </a:r>
            <a:endParaRPr lang="ru-RU" sz="900" dirty="0">
              <a:solidFill>
                <a:srgbClr val="FF0000"/>
              </a:solidFill>
            </a:endParaRPr>
          </a:p>
          <a:p>
            <a:pPr algn="ctr"/>
            <a:r>
              <a:rPr lang="ru-RU" sz="900" dirty="0">
                <a:solidFill>
                  <a:srgbClr val="FF0000"/>
                </a:solidFill>
              </a:rPr>
              <a:t>(</a:t>
            </a:r>
            <a:r>
              <a:rPr lang="en-US" sz="900" dirty="0">
                <a:solidFill>
                  <a:srgbClr val="FF0000"/>
                </a:solidFill>
              </a:rPr>
              <a:t>+</a:t>
            </a:r>
            <a:r>
              <a:rPr lang="ru-RU" sz="900" dirty="0">
                <a:solidFill>
                  <a:srgbClr val="FF0000"/>
                </a:solidFill>
              </a:rPr>
              <a:t>28)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8699166F-424D-8D50-7041-213F798CEAD2}"/>
              </a:ext>
            </a:extLst>
          </p:cNvPr>
          <p:cNvSpPr txBox="1"/>
          <p:nvPr/>
        </p:nvSpPr>
        <p:spPr>
          <a:xfrm>
            <a:off x="2408913" y="1518129"/>
            <a:ext cx="540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+12,07%</a:t>
            </a:r>
            <a:endParaRPr lang="ru-RU" sz="800" dirty="0">
              <a:solidFill>
                <a:srgbClr val="FF0000"/>
              </a:solidFill>
            </a:endParaRPr>
          </a:p>
          <a:p>
            <a:pPr algn="ctr"/>
            <a:r>
              <a:rPr lang="ru-RU" sz="800" dirty="0">
                <a:solidFill>
                  <a:srgbClr val="FF0000"/>
                </a:solidFill>
              </a:rPr>
              <a:t>(+</a:t>
            </a:r>
            <a:r>
              <a:rPr lang="en-US" sz="800" dirty="0">
                <a:solidFill>
                  <a:srgbClr val="FF0000"/>
                </a:solidFill>
              </a:rPr>
              <a:t>60</a:t>
            </a:r>
            <a:r>
              <a:rPr lang="ru-RU" sz="800" dirty="0">
                <a:solidFill>
                  <a:srgbClr val="FF0000"/>
                </a:solidFill>
              </a:rPr>
              <a:t>)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F6F924E2-950E-09B3-7E26-ECB70408186C}"/>
              </a:ext>
            </a:extLst>
          </p:cNvPr>
          <p:cNvSpPr txBox="1"/>
          <p:nvPr/>
        </p:nvSpPr>
        <p:spPr>
          <a:xfrm>
            <a:off x="3367979" y="151197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-8,02%</a:t>
            </a:r>
            <a:endParaRPr lang="ru-RU" sz="800" dirty="0">
              <a:solidFill>
                <a:srgbClr val="00B050"/>
              </a:solidFill>
            </a:endParaRPr>
          </a:p>
          <a:p>
            <a:pPr algn="ctr"/>
            <a:r>
              <a:rPr lang="ru-RU" sz="800" dirty="0">
                <a:solidFill>
                  <a:srgbClr val="00B050"/>
                </a:solidFill>
              </a:rPr>
              <a:t>(</a:t>
            </a:r>
            <a:r>
              <a:rPr lang="en-US" sz="800" dirty="0">
                <a:solidFill>
                  <a:srgbClr val="00B050"/>
                </a:solidFill>
              </a:rPr>
              <a:t>-39</a:t>
            </a:r>
            <a:r>
              <a:rPr lang="ru-RU" sz="800" dirty="0">
                <a:solidFill>
                  <a:srgbClr val="00B050"/>
                </a:solidFill>
              </a:rPr>
              <a:t>)</a:t>
            </a:r>
            <a:endParaRPr lang="en-US" sz="800" dirty="0">
              <a:solidFill>
                <a:srgbClr val="00B05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E0461268-E93C-B6C0-8BB5-1C1ECFE80939}"/>
              </a:ext>
            </a:extLst>
          </p:cNvPr>
          <p:cNvSpPr txBox="1"/>
          <p:nvPr/>
        </p:nvSpPr>
        <p:spPr>
          <a:xfrm>
            <a:off x="4292094" y="1512763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-2,38%</a:t>
            </a:r>
            <a:endParaRPr lang="ru-RU" sz="800" dirty="0">
              <a:solidFill>
                <a:srgbClr val="00B050"/>
              </a:solidFill>
            </a:endParaRPr>
          </a:p>
          <a:p>
            <a:pPr algn="ctr"/>
            <a:r>
              <a:rPr lang="ru-RU" sz="800" dirty="0">
                <a:solidFill>
                  <a:srgbClr val="00B050"/>
                </a:solidFill>
              </a:rPr>
              <a:t>(</a:t>
            </a:r>
            <a:r>
              <a:rPr lang="en-US" sz="800" dirty="0">
                <a:solidFill>
                  <a:srgbClr val="00B050"/>
                </a:solidFill>
              </a:rPr>
              <a:t>-12</a:t>
            </a:r>
            <a:r>
              <a:rPr lang="ru-RU" sz="800" dirty="0">
                <a:solidFill>
                  <a:srgbClr val="00B050"/>
                </a:solidFill>
              </a:rPr>
              <a:t>)</a:t>
            </a:r>
            <a:endParaRPr lang="en-US" sz="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6416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37705</TotalTime>
  <Words>2126</Words>
  <Application>Microsoft Office PowerPoint</Application>
  <PresentationFormat>Произвольный</PresentationFormat>
  <Paragraphs>315</Paragraphs>
  <Slides>17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ДЕПАРТАМЕНТ ЗДРАВООХРАНЕНИЯ  ОРЛОВСКОЙ ОБЛАСТИ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ERMAKOV_SV</cp:lastModifiedBy>
  <cp:revision>1911</cp:revision>
  <cp:lastPrinted>2021-08-25T08:31:59Z</cp:lastPrinted>
  <dcterms:created xsi:type="dcterms:W3CDTF">2021-08-19T11:10:55Z</dcterms:created>
  <dcterms:modified xsi:type="dcterms:W3CDTF">2023-04-07T15:16:05Z</dcterms:modified>
</cp:coreProperties>
</file>