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diagrams/quickStyle3.xml" ContentType="application/vnd.openxmlformats-officedocument.drawingml.diagramQuickStyle+xml"/>
  <Override PartName="/ppt/diagrams/data3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quickStyle2.xml" ContentType="application/vnd.openxmlformats-officedocument.drawingml.diagramQuickStyle+xml"/>
  <Override PartName="/ppt/diagrams/drawing3.xml" ContentType="application/vnd.openxmlformats-officedocument.drawingml.diagramDrawing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openxmlformats-officedocument.drawingml.diagramDrawing+xml"/>
  <Override PartName="/ppt/slides/slide5.xml" ContentType="application/vnd.openxmlformats-officedocument.presentationml.slide+xml"/>
  <Override PartName="/ppt/diagrams/quickStyle1.xml" ContentType="application/vnd.openxmlformats-officedocument.drawingml.diagramQuickStyle+xml"/>
  <Override PartName="/ppt/slideMasters/slideMaster1.xml" ContentType="application/vnd.openxmlformats-officedocument.presentationml.slideMaster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diagrams/colors3.xml" ContentType="application/vnd.openxmlformats-officedocument.drawingml.diagramColors+xml"/>
  <Override PartName="/ppt/diagrams/drawing1.xml" ContentType="application/vnd.openxmlformats-officedocument.drawingml.diagramDrawing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microsoft.com/office/2007/relationships/diagramDrawing" Target="../diagrams/drawing3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14E8F95D-AC1F-4037-80C1-3C081F856C1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 bwMode="auto"/>
      <dgm:t>
        <a:bodyPr/>
        <a:lstStyle/>
        <a:p>
          <a:pPr>
            <a:defRPr/>
          </a:pPr>
          <a:endParaRPr lang="en-US"/>
        </a:p>
      </dgm:t>
    </dgm:pt>
    <dgm:pt modelId="{6B08EB3F-33B1-4DC1-94EA-2E7C9648DFC7}">
      <dgm:prSet phldrT="[Text]"/>
      <dgm:spPr bwMode="auto"/>
      <dgm:t>
        <a:bodyPr/>
        <a:lstStyle/>
        <a:p>
          <a:pPr>
            <a:defRPr/>
          </a:pPr>
          <a:r>
            <a:rPr lang="ru-RU"/>
            <a:t>Увеличить информированность населения о здоровом образе жизни на 15%</a:t>
          </a:r>
          <a:endParaRPr lang="en-US"/>
        </a:p>
      </dgm:t>
    </dgm:pt>
    <dgm:pt modelId="{4CE5E73A-8A4F-45B9-9C5D-413198E04423}" type="parTrans" cxnId="{D191C0DE-2A2B-46B6-8CB8-5D446CF6596B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A8D419CC-2C44-47AF-9CF0-6BE5D3149B1A}" type="sibTrans" cxnId="{D191C0DE-2A2B-46B6-8CB8-5D446CF6596B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4C4642CA-CAE8-4B51-B625-65F0AA8E27BF}">
      <dgm:prSet phldrT="[Text]"/>
      <dgm:spPr bwMode="auto"/>
      <dgm:t>
        <a:bodyPr/>
        <a:lstStyle/>
        <a:p>
          <a:pPr>
            <a:defRPr/>
          </a:pPr>
          <a:r>
            <a:rPr lang="ru-RU"/>
            <a:t>Уменьшить количество лиц с низкой физической активностью на 8%</a:t>
          </a:r>
          <a:endParaRPr lang="en-US"/>
        </a:p>
      </dgm:t>
    </dgm:pt>
    <dgm:pt modelId="{4340C674-1A51-4374-9B48-4F421E6F4059}" type="parTrans" cxnId="{DD18B9D1-E5DD-42A9-AB10-D4EF87859AF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0372AA1-7553-45A1-83A5-031A6BE19243}" type="sibTrans" cxnId="{DD18B9D1-E5DD-42A9-AB10-D4EF87859AF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9762993E-95B6-489C-B2B3-678F31D0274F}">
      <dgm:prSet phldrT="[Text]"/>
      <dgm:spPr bwMode="auto"/>
      <dgm:t>
        <a:bodyPr/>
        <a:lstStyle/>
        <a:p>
          <a:pPr>
            <a:defRPr/>
          </a:pPr>
          <a:r>
            <a:rPr lang="ru-RU"/>
            <a:t>Увеличить количество лиц, уменьшивших потребление соли на 7%</a:t>
          </a:r>
          <a:endParaRPr lang="en-US"/>
        </a:p>
      </dgm:t>
    </dgm:pt>
    <dgm:pt modelId="{00D86C0A-4CEE-4A3E-BD08-51AFFA89D155}" type="parTrans" cxnId="{20B328A5-85A0-4D7A-B055-F0EFFD410520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3E1E42F5-DF6B-4851-B0AD-CEC286F52EDC}" type="sibTrans" cxnId="{20B328A5-85A0-4D7A-B055-F0EFFD410520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A043AC36-B62E-44AB-BBC3-D4826336F4B0}">
      <dgm:prSet phldrT="[Text]"/>
      <dgm:spPr bwMode="auto"/>
      <dgm:t>
        <a:bodyPr/>
        <a:lstStyle/>
        <a:p>
          <a:pPr>
            <a:defRPr/>
          </a:pPr>
          <a:r>
            <a:rPr lang="ru-RU"/>
            <a:t>Увеличить количество лиц, бросивших курить в течение года на 5%</a:t>
          </a:r>
          <a:endParaRPr lang="en-US"/>
        </a:p>
      </dgm:t>
    </dgm:pt>
    <dgm:pt modelId="{92FFA1F1-4FC9-4F93-9931-9D39FD29DDBE}" type="parTrans" cxnId="{BC90753C-A495-4C2A-9B07-7D2EE14ADA9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177FF74-BC20-4CD4-AFCB-1FB2335DA781}" type="sibTrans" cxnId="{BC90753C-A495-4C2A-9B07-7D2EE14ADA9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AC081209-6D7D-4A5D-BEDC-810650B2BFE5}">
      <dgm:prSet phldrT="[Text]"/>
      <dgm:spPr bwMode="auto"/>
      <dgm:t>
        <a:bodyPr/>
        <a:lstStyle/>
        <a:p>
          <a:pPr>
            <a:defRPr/>
          </a:pPr>
          <a:r>
            <a:rPr lang="ru-RU"/>
            <a:t>Увеличить выявление артериальной гипертензии и лиц с повышенным АД на 10%</a:t>
          </a:r>
          <a:endParaRPr lang="en-US"/>
        </a:p>
      </dgm:t>
    </dgm:pt>
    <dgm:pt modelId="{BE6637DF-1375-4061-AEBC-BA953DCB4B3D}" type="parTrans" cxnId="{B07C889C-F966-4A80-AB90-BF31E6500A1E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1F02C296-7A45-4283-8D99-82F20317823E}" type="sibTrans" cxnId="{B07C889C-F966-4A80-AB90-BF31E6500A1E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41D34D31-C3D0-4DD7-A37E-55713E474105}">
      <dgm:prSet phldrT="[Text]"/>
      <dgm:spPr bwMode="auto"/>
      <dgm:t>
        <a:bodyPr/>
        <a:lstStyle/>
        <a:p>
          <a:pPr>
            <a:defRPr/>
          </a:pPr>
          <a:r>
            <a:rPr lang="ru-RU"/>
            <a:t>Снижение смертности от болезней системы кровообращения в течение года на 1,0-1,9% </a:t>
          </a:r>
          <a:endParaRPr lang="en-US"/>
        </a:p>
      </dgm:t>
    </dgm:pt>
    <dgm:pt modelId="{C0E27214-0D81-4C82-9D11-E7417317D9FE}" type="parTrans" cxnId="{3CFEE673-33DC-4967-98BE-104B20EF970F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A806FDF6-80AC-48DD-BF4C-01BEEB42F152}" type="sibTrans" cxnId="{3CFEE673-33DC-4967-98BE-104B20EF970F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9E19CFAC-39DA-429D-A592-1F2C64B5CFC9}" type="pres">
      <dgm:prSet presAssocID="{14E8F95D-AC1F-4037-80C1-3C081F856C18}" presName="vert0" presStyleCnt="0">
        <dgm:presLayoutVars>
          <dgm:dir val="norm"/>
          <dgm:animOne val="branch"/>
          <dgm:animLvl val="lvl"/>
        </dgm:presLayoutVars>
      </dgm:prSet>
      <dgm:spPr bwMode="auto"/>
    </dgm:pt>
    <dgm:pt modelId="{850FF252-C69F-4237-9B85-9028C43EEFDA}" type="pres">
      <dgm:prSet presAssocID="{6B08EB3F-33B1-4DC1-94EA-2E7C9648DFC7}" presName="thickLine" presStyleLbl="alignNode1" presStyleIdx="0" presStyleCnt="6"/>
      <dgm:spPr bwMode="auto"/>
    </dgm:pt>
    <dgm:pt modelId="{8C6A622C-D988-43E3-A1B5-712D7687E999}" type="pres">
      <dgm:prSet presAssocID="{6B08EB3F-33B1-4DC1-94EA-2E7C9648DFC7}" presName="horz1" presStyleCnt="0"/>
      <dgm:spPr bwMode="auto"/>
    </dgm:pt>
    <dgm:pt modelId="{99DAE1D6-6FA3-448A-933A-F54EBEDC249F}" type="pres">
      <dgm:prSet presAssocID="{6B08EB3F-33B1-4DC1-94EA-2E7C9648DFC7}" presName="tx1" presStyleLbl="revTx" presStyleIdx="0" presStyleCnt="6"/>
      <dgm:spPr bwMode="auto"/>
    </dgm:pt>
    <dgm:pt modelId="{BA656A29-A13F-4389-B240-6FCDD1951A93}" type="pres">
      <dgm:prSet presAssocID="{6B08EB3F-33B1-4DC1-94EA-2E7C9648DFC7}" presName="vert1" presStyleCnt="0"/>
      <dgm:spPr bwMode="auto"/>
    </dgm:pt>
    <dgm:pt modelId="{5BF2A488-FF0C-4F3B-A7B3-0D278D6F3D0A}" type="pres">
      <dgm:prSet presAssocID="{4C4642CA-CAE8-4B51-B625-65F0AA8E27BF}" presName="thickLine" presStyleLbl="alignNode1" presStyleIdx="1" presStyleCnt="6"/>
      <dgm:spPr bwMode="auto"/>
    </dgm:pt>
    <dgm:pt modelId="{151FA586-083D-4547-8709-878F8E1C24AE}" type="pres">
      <dgm:prSet presAssocID="{4C4642CA-CAE8-4B51-B625-65F0AA8E27BF}" presName="horz1" presStyleCnt="0"/>
      <dgm:spPr bwMode="auto"/>
    </dgm:pt>
    <dgm:pt modelId="{17F99ED9-1815-49BA-86AE-B12BC17A5829}" type="pres">
      <dgm:prSet presAssocID="{4C4642CA-CAE8-4B51-B625-65F0AA8E27BF}" presName="tx1" presStyleLbl="revTx" presStyleIdx="1" presStyleCnt="6"/>
      <dgm:spPr bwMode="auto"/>
    </dgm:pt>
    <dgm:pt modelId="{23F22005-2BFB-4D42-8FA4-158178F09A38}" type="pres">
      <dgm:prSet presAssocID="{4C4642CA-CAE8-4B51-B625-65F0AA8E27BF}" presName="vert1" presStyleCnt="0"/>
      <dgm:spPr bwMode="auto"/>
    </dgm:pt>
    <dgm:pt modelId="{840F85FB-375B-4154-BA6F-CAEB2F7D108F}" type="pres">
      <dgm:prSet presAssocID="{9762993E-95B6-489C-B2B3-678F31D0274F}" presName="thickLine" presStyleLbl="alignNode1" presStyleIdx="2" presStyleCnt="6"/>
      <dgm:spPr bwMode="auto"/>
    </dgm:pt>
    <dgm:pt modelId="{5B5EB163-1065-4260-AA6A-8FD752A121CF}" type="pres">
      <dgm:prSet presAssocID="{9762993E-95B6-489C-B2B3-678F31D0274F}" presName="horz1" presStyleCnt="0"/>
      <dgm:spPr bwMode="auto"/>
    </dgm:pt>
    <dgm:pt modelId="{873F358D-D4FC-41EE-963B-CA53380F14B1}" type="pres">
      <dgm:prSet presAssocID="{9762993E-95B6-489C-B2B3-678F31D0274F}" presName="tx1" presStyleLbl="revTx" presStyleIdx="2" presStyleCnt="6"/>
      <dgm:spPr bwMode="auto"/>
    </dgm:pt>
    <dgm:pt modelId="{6D1763E3-7890-424B-9912-DA71B498E638}" type="pres">
      <dgm:prSet presAssocID="{9762993E-95B6-489C-B2B3-678F31D0274F}" presName="vert1" presStyleCnt="0"/>
      <dgm:spPr bwMode="auto"/>
    </dgm:pt>
    <dgm:pt modelId="{8C9910C8-3DA8-46DB-ACB2-1D9EEE3DF509}" type="pres">
      <dgm:prSet presAssocID="{A043AC36-B62E-44AB-BBC3-D4826336F4B0}" presName="thickLine" presStyleLbl="alignNode1" presStyleIdx="3" presStyleCnt="6"/>
      <dgm:spPr bwMode="auto"/>
    </dgm:pt>
    <dgm:pt modelId="{9AE7BBFC-38FD-49D7-8C25-32F50B449CB6}" type="pres">
      <dgm:prSet presAssocID="{A043AC36-B62E-44AB-BBC3-D4826336F4B0}" presName="horz1" presStyleCnt="0"/>
      <dgm:spPr bwMode="auto"/>
    </dgm:pt>
    <dgm:pt modelId="{66F0D4BA-8DA3-4342-AE8E-4CDFF82066F6}" type="pres">
      <dgm:prSet presAssocID="{A043AC36-B62E-44AB-BBC3-D4826336F4B0}" presName="tx1" presStyleLbl="revTx" presStyleIdx="3" presStyleCnt="6"/>
      <dgm:spPr bwMode="auto"/>
    </dgm:pt>
    <dgm:pt modelId="{B6B03239-6D26-4E15-8F1A-C10731BC7AD8}" type="pres">
      <dgm:prSet presAssocID="{A043AC36-B62E-44AB-BBC3-D4826336F4B0}" presName="vert1" presStyleCnt="0"/>
      <dgm:spPr bwMode="auto"/>
    </dgm:pt>
    <dgm:pt modelId="{60999B40-5BF5-4C73-860D-D2395A682DA8}" type="pres">
      <dgm:prSet presAssocID="{AC081209-6D7D-4A5D-BEDC-810650B2BFE5}" presName="thickLine" presStyleLbl="alignNode1" presStyleIdx="4" presStyleCnt="6"/>
      <dgm:spPr bwMode="auto"/>
    </dgm:pt>
    <dgm:pt modelId="{9FAE9319-B2EE-4952-B027-3943C5885452}" type="pres">
      <dgm:prSet presAssocID="{AC081209-6D7D-4A5D-BEDC-810650B2BFE5}" presName="horz1" presStyleCnt="0"/>
      <dgm:spPr bwMode="auto"/>
    </dgm:pt>
    <dgm:pt modelId="{1B0A655F-B1CB-499D-8915-8AA634C47082}" type="pres">
      <dgm:prSet presAssocID="{AC081209-6D7D-4A5D-BEDC-810650B2BFE5}" presName="tx1" presStyleLbl="revTx" presStyleIdx="4" presStyleCnt="6"/>
      <dgm:spPr bwMode="auto"/>
    </dgm:pt>
    <dgm:pt modelId="{0AD10FD9-23A3-4B70-8BA8-D1C196EA7B86}" type="pres">
      <dgm:prSet presAssocID="{AC081209-6D7D-4A5D-BEDC-810650B2BFE5}" presName="vert1" presStyleCnt="0"/>
      <dgm:spPr bwMode="auto"/>
    </dgm:pt>
    <dgm:pt modelId="{A265AC85-B62C-4A82-B38A-D59E0877BE4E}" type="pres">
      <dgm:prSet presAssocID="{41D34D31-C3D0-4DD7-A37E-55713E474105}" presName="thickLine" presStyleLbl="alignNode1" presStyleIdx="5" presStyleCnt="6"/>
      <dgm:spPr bwMode="auto"/>
    </dgm:pt>
    <dgm:pt modelId="{49B39ED0-3F25-4BF5-9FDE-0C472501FE57}" type="pres">
      <dgm:prSet presAssocID="{41D34D31-C3D0-4DD7-A37E-55713E474105}" presName="horz1" presStyleCnt="0"/>
      <dgm:spPr bwMode="auto"/>
    </dgm:pt>
    <dgm:pt modelId="{62029598-4DB3-4566-AA2B-D4EBE534AF39}" type="pres">
      <dgm:prSet presAssocID="{41D34D31-C3D0-4DD7-A37E-55713E474105}" presName="tx1" presStyleLbl="revTx" presStyleIdx="5" presStyleCnt="6"/>
      <dgm:spPr bwMode="auto"/>
    </dgm:pt>
    <dgm:pt modelId="{49AB5830-E5B8-4BC4-93C4-32143956FE7C}" type="pres">
      <dgm:prSet presAssocID="{41D34D31-C3D0-4DD7-A37E-55713E474105}" presName="vert1" presStyleCnt="0"/>
      <dgm:spPr bwMode="auto"/>
    </dgm:pt>
  </dgm:ptLst>
  <dgm:cxnLst>
    <dgm:cxn modelId="{F7490600-CAB1-46CF-83AB-A6861060834B}" type="presOf" srcId="{14E8F95D-AC1F-4037-80C1-3C081F856C18}" destId="{9E19CFAC-39DA-429D-A592-1F2C64B5CFC9}" srcOrd="0" destOrd="0" presId="urn:microsoft.com/office/officeart/2008/layout/LinedList"/>
    <dgm:cxn modelId="{660D0204-7CD6-43B9-B2A2-B7A73B672E97}" type="presOf" srcId="{41D34D31-C3D0-4DD7-A37E-55713E474105}" destId="{62029598-4DB3-4566-AA2B-D4EBE534AF39}" srcOrd="0" destOrd="0" presId="urn:microsoft.com/office/officeart/2008/layout/LinedList"/>
    <dgm:cxn modelId="{2B67992C-80A4-4D4C-B101-8DE160E78816}" type="presOf" srcId="{AC081209-6D7D-4A5D-BEDC-810650B2BFE5}" destId="{1B0A655F-B1CB-499D-8915-8AA634C47082}" srcOrd="0" destOrd="0" presId="urn:microsoft.com/office/officeart/2008/layout/LinedList"/>
    <dgm:cxn modelId="{00705137-C1E1-4E07-B869-8B67BBF1FC4F}" type="presOf" srcId="{9762993E-95B6-489C-B2B3-678F31D0274F}" destId="{873F358D-D4FC-41EE-963B-CA53380F14B1}" srcOrd="0" destOrd="0" presId="urn:microsoft.com/office/officeart/2008/layout/LinedList"/>
    <dgm:cxn modelId="{BC90753C-A495-4C2A-9B07-7D2EE14ADA9C}" srcId="{14E8F95D-AC1F-4037-80C1-3C081F856C18}" destId="{A043AC36-B62E-44AB-BBC3-D4826336F4B0}" srcOrd="3" destOrd="0" parTransId="{92FFA1F1-4FC9-4F93-9931-9D39FD29DDBE}" sibTransId="{E177FF74-BC20-4CD4-AFCB-1FB2335DA781}"/>
    <dgm:cxn modelId="{3CFEE673-33DC-4967-98BE-104B20EF970F}" srcId="{14E8F95D-AC1F-4037-80C1-3C081F856C18}" destId="{41D34D31-C3D0-4DD7-A37E-55713E474105}" srcOrd="5" destOrd="0" parTransId="{C0E27214-0D81-4C82-9D11-E7417317D9FE}" sibTransId="{A806FDF6-80AC-48DD-BF4C-01BEEB42F152}"/>
    <dgm:cxn modelId="{E555FB7C-4866-4E51-A21C-C47572E26F82}" type="presOf" srcId="{A043AC36-B62E-44AB-BBC3-D4826336F4B0}" destId="{66F0D4BA-8DA3-4342-AE8E-4CDFF82066F6}" srcOrd="0" destOrd="0" presId="urn:microsoft.com/office/officeart/2008/layout/LinedList"/>
    <dgm:cxn modelId="{B07C889C-F966-4A80-AB90-BF31E6500A1E}" srcId="{14E8F95D-AC1F-4037-80C1-3C081F856C18}" destId="{AC081209-6D7D-4A5D-BEDC-810650B2BFE5}" srcOrd="4" destOrd="0" parTransId="{BE6637DF-1375-4061-AEBC-BA953DCB4B3D}" sibTransId="{1F02C296-7A45-4283-8D99-82F20317823E}"/>
    <dgm:cxn modelId="{0C42BAA0-890B-4474-A465-A5514BBEB06D}" type="presOf" srcId="{6B08EB3F-33B1-4DC1-94EA-2E7C9648DFC7}" destId="{99DAE1D6-6FA3-448A-933A-F54EBEDC249F}" srcOrd="0" destOrd="0" presId="urn:microsoft.com/office/officeart/2008/layout/LinedList"/>
    <dgm:cxn modelId="{20B328A5-85A0-4D7A-B055-F0EFFD410520}" srcId="{14E8F95D-AC1F-4037-80C1-3C081F856C18}" destId="{9762993E-95B6-489C-B2B3-678F31D0274F}" srcOrd="2" destOrd="0" parTransId="{00D86C0A-4CEE-4A3E-BD08-51AFFA89D155}" sibTransId="{3E1E42F5-DF6B-4851-B0AD-CEC286F52EDC}"/>
    <dgm:cxn modelId="{DD18B9D1-E5DD-42A9-AB10-D4EF87859AF2}" srcId="{14E8F95D-AC1F-4037-80C1-3C081F856C18}" destId="{4C4642CA-CAE8-4B51-B625-65F0AA8E27BF}" srcOrd="1" destOrd="0" parTransId="{4340C674-1A51-4374-9B48-4F421E6F4059}" sibTransId="{E0372AA1-7553-45A1-83A5-031A6BE19243}"/>
    <dgm:cxn modelId="{D191C0DE-2A2B-46B6-8CB8-5D446CF6596B}" srcId="{14E8F95D-AC1F-4037-80C1-3C081F856C18}" destId="{6B08EB3F-33B1-4DC1-94EA-2E7C9648DFC7}" srcOrd="0" destOrd="0" parTransId="{4CE5E73A-8A4F-45B9-9C5D-413198E04423}" sibTransId="{A8D419CC-2C44-47AF-9CF0-6BE5D3149B1A}"/>
    <dgm:cxn modelId="{972C51EC-68E2-4662-BDB1-AFB83F6B9F2F}" type="presOf" srcId="{4C4642CA-CAE8-4B51-B625-65F0AA8E27BF}" destId="{17F99ED9-1815-49BA-86AE-B12BC17A5829}" srcOrd="0" destOrd="0" presId="urn:microsoft.com/office/officeart/2008/layout/LinedList"/>
    <dgm:cxn modelId="{11561B1C-F00B-4297-847A-8719EAE3E765}" type="presParOf" srcId="{9E19CFAC-39DA-429D-A592-1F2C64B5CFC9}" destId="{850FF252-C69F-4237-9B85-9028C43EEFDA}" srcOrd="0" destOrd="0" presId="urn:microsoft.com/office/officeart/2008/layout/LinedList"/>
    <dgm:cxn modelId="{CC01ADA7-1791-4E85-8DEB-8E682428FEE9}" type="presParOf" srcId="{9E19CFAC-39DA-429D-A592-1F2C64B5CFC9}" destId="{8C6A622C-D988-43E3-A1B5-712D7687E999}" srcOrd="1" destOrd="0" presId="urn:microsoft.com/office/officeart/2008/layout/LinedList"/>
    <dgm:cxn modelId="{AECCEFC7-226A-4FA7-AF6D-68B369CD4362}" type="presParOf" srcId="{8C6A622C-D988-43E3-A1B5-712D7687E999}" destId="{99DAE1D6-6FA3-448A-933A-F54EBEDC249F}" srcOrd="0" destOrd="0" presId="urn:microsoft.com/office/officeart/2008/layout/LinedList"/>
    <dgm:cxn modelId="{80A54BF0-5659-4B59-94E6-1867464B1A87}" type="presParOf" srcId="{8C6A622C-D988-43E3-A1B5-712D7687E999}" destId="{BA656A29-A13F-4389-B240-6FCDD1951A93}" srcOrd="1" destOrd="0" presId="urn:microsoft.com/office/officeart/2008/layout/LinedList"/>
    <dgm:cxn modelId="{8B72096B-4821-44D3-89BF-A28CB6EF3C60}" type="presParOf" srcId="{9E19CFAC-39DA-429D-A592-1F2C64B5CFC9}" destId="{5BF2A488-FF0C-4F3B-A7B3-0D278D6F3D0A}" srcOrd="2" destOrd="0" presId="urn:microsoft.com/office/officeart/2008/layout/LinedList"/>
    <dgm:cxn modelId="{D34B1C6A-38E0-4724-8DC4-C957E0964B50}" type="presParOf" srcId="{9E19CFAC-39DA-429D-A592-1F2C64B5CFC9}" destId="{151FA586-083D-4547-8709-878F8E1C24AE}" srcOrd="3" destOrd="0" presId="urn:microsoft.com/office/officeart/2008/layout/LinedList"/>
    <dgm:cxn modelId="{888BC081-7443-4DF1-B30A-5E0CC4E73EB7}" type="presParOf" srcId="{151FA586-083D-4547-8709-878F8E1C24AE}" destId="{17F99ED9-1815-49BA-86AE-B12BC17A5829}" srcOrd="0" destOrd="0" presId="urn:microsoft.com/office/officeart/2008/layout/LinedList"/>
    <dgm:cxn modelId="{85D305FC-E69E-4662-84E6-4D8851047FB0}" type="presParOf" srcId="{151FA586-083D-4547-8709-878F8E1C24AE}" destId="{23F22005-2BFB-4D42-8FA4-158178F09A38}" srcOrd="1" destOrd="0" presId="urn:microsoft.com/office/officeart/2008/layout/LinedList"/>
    <dgm:cxn modelId="{7ECC47D8-7DAC-46D6-88B5-D176615D8B8A}" type="presParOf" srcId="{9E19CFAC-39DA-429D-A592-1F2C64B5CFC9}" destId="{840F85FB-375B-4154-BA6F-CAEB2F7D108F}" srcOrd="4" destOrd="0" presId="urn:microsoft.com/office/officeart/2008/layout/LinedList"/>
    <dgm:cxn modelId="{84598DA3-F189-4BD2-8CC3-4BE21DA6A088}" type="presParOf" srcId="{9E19CFAC-39DA-429D-A592-1F2C64B5CFC9}" destId="{5B5EB163-1065-4260-AA6A-8FD752A121CF}" srcOrd="5" destOrd="0" presId="urn:microsoft.com/office/officeart/2008/layout/LinedList"/>
    <dgm:cxn modelId="{DCE117D2-1FEC-4E0D-89F5-2F5267EBB6EF}" type="presParOf" srcId="{5B5EB163-1065-4260-AA6A-8FD752A121CF}" destId="{873F358D-D4FC-41EE-963B-CA53380F14B1}" srcOrd="0" destOrd="0" presId="urn:microsoft.com/office/officeart/2008/layout/LinedList"/>
    <dgm:cxn modelId="{E05FCFA9-F85B-40EA-9773-8F06762BC2BF}" type="presParOf" srcId="{5B5EB163-1065-4260-AA6A-8FD752A121CF}" destId="{6D1763E3-7890-424B-9912-DA71B498E638}" srcOrd="1" destOrd="0" presId="urn:microsoft.com/office/officeart/2008/layout/LinedList"/>
    <dgm:cxn modelId="{FEFFC228-07D9-4633-9F3E-B32891FD1598}" type="presParOf" srcId="{9E19CFAC-39DA-429D-A592-1F2C64B5CFC9}" destId="{8C9910C8-3DA8-46DB-ACB2-1D9EEE3DF509}" srcOrd="6" destOrd="0" presId="urn:microsoft.com/office/officeart/2008/layout/LinedList"/>
    <dgm:cxn modelId="{380DA638-4CA4-4740-AE44-E9D277EFDC29}" type="presParOf" srcId="{9E19CFAC-39DA-429D-A592-1F2C64B5CFC9}" destId="{9AE7BBFC-38FD-49D7-8C25-32F50B449CB6}" srcOrd="7" destOrd="0" presId="urn:microsoft.com/office/officeart/2008/layout/LinedList"/>
    <dgm:cxn modelId="{F763DE52-7AD1-4ABE-8072-E7F021A7FC20}" type="presParOf" srcId="{9AE7BBFC-38FD-49D7-8C25-32F50B449CB6}" destId="{66F0D4BA-8DA3-4342-AE8E-4CDFF82066F6}" srcOrd="0" destOrd="0" presId="urn:microsoft.com/office/officeart/2008/layout/LinedList"/>
    <dgm:cxn modelId="{C0409209-C4AC-46BD-9923-90DFE8EFA6C4}" type="presParOf" srcId="{9AE7BBFC-38FD-49D7-8C25-32F50B449CB6}" destId="{B6B03239-6D26-4E15-8F1A-C10731BC7AD8}" srcOrd="1" destOrd="0" presId="urn:microsoft.com/office/officeart/2008/layout/LinedList"/>
    <dgm:cxn modelId="{CCC83BB9-245C-4197-9920-73F6630347C3}" type="presParOf" srcId="{9E19CFAC-39DA-429D-A592-1F2C64B5CFC9}" destId="{60999B40-5BF5-4C73-860D-D2395A682DA8}" srcOrd="8" destOrd="0" presId="urn:microsoft.com/office/officeart/2008/layout/LinedList"/>
    <dgm:cxn modelId="{594F227B-9E8E-49BE-86C9-9C7306607501}" type="presParOf" srcId="{9E19CFAC-39DA-429D-A592-1F2C64B5CFC9}" destId="{9FAE9319-B2EE-4952-B027-3943C5885452}" srcOrd="9" destOrd="0" presId="urn:microsoft.com/office/officeart/2008/layout/LinedList"/>
    <dgm:cxn modelId="{AC5D64D8-02D5-43E1-94A9-B13B46C3CDFB}" type="presParOf" srcId="{9FAE9319-B2EE-4952-B027-3943C5885452}" destId="{1B0A655F-B1CB-499D-8915-8AA634C47082}" srcOrd="0" destOrd="0" presId="urn:microsoft.com/office/officeart/2008/layout/LinedList"/>
    <dgm:cxn modelId="{91180106-C1EC-4510-AD29-1378C397F8FD}" type="presParOf" srcId="{9FAE9319-B2EE-4952-B027-3943C5885452}" destId="{0AD10FD9-23A3-4B70-8BA8-D1C196EA7B86}" srcOrd="1" destOrd="0" presId="urn:microsoft.com/office/officeart/2008/layout/LinedList"/>
    <dgm:cxn modelId="{4A8F3495-50BB-4681-B50C-CC12F3445A6D}" type="presParOf" srcId="{9E19CFAC-39DA-429D-A592-1F2C64B5CFC9}" destId="{A265AC85-B62C-4A82-B38A-D59E0877BE4E}" srcOrd="10" destOrd="0" presId="urn:microsoft.com/office/officeart/2008/layout/LinedList"/>
    <dgm:cxn modelId="{284934A7-9063-4BC8-823F-BF55F301AE20}" type="presParOf" srcId="{9E19CFAC-39DA-429D-A592-1F2C64B5CFC9}" destId="{49B39ED0-3F25-4BF5-9FDE-0C472501FE57}" srcOrd="11" destOrd="0" presId="urn:microsoft.com/office/officeart/2008/layout/LinedList"/>
    <dgm:cxn modelId="{77936AC2-E0B7-4E58-9F36-3CF7159F05EE}" type="presParOf" srcId="{49B39ED0-3F25-4BF5-9FDE-0C472501FE57}" destId="{62029598-4DB3-4566-AA2B-D4EBE534AF39}" srcOrd="0" destOrd="0" presId="urn:microsoft.com/office/officeart/2008/layout/LinedList"/>
    <dgm:cxn modelId="{B07892B9-31D3-4BCF-8914-BAB12F9BF81D}" type="presParOf" srcId="{49B39ED0-3F25-4BF5-9FDE-0C472501FE57}" destId="{49AB5830-E5B8-4BC4-93C4-32143956FE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6078ACC1-956E-4B12-B53A-B7CF6C0591E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 bwMode="auto"/>
      <dgm:t>
        <a:bodyPr/>
        <a:lstStyle/>
        <a:p>
          <a:pPr>
            <a:defRPr/>
          </a:pPr>
          <a:endParaRPr lang="en-US"/>
        </a:p>
      </dgm:t>
    </dgm:pt>
    <dgm:pt modelId="{9DE08925-4250-4483-A23A-4220DCD17064}">
      <dgm:prSet phldrT="[Text]"/>
      <dgm:spPr bwMode="auto"/>
      <dgm:t>
        <a:bodyPr/>
        <a:lstStyle/>
        <a:p>
          <a:pPr>
            <a:defRPr/>
          </a:pPr>
          <a:r>
            <a:rPr lang="ru-RU"/>
            <a:t>10 000 шагов</a:t>
          </a:r>
          <a:endParaRPr lang="en-US"/>
        </a:p>
      </dgm:t>
    </dgm:pt>
    <dgm:pt modelId="{2FB8479C-F08E-4B7A-99C4-F78177491DF5}" type="parTrans" cxnId="{5FC42B50-BE2B-4223-9D82-EF036BD073A0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18027CA6-7749-40AB-8733-3495D53B1FE2}" type="sibTrans" cxnId="{5FC42B50-BE2B-4223-9D82-EF036BD073A0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9EEC84B6-D981-4878-B40B-E9224E8AD24F}">
      <dgm:prSet phldrT="[Text]"/>
      <dgm:spPr bwMode="auto"/>
      <dgm:t>
        <a:bodyPr/>
        <a:lstStyle/>
        <a:p>
          <a:pPr>
            <a:defRPr/>
          </a:pPr>
          <a:r>
            <a:rPr lang="ru-RU"/>
            <a:t>Ходим с известной личностью</a:t>
          </a:r>
          <a:endParaRPr lang="en-US"/>
        </a:p>
      </dgm:t>
    </dgm:pt>
    <dgm:pt modelId="{739F84A8-E6C8-41DC-A75A-B57AC76901EA}" type="parTrans" cxnId="{42C90645-6C96-46D9-BC11-93CFFF193BF6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87B1FDDC-D393-45EF-B39E-E2692B567403}" type="sibTrans" cxnId="{42C90645-6C96-46D9-BC11-93CFFF193BF6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DEA1A31E-33DA-4363-8088-5E5AAAA6DCA5}" type="pres">
      <dgm:prSet presAssocID="{6078ACC1-956E-4B12-B53A-B7CF6C0591E5}" presName="linear" presStyleCnt="0">
        <dgm:presLayoutVars>
          <dgm:animLvl val="lvl"/>
          <dgm:resizeHandles val="exact"/>
        </dgm:presLayoutVars>
      </dgm:prSet>
      <dgm:spPr bwMode="auto"/>
    </dgm:pt>
    <dgm:pt modelId="{F6B8CE82-5395-4AE6-BD5C-1F020F0F267C}" type="pres">
      <dgm:prSet presAssocID="{9DE08925-4250-4483-A23A-4220DCD17064}" presName="parentText" presStyleLbl="node1" presStyleIdx="0" presStyleCnt="2">
        <dgm:presLayoutVars>
          <dgm:chMax val="0"/>
          <dgm:bulletEnabled val="1"/>
        </dgm:presLayoutVars>
      </dgm:prSet>
      <dgm:spPr bwMode="auto"/>
    </dgm:pt>
    <dgm:pt modelId="{E05C6E46-51E6-4A90-B445-88ADEEEA22D3}" type="pres">
      <dgm:prSet presAssocID="{18027CA6-7749-40AB-8733-3495D53B1FE2}" presName="spacer" presStyleCnt="0"/>
      <dgm:spPr bwMode="auto"/>
    </dgm:pt>
    <dgm:pt modelId="{11E3F236-89CE-4B63-8A28-36A5C4CBB22D}" type="pres">
      <dgm:prSet presAssocID="{9EEC84B6-D981-4878-B40B-E9224E8AD24F}" presName="parentText" presStyleLbl="node1" presStyleIdx="1" presStyleCnt="2">
        <dgm:presLayoutVars>
          <dgm:chMax val="0"/>
          <dgm:bulletEnabled val="1"/>
        </dgm:presLayoutVars>
      </dgm:prSet>
      <dgm:spPr bwMode="auto"/>
    </dgm:pt>
  </dgm:ptLst>
  <dgm:cxnLst>
    <dgm:cxn modelId="{42C90645-6C96-46D9-BC11-93CFFF193BF6}" srcId="{6078ACC1-956E-4B12-B53A-B7CF6C0591E5}" destId="{9EEC84B6-D981-4878-B40B-E9224E8AD24F}" srcOrd="1" destOrd="0" parTransId="{739F84A8-E6C8-41DC-A75A-B57AC76901EA}" sibTransId="{87B1FDDC-D393-45EF-B39E-E2692B567403}"/>
    <dgm:cxn modelId="{91001869-ACF6-4770-984B-F8B024F42340}" type="presOf" srcId="{9EEC84B6-D981-4878-B40B-E9224E8AD24F}" destId="{11E3F236-89CE-4B63-8A28-36A5C4CBB22D}" srcOrd="0" destOrd="0" presId="urn:microsoft.com/office/officeart/2005/8/layout/vList2"/>
    <dgm:cxn modelId="{4EB5E64D-2B40-465E-A813-329F445EAFBF}" type="presOf" srcId="{6078ACC1-956E-4B12-B53A-B7CF6C0591E5}" destId="{DEA1A31E-33DA-4363-8088-5E5AAAA6DCA5}" srcOrd="0" destOrd="0" presId="urn:microsoft.com/office/officeart/2005/8/layout/vList2"/>
    <dgm:cxn modelId="{5FC42B50-BE2B-4223-9D82-EF036BD073A0}" srcId="{6078ACC1-956E-4B12-B53A-B7CF6C0591E5}" destId="{9DE08925-4250-4483-A23A-4220DCD17064}" srcOrd="0" destOrd="0" parTransId="{2FB8479C-F08E-4B7A-99C4-F78177491DF5}" sibTransId="{18027CA6-7749-40AB-8733-3495D53B1FE2}"/>
    <dgm:cxn modelId="{47220A53-EEB1-4628-AA26-6747AA6F7B33}" type="presOf" srcId="{9DE08925-4250-4483-A23A-4220DCD17064}" destId="{F6B8CE82-5395-4AE6-BD5C-1F020F0F267C}" srcOrd="0" destOrd="0" presId="urn:microsoft.com/office/officeart/2005/8/layout/vList2"/>
    <dgm:cxn modelId="{3FADE814-AD8A-4AEF-B86E-07CD4FFE92BD}" type="presParOf" srcId="{DEA1A31E-33DA-4363-8088-5E5AAAA6DCA5}" destId="{F6B8CE82-5395-4AE6-BD5C-1F020F0F267C}" srcOrd="0" destOrd="0" presId="urn:microsoft.com/office/officeart/2005/8/layout/vList2"/>
    <dgm:cxn modelId="{148A94A5-25A5-4214-A5D9-89CEED0F0E41}" type="presParOf" srcId="{DEA1A31E-33DA-4363-8088-5E5AAAA6DCA5}" destId="{E05C6E46-51E6-4A90-B445-88ADEEEA22D3}" srcOrd="1" destOrd="0" presId="urn:microsoft.com/office/officeart/2005/8/layout/vList2"/>
    <dgm:cxn modelId="{53255278-944D-4CB5-AC4D-21CF36BB9C40}" type="presParOf" srcId="{DEA1A31E-33DA-4363-8088-5E5AAAA6DCA5}" destId="{11E3F236-89CE-4B63-8A28-36A5C4CBB22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142A410-27E4-420E-A768-B9A4A2A9164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43A5EF26-F271-4C12-B23F-A90CCEDA9F25}">
      <dgm:prSet phldrT="[Text]"/>
      <dgm:spPr bwMode="auto"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Школа для работников СМП</a:t>
          </a:r>
          <a:endParaRPr lang="en-US"/>
        </a:p>
      </dgm:t>
    </dgm:pt>
    <dgm:pt modelId="{36C1C69E-328E-440B-BBD3-583EBF9629CA}" type="parTrans" cxnId="{F7FF0CF1-AF73-45E7-AEEF-2EE6BCC709B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98636612-3DD4-4F70-86CD-89DBA8E20B49}" type="sibTrans" cxnId="{F7FF0CF1-AF73-45E7-AEEF-2EE6BCC709B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C9EDA7B9-691F-4836-B6E6-787C0D0C9BDD}">
      <dgm:prSet phldrT="[Text]"/>
      <dgm:spPr bwMode="auto"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Весенняя терапевтическая школа</a:t>
          </a:r>
          <a:endParaRPr lang="en-US"/>
        </a:p>
      </dgm:t>
    </dgm:pt>
    <dgm:pt modelId="{7C6DB606-4647-4B5C-A974-BF3F471D7467}" type="parTrans" cxnId="{3CE39619-692F-43A7-81B1-F9118595E33D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A45AC3C7-A43B-466C-8398-25E8D60BDF90}" type="sibTrans" cxnId="{3CE39619-692F-43A7-81B1-F9118595E33D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D2A8D2C7-E164-46BC-8C6D-8E0DFDD93375}">
      <dgm:prSet phldrT="[Text]"/>
      <dgm:spPr bwMode="auto"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Дни ХСН</a:t>
          </a:r>
          <a:endParaRPr lang="en-US"/>
        </a:p>
      </dgm:t>
    </dgm:pt>
    <dgm:pt modelId="{CB55B14A-2B00-4874-88DC-15E566E6FCEC}" type="parTrans" cxnId="{73DB9E14-0740-442A-A65C-040060629D55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751FD24B-D051-4272-BEB9-845F0B321DB8}" type="sibTrans" cxnId="{73DB9E14-0740-442A-A65C-040060629D55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00B37926-BC16-43FF-BA80-7BDF059D66D4}">
      <dgm:prSet phldrT="[Text]"/>
      <dgm:spPr bwMode="auto"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ЗОЖ для населения – образовательный проект</a:t>
          </a:r>
          <a:endParaRPr/>
        </a:p>
      </dgm:t>
    </dgm:pt>
    <dgm:pt modelId="{0F830701-FD08-444F-A065-A03A303EEAAE}" type="parTrans" cxnId="{64A38D6B-8744-4589-97BF-1E9714C7C8B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810F6BD-639E-4466-871F-04837246FA71}" type="sibTrans" cxnId="{64A38D6B-8744-4589-97BF-1E9714C7C8B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3F75ED8-4245-4CD1-A46D-EA4627351B68}" type="pres">
      <dgm:prSet presAssocID="{3142A410-27E4-420E-A768-B9A4A2A9164B}" presName="root" presStyleCnt="0">
        <dgm:presLayoutVars>
          <dgm:dir val="norm"/>
          <dgm:resizeHandles val="exact"/>
        </dgm:presLayoutVars>
      </dgm:prSet>
      <dgm:spPr bwMode="auto"/>
    </dgm:pt>
    <dgm:pt modelId="{CB46BEA6-5CDB-45FB-8FE2-41589CC01901}" type="pres">
      <dgm:prSet presAssocID="{43A5EF26-F271-4C12-B23F-A90CCEDA9F25}" presName="compNode" presStyleCnt="0"/>
      <dgm:spPr bwMode="auto"/>
    </dgm:pt>
    <dgm:pt modelId="{B1E001B7-2FAC-4F91-9459-8214764EED83}" type="pres">
      <dgm:prSet presAssocID="{43A5EF26-F271-4C12-B23F-A90CCEDA9F25}" presName="iconBgRect" presStyleLbl="bgShp" presStyleIdx="0" presStyleCnt="4"/>
      <dgm:spPr bwMode="auto">
        <a:prstGeom prst="round2DiagRect">
          <a:avLst>
            <a:gd name="adj1" fmla="val 29727"/>
            <a:gd name="adj2" fmla="val 0"/>
          </a:avLst>
        </a:prstGeom>
      </dgm:spPr>
    </dgm:pt>
    <dgm:pt modelId="{CF3E0C91-733B-46AB-9C58-3E7B55AE5DD8}" type="pres">
      <dgm:prSet presAssocID="{43A5EF26-F271-4C12-B23F-A90CCEDA9F25}" presName="iconRect" presStyleLbl="node1" presStyleIdx="0" presStyleCnt="4"/>
      <dgm:spPr bwMode="auto">
        <a:blipFill>
          <a:blip r:embed="rId1"/>
          <a:stretch/>
        </a:blipFill>
        <a:ln>
          <a:noFill/>
        </a:ln>
      </dgm:spPr>
    </dgm:pt>
    <dgm:pt modelId="{E7121325-4800-496B-B710-24A9D4205102}" type="pres">
      <dgm:prSet presAssocID="{43A5EF26-F271-4C12-B23F-A90CCEDA9F25}" presName="spaceRect" presStyleCnt="0"/>
      <dgm:spPr bwMode="auto"/>
    </dgm:pt>
    <dgm:pt modelId="{BCE3A4AB-5655-4C99-B9C1-25A15CB526D4}" type="pres">
      <dgm:prSet presAssocID="{43A5EF26-F271-4C12-B23F-A90CCEDA9F25}" presName="textRect" presStyleLbl="revTx" presStyleIdx="0" presStyleCnt="4">
        <dgm:presLayoutVars>
          <dgm:chMax val="1"/>
          <dgm:chPref val="1"/>
        </dgm:presLayoutVars>
      </dgm:prSet>
      <dgm:spPr bwMode="auto"/>
    </dgm:pt>
    <dgm:pt modelId="{456058E8-407E-4C51-BFB6-E81F2EB423A8}" type="pres">
      <dgm:prSet presAssocID="{98636612-3DD4-4F70-86CD-89DBA8E20B49}" presName="sibTrans" presStyleCnt="0"/>
      <dgm:spPr bwMode="auto"/>
    </dgm:pt>
    <dgm:pt modelId="{05C2C42D-4E59-40EC-B2ED-C69C989A1796}" type="pres">
      <dgm:prSet presAssocID="{C9EDA7B9-691F-4836-B6E6-787C0D0C9BDD}" presName="compNode" presStyleCnt="0"/>
      <dgm:spPr bwMode="auto"/>
    </dgm:pt>
    <dgm:pt modelId="{A8458171-7B4C-4C40-B8CC-84432B548868}" type="pres">
      <dgm:prSet presAssocID="{C9EDA7B9-691F-4836-B6E6-787C0D0C9BDD}" presName="iconBgRect" presStyleLbl="bgShp" presStyleIdx="1" presStyleCnt="4"/>
      <dgm:spPr bwMode="auto">
        <a:prstGeom prst="round2DiagRect">
          <a:avLst>
            <a:gd name="adj1" fmla="val 29727"/>
            <a:gd name="adj2" fmla="val 0"/>
          </a:avLst>
        </a:prstGeom>
      </dgm:spPr>
    </dgm:pt>
    <dgm:pt modelId="{E0E9F809-9EBC-4FE5-A0D6-3CEE06842D5A}" type="pres">
      <dgm:prSet presAssocID="{C9EDA7B9-691F-4836-B6E6-787C0D0C9BDD}" presName="iconRect" presStyleLbl="node1" presStyleIdx="1" presStyleCnt="4"/>
      <dgm:spPr bwMode="auto">
        <a:blipFill>
          <a:blip r:embed="rId2"/>
          <a:stretch/>
        </a:blipFill>
        <a:ln>
          <a:noFill/>
        </a:ln>
      </dgm:spPr>
    </dgm:pt>
    <dgm:pt modelId="{135E1ABB-FCCD-4879-BBAA-CB63A05364F8}" type="pres">
      <dgm:prSet presAssocID="{C9EDA7B9-691F-4836-B6E6-787C0D0C9BDD}" presName="spaceRect" presStyleCnt="0"/>
      <dgm:spPr bwMode="auto"/>
    </dgm:pt>
    <dgm:pt modelId="{63C1D05D-E79C-4BBF-BEA2-3B57218996EA}" type="pres">
      <dgm:prSet presAssocID="{C9EDA7B9-691F-4836-B6E6-787C0D0C9BDD}" presName="textRect" presStyleLbl="revTx" presStyleIdx="1" presStyleCnt="4">
        <dgm:presLayoutVars>
          <dgm:chMax val="1"/>
          <dgm:chPref val="1"/>
        </dgm:presLayoutVars>
      </dgm:prSet>
      <dgm:spPr bwMode="auto"/>
    </dgm:pt>
    <dgm:pt modelId="{A53346CA-D904-4CD0-83D1-A398D9AB3D40}" type="pres">
      <dgm:prSet presAssocID="{A45AC3C7-A43B-466C-8398-25E8D60BDF90}" presName="sibTrans" presStyleCnt="0"/>
      <dgm:spPr bwMode="auto"/>
    </dgm:pt>
    <dgm:pt modelId="{521B02F6-E98B-40F3-9637-224D4DE1ED04}" type="pres">
      <dgm:prSet presAssocID="{D2A8D2C7-E164-46BC-8C6D-8E0DFDD93375}" presName="compNode" presStyleCnt="0"/>
      <dgm:spPr bwMode="auto"/>
    </dgm:pt>
    <dgm:pt modelId="{2167D684-3DD6-400B-BD34-4A1263774719}" type="pres">
      <dgm:prSet presAssocID="{D2A8D2C7-E164-46BC-8C6D-8E0DFDD93375}" presName="iconBgRect" presStyleLbl="bgShp" presStyleIdx="2" presStyleCnt="4"/>
      <dgm:spPr bwMode="auto">
        <a:prstGeom prst="round2DiagRect">
          <a:avLst>
            <a:gd name="adj1" fmla="val 29727"/>
            <a:gd name="adj2" fmla="val 0"/>
          </a:avLst>
        </a:prstGeom>
      </dgm:spPr>
    </dgm:pt>
    <dgm:pt modelId="{6918C852-AEE6-44AC-A112-DBDE1DE2E479}" type="pres">
      <dgm:prSet presAssocID="{D2A8D2C7-E164-46BC-8C6D-8E0DFDD93375}" presName="iconRect" presStyleLbl="node1" presStyleIdx="2" presStyleCnt="4"/>
      <dgm:spPr bwMode="auto">
        <a:blipFill>
          <a:blip r:embed="rId3"/>
          <a:stretch/>
        </a:blipFill>
        <a:ln>
          <a:noFill/>
        </a:ln>
      </dgm:spPr>
    </dgm:pt>
    <dgm:pt modelId="{18F9BCF4-942A-4296-80EC-DEE46E9FE8A7}" type="pres">
      <dgm:prSet presAssocID="{D2A8D2C7-E164-46BC-8C6D-8E0DFDD93375}" presName="spaceRect" presStyleCnt="0"/>
      <dgm:spPr bwMode="auto"/>
    </dgm:pt>
    <dgm:pt modelId="{1794846B-B7FD-43A2-A1FB-680663A3D64D}" type="pres">
      <dgm:prSet presAssocID="{D2A8D2C7-E164-46BC-8C6D-8E0DFDD93375}" presName="textRect" presStyleLbl="revTx" presStyleIdx="2" presStyleCnt="4">
        <dgm:presLayoutVars>
          <dgm:chMax val="1"/>
          <dgm:chPref val="1"/>
        </dgm:presLayoutVars>
      </dgm:prSet>
      <dgm:spPr bwMode="auto"/>
    </dgm:pt>
    <dgm:pt modelId="{10251D5B-DFFC-4087-8559-E5EFA2B53BD3}" type="pres">
      <dgm:prSet presAssocID="{751FD24B-D051-4272-BEB9-845F0B321DB8}" presName="sibTrans" presStyleCnt="0"/>
      <dgm:spPr bwMode="auto"/>
    </dgm:pt>
    <dgm:pt modelId="{74EBFF53-466D-4313-BCE3-76D0AD0EB181}" type="pres">
      <dgm:prSet presAssocID="{00B37926-BC16-43FF-BA80-7BDF059D66D4}" presName="compNode" presStyleCnt="0"/>
      <dgm:spPr bwMode="auto"/>
    </dgm:pt>
    <dgm:pt modelId="{9B215545-15D7-40B9-B4A7-66B0C83955E3}" type="pres">
      <dgm:prSet presAssocID="{00B37926-BC16-43FF-BA80-7BDF059D66D4}" presName="iconBgRect" presStyleLbl="bgShp" presStyleIdx="3" presStyleCnt="4"/>
      <dgm:spPr bwMode="auto">
        <a:prstGeom prst="round2DiagRect">
          <a:avLst>
            <a:gd name="adj1" fmla="val 29727"/>
            <a:gd name="adj2" fmla="val 0"/>
          </a:avLst>
        </a:prstGeom>
      </dgm:spPr>
    </dgm:pt>
    <dgm:pt modelId="{C5EDC0A1-22F1-46DE-BE72-2A23327603C8}" type="pres">
      <dgm:prSet presAssocID="{00B37926-BC16-43FF-BA80-7BDF059D66D4}" presName="iconRect" presStyleLbl="node1" presStyleIdx="3" presStyleCnt="4"/>
      <dgm:spPr bwMode="auto">
        <a:blipFill>
          <a:blip r:embed="rId4"/>
          <a:srcRect l="0" t="14285" r="0" b="14285"/>
          <a:stretch/>
        </a:blipFill>
      </dgm:spPr>
    </dgm:pt>
    <dgm:pt modelId="{ECD26B08-27FA-439E-9DB1-3FA48E719415}" type="pres">
      <dgm:prSet presAssocID="{00B37926-BC16-43FF-BA80-7BDF059D66D4}" presName="spaceRect" presStyleCnt="0"/>
      <dgm:spPr bwMode="auto"/>
    </dgm:pt>
    <dgm:pt modelId="{E96C5BAE-DEB0-465E-B692-291248C2E267}" type="pres">
      <dgm:prSet presAssocID="{00B37926-BC16-43FF-BA80-7BDF059D66D4}" presName="textRect" presStyleLbl="revTx" presStyleIdx="3" presStyleCnt="4">
        <dgm:presLayoutVars>
          <dgm:chMax val="1"/>
          <dgm:chPref val="1"/>
        </dgm:presLayoutVars>
      </dgm:prSet>
      <dgm:spPr bwMode="auto"/>
    </dgm:pt>
  </dgm:ptLst>
  <dgm:cxnLst>
    <dgm:cxn modelId="{73DB9E14-0740-442A-A65C-040060629D55}" srcId="{3142A410-27E4-420E-A768-B9A4A2A9164B}" destId="{D2A8D2C7-E164-46BC-8C6D-8E0DFDD93375}" srcOrd="2" destOrd="0" parTransId="{CB55B14A-2B00-4874-88DC-15E566E6FCEC}" sibTransId="{751FD24B-D051-4272-BEB9-845F0B321DB8}"/>
    <dgm:cxn modelId="{3CE39619-692F-43A7-81B1-F9118595E33D}" srcId="{3142A410-27E4-420E-A768-B9A4A2A9164B}" destId="{C9EDA7B9-691F-4836-B6E6-787C0D0C9BDD}" srcOrd="1" destOrd="0" parTransId="{7C6DB606-4647-4B5C-A974-BF3F471D7467}" sibTransId="{A45AC3C7-A43B-466C-8398-25E8D60BDF90}"/>
    <dgm:cxn modelId="{0BCA116A-E261-4EE7-B3B9-93B14E366A65}" type="presOf" srcId="{C9EDA7B9-691F-4836-B6E6-787C0D0C9BDD}" destId="{63C1D05D-E79C-4BBF-BEA2-3B57218996EA}" srcOrd="0" destOrd="0" presId="urn:microsoft.com/office/officeart/2018/5/layout/IconLeafLabelList"/>
    <dgm:cxn modelId="{64A38D6B-8744-4589-97BF-1E9714C7C8B4}" srcId="{3142A410-27E4-420E-A768-B9A4A2A9164B}" destId="{00B37926-BC16-43FF-BA80-7BDF059D66D4}" srcOrd="3" destOrd="0" parTransId="{0F830701-FD08-444F-A065-A03A303EEAAE}" sibTransId="{8810F6BD-639E-4466-871F-04837246FA71}"/>
    <dgm:cxn modelId="{CA55F095-5747-4818-A81D-6B0C1BAD7DB3}" type="presOf" srcId="{00B37926-BC16-43FF-BA80-7BDF059D66D4}" destId="{E96C5BAE-DEB0-465E-B692-291248C2E267}" srcOrd="0" destOrd="0" presId="urn:microsoft.com/office/officeart/2018/5/layout/IconLeafLabelList"/>
    <dgm:cxn modelId="{9232E6AA-B03C-427D-8689-581029D099D7}" type="presOf" srcId="{43A5EF26-F271-4C12-B23F-A90CCEDA9F25}" destId="{BCE3A4AB-5655-4C99-B9C1-25A15CB526D4}" srcOrd="0" destOrd="0" presId="urn:microsoft.com/office/officeart/2018/5/layout/IconLeafLabelList"/>
    <dgm:cxn modelId="{FA50B4BE-BFE9-433D-88B0-8DBDC0A99E41}" type="presOf" srcId="{D2A8D2C7-E164-46BC-8C6D-8E0DFDD93375}" destId="{1794846B-B7FD-43A2-A1FB-680663A3D64D}" srcOrd="0" destOrd="0" presId="urn:microsoft.com/office/officeart/2018/5/layout/IconLeafLabelList"/>
    <dgm:cxn modelId="{12101FE5-ABC7-4550-8882-B1AA0BA51ED0}" type="presOf" srcId="{3142A410-27E4-420E-A768-B9A4A2A9164B}" destId="{43F75ED8-4245-4CD1-A46D-EA4627351B68}" srcOrd="0" destOrd="0" presId="urn:microsoft.com/office/officeart/2018/5/layout/IconLeafLabelList"/>
    <dgm:cxn modelId="{F7FF0CF1-AF73-45E7-AEEF-2EE6BCC709B2}" srcId="{3142A410-27E4-420E-A768-B9A4A2A9164B}" destId="{43A5EF26-F271-4C12-B23F-A90CCEDA9F25}" srcOrd="0" destOrd="0" parTransId="{36C1C69E-328E-440B-BBD3-583EBF9629CA}" sibTransId="{98636612-3DD4-4F70-86CD-89DBA8E20B49}"/>
    <dgm:cxn modelId="{6E6BBA07-7C9D-4270-9CBA-78080376B259}" type="presParOf" srcId="{43F75ED8-4245-4CD1-A46D-EA4627351B68}" destId="{CB46BEA6-5CDB-45FB-8FE2-41589CC01901}" srcOrd="0" destOrd="0" presId="urn:microsoft.com/office/officeart/2018/5/layout/IconLeafLabelList"/>
    <dgm:cxn modelId="{D9167F5E-26E3-48F8-A9E0-3145B01F2FFC}" type="presParOf" srcId="{CB46BEA6-5CDB-45FB-8FE2-41589CC01901}" destId="{B1E001B7-2FAC-4F91-9459-8214764EED83}" srcOrd="0" destOrd="0" presId="urn:microsoft.com/office/officeart/2018/5/layout/IconLeafLabelList"/>
    <dgm:cxn modelId="{D39E4AA5-CBBE-46BD-884C-A7FAC0127C15}" type="presParOf" srcId="{CB46BEA6-5CDB-45FB-8FE2-41589CC01901}" destId="{CF3E0C91-733B-46AB-9C58-3E7B55AE5DD8}" srcOrd="1" destOrd="0" presId="urn:microsoft.com/office/officeart/2018/5/layout/IconLeafLabelList"/>
    <dgm:cxn modelId="{BB3FB8C3-187E-4F47-93E2-A6BA5CB0E764}" type="presParOf" srcId="{CB46BEA6-5CDB-45FB-8FE2-41589CC01901}" destId="{E7121325-4800-496B-B710-24A9D4205102}" srcOrd="2" destOrd="0" presId="urn:microsoft.com/office/officeart/2018/5/layout/IconLeafLabelList"/>
    <dgm:cxn modelId="{5C119780-F03E-4370-9328-86ACAF4801D4}" type="presParOf" srcId="{CB46BEA6-5CDB-45FB-8FE2-41589CC01901}" destId="{BCE3A4AB-5655-4C99-B9C1-25A15CB526D4}" srcOrd="3" destOrd="0" presId="urn:microsoft.com/office/officeart/2018/5/layout/IconLeafLabelList"/>
    <dgm:cxn modelId="{771951F2-9731-4FED-94F6-1A71D2214275}" type="presParOf" srcId="{43F75ED8-4245-4CD1-A46D-EA4627351B68}" destId="{456058E8-407E-4C51-BFB6-E81F2EB423A8}" srcOrd="1" destOrd="0" presId="urn:microsoft.com/office/officeart/2018/5/layout/IconLeafLabelList"/>
    <dgm:cxn modelId="{92AC4242-B1C3-4060-B3A3-B6B3C10C8482}" type="presParOf" srcId="{43F75ED8-4245-4CD1-A46D-EA4627351B68}" destId="{05C2C42D-4E59-40EC-B2ED-C69C989A1796}" srcOrd="2" destOrd="0" presId="urn:microsoft.com/office/officeart/2018/5/layout/IconLeafLabelList"/>
    <dgm:cxn modelId="{DC6776D8-867C-4057-AE94-1035DF9CFAD6}" type="presParOf" srcId="{05C2C42D-4E59-40EC-B2ED-C69C989A1796}" destId="{A8458171-7B4C-4C40-B8CC-84432B548868}" srcOrd="0" destOrd="0" presId="urn:microsoft.com/office/officeart/2018/5/layout/IconLeafLabelList"/>
    <dgm:cxn modelId="{D17E6383-7304-4ECE-80D6-A555A8995903}" type="presParOf" srcId="{05C2C42D-4E59-40EC-B2ED-C69C989A1796}" destId="{E0E9F809-9EBC-4FE5-A0D6-3CEE06842D5A}" srcOrd="1" destOrd="0" presId="urn:microsoft.com/office/officeart/2018/5/layout/IconLeafLabelList"/>
    <dgm:cxn modelId="{5CDF4A7C-0563-41EC-BF94-5AB31137E7E5}" type="presParOf" srcId="{05C2C42D-4E59-40EC-B2ED-C69C989A1796}" destId="{135E1ABB-FCCD-4879-BBAA-CB63A05364F8}" srcOrd="2" destOrd="0" presId="urn:microsoft.com/office/officeart/2018/5/layout/IconLeafLabelList"/>
    <dgm:cxn modelId="{4748EB7B-90F0-4F70-B419-E4B3AC635EFB}" type="presParOf" srcId="{05C2C42D-4E59-40EC-B2ED-C69C989A1796}" destId="{63C1D05D-E79C-4BBF-BEA2-3B57218996EA}" srcOrd="3" destOrd="0" presId="urn:microsoft.com/office/officeart/2018/5/layout/IconLeafLabelList"/>
    <dgm:cxn modelId="{DD71559B-4CCC-4B2D-AF0D-5283ED2CB44E}" type="presParOf" srcId="{43F75ED8-4245-4CD1-A46D-EA4627351B68}" destId="{A53346CA-D904-4CD0-83D1-A398D9AB3D40}" srcOrd="3" destOrd="0" presId="urn:microsoft.com/office/officeart/2018/5/layout/IconLeafLabelList"/>
    <dgm:cxn modelId="{86B33CAA-E017-4431-B06C-53DD9797A01B}" type="presParOf" srcId="{43F75ED8-4245-4CD1-A46D-EA4627351B68}" destId="{521B02F6-E98B-40F3-9637-224D4DE1ED04}" srcOrd="4" destOrd="0" presId="urn:microsoft.com/office/officeart/2018/5/layout/IconLeafLabelList"/>
    <dgm:cxn modelId="{1B1399FE-21EA-402E-A23B-5B9A2A59E979}" type="presParOf" srcId="{521B02F6-E98B-40F3-9637-224D4DE1ED04}" destId="{2167D684-3DD6-400B-BD34-4A1263774719}" srcOrd="0" destOrd="0" presId="urn:microsoft.com/office/officeart/2018/5/layout/IconLeafLabelList"/>
    <dgm:cxn modelId="{C341BD52-FF34-48B5-AAF4-228BA08C71B0}" type="presParOf" srcId="{521B02F6-E98B-40F3-9637-224D4DE1ED04}" destId="{6918C852-AEE6-44AC-A112-DBDE1DE2E479}" srcOrd="1" destOrd="0" presId="urn:microsoft.com/office/officeart/2018/5/layout/IconLeafLabelList"/>
    <dgm:cxn modelId="{32C9E427-61DA-42F0-AEEB-DDF5C369CBAA}" type="presParOf" srcId="{521B02F6-E98B-40F3-9637-224D4DE1ED04}" destId="{18F9BCF4-942A-4296-80EC-DEE46E9FE8A7}" srcOrd="2" destOrd="0" presId="urn:microsoft.com/office/officeart/2018/5/layout/IconLeafLabelList"/>
    <dgm:cxn modelId="{5C364749-BDEE-4F6A-B310-178D673371FC}" type="presParOf" srcId="{521B02F6-E98B-40F3-9637-224D4DE1ED04}" destId="{1794846B-B7FD-43A2-A1FB-680663A3D64D}" srcOrd="3" destOrd="0" presId="urn:microsoft.com/office/officeart/2018/5/layout/IconLeafLabelList"/>
    <dgm:cxn modelId="{CFACB710-0551-41B5-B5D3-75753AE02A67}" type="presParOf" srcId="{43F75ED8-4245-4CD1-A46D-EA4627351B68}" destId="{10251D5B-DFFC-4087-8559-E5EFA2B53BD3}" srcOrd="5" destOrd="0" presId="urn:microsoft.com/office/officeart/2018/5/layout/IconLeafLabelList"/>
    <dgm:cxn modelId="{AA142C5B-9350-4252-ADA2-1C44A40C8BA3}" type="presParOf" srcId="{43F75ED8-4245-4CD1-A46D-EA4627351B68}" destId="{74EBFF53-466D-4313-BCE3-76D0AD0EB181}" srcOrd="6" destOrd="0" presId="urn:microsoft.com/office/officeart/2018/5/layout/IconLeafLabelList"/>
    <dgm:cxn modelId="{1E5E0FA0-6C9A-4906-A360-589EC6ADE5D1}" type="presParOf" srcId="{74EBFF53-466D-4313-BCE3-76D0AD0EB181}" destId="{9B215545-15D7-40B9-B4A7-66B0C83955E3}" srcOrd="0" destOrd="0" presId="urn:microsoft.com/office/officeart/2018/5/layout/IconLeafLabelList"/>
    <dgm:cxn modelId="{7690B49D-9CE0-45C7-A9E8-2F9DB8DF43A0}" type="presParOf" srcId="{74EBFF53-466D-4313-BCE3-76D0AD0EB181}" destId="{C5EDC0A1-22F1-46DE-BE72-2A23327603C8}" srcOrd="1" destOrd="0" presId="urn:microsoft.com/office/officeart/2018/5/layout/IconLeafLabelList"/>
    <dgm:cxn modelId="{8E3ECC7D-7919-42F8-BF6E-E403F0BCE7C3}" type="presParOf" srcId="{74EBFF53-466D-4313-BCE3-76D0AD0EB181}" destId="{ECD26B08-27FA-439E-9DB1-3FA48E719415}" srcOrd="2" destOrd="0" presId="urn:microsoft.com/office/officeart/2018/5/layout/IconLeafLabelList"/>
    <dgm:cxn modelId="{228CF424-EA58-41FA-BC62-FFCDCDBBEBB0}" type="presParOf" srcId="{74EBFF53-466D-4313-BCE3-76D0AD0EB181}" destId="{E96C5BAE-DEB0-465E-B692-291248C2E26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790183264" name=""/>
      <dsp:cNvGrpSpPr/>
    </dsp:nvGrpSpPr>
    <dsp:grpSpPr bwMode="auto">
      <a:xfrm>
        <a:off x="0" y="0"/>
        <a:ext cx="6492875" cy="5105400"/>
        <a:chOff x="0" y="0"/>
        <a:chExt cx="6492875" cy="5105400"/>
      </a:xfrm>
    </dsp:grpSpPr>
    <dsp:sp modelId="{850FF252-C69F-4237-9B85-9028C43EEFDA}">
      <dsp:nvSpPr>
        <dsp:cNvPr id="0" name=""/>
        <dsp:cNvSpPr/>
      </dsp:nvSpPr>
      <dsp:spPr bwMode="auto"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99DAE1D6-6FA3-448A-933A-F54EBEDC249F}">
      <dsp:nvSpPr>
        <dsp:cNvPr id="0" name=""/>
        <dsp:cNvSpPr/>
      </dsp:nvSpPr>
      <dsp:spPr bwMode="auto"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300"/>
            <a:t>Увеличить информированность населения о здоровом образе жизни на 15%</a:t>
          </a:r>
          <a:endParaRPr lang="en-US" sz="2300"/>
        </a:p>
      </dsp:txBody>
      <dsp:txXfrm>
        <a:off x="0" y="2492"/>
        <a:ext cx="6492875" cy="850069"/>
      </dsp:txXfrm>
    </dsp:sp>
    <dsp:sp modelId="{5BF2A488-FF0C-4F3B-A7B3-0D278D6F3D0A}">
      <dsp:nvSpPr>
        <dsp:cNvPr id="0" name=""/>
        <dsp:cNvSpPr/>
      </dsp:nvSpPr>
      <dsp:spPr bwMode="auto">
        <a:xfrm>
          <a:off x="0" y="852561"/>
          <a:ext cx="6492875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17F99ED9-1815-49BA-86AE-B12BC17A5829}">
      <dsp:nvSpPr>
        <dsp:cNvPr id="0" name=""/>
        <dsp:cNvSpPr/>
      </dsp:nvSpPr>
      <dsp:spPr bwMode="auto"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300"/>
            <a:t>Уменьшить количество лиц с низкой физической активностью на 8%</a:t>
          </a:r>
          <a:endParaRPr lang="en-US" sz="2300"/>
        </a:p>
      </dsp:txBody>
      <dsp:txXfrm>
        <a:off x="0" y="852561"/>
        <a:ext cx="6492875" cy="850069"/>
      </dsp:txXfrm>
    </dsp:sp>
    <dsp:sp modelId="{840F85FB-375B-4154-BA6F-CAEB2F7D108F}">
      <dsp:nvSpPr>
        <dsp:cNvPr id="0" name=""/>
        <dsp:cNvSpPr/>
      </dsp:nvSpPr>
      <dsp:spPr bwMode="auto">
        <a:xfrm>
          <a:off x="0" y="1702630"/>
          <a:ext cx="6492875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873F358D-D4FC-41EE-963B-CA53380F14B1}">
      <dsp:nvSpPr>
        <dsp:cNvPr id="0" name=""/>
        <dsp:cNvSpPr/>
      </dsp:nvSpPr>
      <dsp:spPr bwMode="auto"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300"/>
            <a:t>Увеличить количество лиц, уменьшивших потребление соли на 7%</a:t>
          </a:r>
          <a:endParaRPr lang="en-US" sz="2300"/>
        </a:p>
      </dsp:txBody>
      <dsp:txXfrm>
        <a:off x="0" y="1702630"/>
        <a:ext cx="6492875" cy="850069"/>
      </dsp:txXfrm>
    </dsp:sp>
    <dsp:sp modelId="{8C9910C8-3DA8-46DB-ACB2-1D9EEE3DF509}">
      <dsp:nvSpPr>
        <dsp:cNvPr id="0" name=""/>
        <dsp:cNvSpPr/>
      </dsp:nvSpPr>
      <dsp:spPr bwMode="auto">
        <a:xfrm>
          <a:off x="0" y="2552699"/>
          <a:ext cx="6492875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6F0D4BA-8DA3-4342-AE8E-4CDFF82066F6}">
      <dsp:nvSpPr>
        <dsp:cNvPr id="0" name=""/>
        <dsp:cNvSpPr/>
      </dsp:nvSpPr>
      <dsp:spPr bwMode="auto"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300"/>
            <a:t>Увеличить количество лиц, бросивших курить в течение года на 5%</a:t>
          </a:r>
          <a:endParaRPr lang="en-US" sz="2300"/>
        </a:p>
      </dsp:txBody>
      <dsp:txXfrm>
        <a:off x="0" y="2552699"/>
        <a:ext cx="6492875" cy="850069"/>
      </dsp:txXfrm>
    </dsp:sp>
    <dsp:sp modelId="{60999B40-5BF5-4C73-860D-D2395A682DA8}">
      <dsp:nvSpPr>
        <dsp:cNvPr id="0" name=""/>
        <dsp:cNvSpPr/>
      </dsp:nvSpPr>
      <dsp:spPr bwMode="auto">
        <a:xfrm>
          <a:off x="0" y="3402769"/>
          <a:ext cx="6492875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1B0A655F-B1CB-499D-8915-8AA634C47082}">
      <dsp:nvSpPr>
        <dsp:cNvPr id="0" name=""/>
        <dsp:cNvSpPr/>
      </dsp:nvSpPr>
      <dsp:spPr bwMode="auto"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300"/>
            <a:t>Увеличить выявление артериальной гипертензии и лиц с повышенным АД на 10%</a:t>
          </a:r>
          <a:endParaRPr lang="en-US" sz="2300"/>
        </a:p>
      </dsp:txBody>
      <dsp:txXfrm>
        <a:off x="0" y="3402769"/>
        <a:ext cx="6492875" cy="850069"/>
      </dsp:txXfrm>
    </dsp:sp>
    <dsp:sp modelId="{A265AC85-B62C-4A82-B38A-D59E0877BE4E}">
      <dsp:nvSpPr>
        <dsp:cNvPr id="0" name=""/>
        <dsp:cNvSpPr/>
      </dsp:nvSpPr>
      <dsp:spPr bwMode="auto">
        <a:xfrm>
          <a:off x="0" y="4252838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2029598-4DB3-4566-AA2B-D4EBE534AF39}">
      <dsp:nvSpPr>
        <dsp:cNvPr id="0" name=""/>
        <dsp:cNvSpPr/>
      </dsp:nvSpPr>
      <dsp:spPr bwMode="auto"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300"/>
            <a:t>Снижение смертности от болезней системы кровообращения в течение года на 1,0-1,9% </a:t>
          </a:r>
          <a:endParaRPr lang="en-US" sz="2300"/>
        </a:p>
      </dsp:txBody>
      <dsp:txXfrm>
        <a:off x="0" y="4252838"/>
        <a:ext cx="6492875" cy="850069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075766216" name=""/>
      <dsp:cNvGrpSpPr/>
    </dsp:nvGrpSpPr>
    <dsp:grpSpPr bwMode="auto">
      <a:xfrm>
        <a:off x="0" y="0"/>
        <a:ext cx="6002110" cy="3729033"/>
        <a:chOff x="0" y="0"/>
        <a:chExt cx="6002110" cy="3729033"/>
      </a:xfrm>
    </dsp:grpSpPr>
    <dsp:sp modelId="{F6B8CE82-5395-4AE6-BD5C-1F020F0F267C}">
      <dsp:nvSpPr>
        <dsp:cNvPr id="0" name=""/>
        <dsp:cNvSpPr/>
      </dsp:nvSpPr>
      <dsp:spPr bwMode="auto">
        <a:xfrm>
          <a:off x="0" y="12084"/>
          <a:ext cx="6002110" cy="1787632"/>
        </a:xfrm>
        <a:prstGeom prst="roundRect">
          <a:avLst>
            <a:gd name="adj" fmla="val 1666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/>
            <a:t>10 000 шагов</a:t>
          </a:r>
          <a:endParaRPr lang="en-US" sz="4500"/>
        </a:p>
      </dsp:txBody>
      <dsp:txXfrm>
        <a:off x="87265" y="99349"/>
        <a:ext cx="5827580" cy="1613102"/>
      </dsp:txXfrm>
    </dsp:sp>
    <dsp:sp modelId="{11E3F236-89CE-4B63-8A28-36A5C4CBB22D}">
      <dsp:nvSpPr>
        <dsp:cNvPr id="0" name=""/>
        <dsp:cNvSpPr/>
      </dsp:nvSpPr>
      <dsp:spPr bwMode="auto">
        <a:xfrm>
          <a:off x="0" y="1929317"/>
          <a:ext cx="6002110" cy="1787632"/>
        </a:xfrm>
        <a:prstGeom prst="roundRect">
          <a:avLst>
            <a:gd name="adj" fmla="val 1666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/>
            <a:t>Ходим с известной личностью</a:t>
          </a:r>
          <a:endParaRPr lang="en-US" sz="4500"/>
        </a:p>
      </dsp:txBody>
      <dsp:txXfrm>
        <a:off x="87265" y="2016581"/>
        <a:ext cx="5827580" cy="1613102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100063900" name=""/>
      <dsp:cNvGrpSpPr/>
    </dsp:nvGrpSpPr>
    <dsp:grpSpPr bwMode="auto">
      <a:xfrm>
        <a:off x="0" y="0"/>
        <a:ext cx="6757510" cy="3152452"/>
        <a:chOff x="0" y="0"/>
        <a:chExt cx="6757510" cy="3152452"/>
      </a:xfrm>
    </dsp:grpSpPr>
    <dsp:sp modelId="{B1E001B7-2FAC-4F91-9459-8214764EED83}">
      <dsp:nvSpPr>
        <dsp:cNvPr id="0" name=""/>
        <dsp:cNvSpPr/>
      </dsp:nvSpPr>
      <dsp:spPr bwMode="auto">
        <a:xfrm>
          <a:off x="293253" y="680796"/>
          <a:ext cx="910353" cy="910353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CF3E0C91-733B-46AB-9C58-3E7B55AE5DD8}">
      <dsp:nvSpPr>
        <dsp:cNvPr id="0" name=""/>
        <dsp:cNvSpPr/>
      </dsp:nvSpPr>
      <dsp:spPr bwMode="auto">
        <a:xfrm>
          <a:off x="487263" y="874806"/>
          <a:ext cx="522333" cy="522333"/>
        </a:xfrm>
        <a:prstGeom prst="rect">
          <a:avLst/>
        </a:prstGeom>
        <a:blipFill>
          <a:blip r:embed="rId1"/>
          <a:stretch/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BCE3A4AB-5655-4C99-B9C1-25A15CB526D4}">
      <dsp:nvSpPr>
        <dsp:cNvPr id="0" name=""/>
        <dsp:cNvSpPr/>
      </dsp:nvSpPr>
      <dsp:spPr bwMode="auto">
        <a:xfrm>
          <a:off x="2238" y="1874703"/>
          <a:ext cx="1492382" cy="59695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cap="all"/>
          </a:pPr>
          <a:r>
            <a:rPr lang="ru-RU" sz="1200"/>
            <a:t>Школа для работников СМП</a:t>
          </a:r>
          <a:endParaRPr lang="en-US" sz="1200"/>
        </a:p>
      </dsp:txBody>
      <dsp:txXfrm>
        <a:off x="2238" y="1874703"/>
        <a:ext cx="1492382" cy="596953"/>
      </dsp:txXfrm>
    </dsp:sp>
    <dsp:sp modelId="{A8458171-7B4C-4C40-B8CC-84432B548868}">
      <dsp:nvSpPr>
        <dsp:cNvPr id="0" name=""/>
        <dsp:cNvSpPr/>
      </dsp:nvSpPr>
      <dsp:spPr bwMode="auto">
        <a:xfrm>
          <a:off x="2046803" y="680796"/>
          <a:ext cx="910353" cy="910353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0E9F809-9EBC-4FE5-A0D6-3CEE06842D5A}">
      <dsp:nvSpPr>
        <dsp:cNvPr id="0" name=""/>
        <dsp:cNvSpPr/>
      </dsp:nvSpPr>
      <dsp:spPr bwMode="auto">
        <a:xfrm>
          <a:off x="2240813" y="874806"/>
          <a:ext cx="522333" cy="522333"/>
        </a:xfrm>
        <a:prstGeom prst="rect">
          <a:avLst/>
        </a:prstGeom>
        <a:blipFill>
          <a:blip r:embed="rId2"/>
          <a:stretch/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3C1D05D-E79C-4BBF-BEA2-3B57218996EA}">
      <dsp:nvSpPr>
        <dsp:cNvPr id="0" name=""/>
        <dsp:cNvSpPr/>
      </dsp:nvSpPr>
      <dsp:spPr bwMode="auto">
        <a:xfrm>
          <a:off x="1755788" y="1874703"/>
          <a:ext cx="1492382" cy="59695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cap="all"/>
          </a:pPr>
          <a:r>
            <a:rPr lang="ru-RU" sz="1200"/>
            <a:t>Весенняя терапевтическая школа</a:t>
          </a:r>
          <a:endParaRPr lang="en-US" sz="1200"/>
        </a:p>
      </dsp:txBody>
      <dsp:txXfrm>
        <a:off x="1755788" y="1874703"/>
        <a:ext cx="1492382" cy="596953"/>
      </dsp:txXfrm>
    </dsp:sp>
    <dsp:sp modelId="{2167D684-3DD6-400B-BD34-4A1263774719}">
      <dsp:nvSpPr>
        <dsp:cNvPr id="0" name=""/>
        <dsp:cNvSpPr/>
      </dsp:nvSpPr>
      <dsp:spPr bwMode="auto">
        <a:xfrm>
          <a:off x="3800353" y="680796"/>
          <a:ext cx="910353" cy="910353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6918C852-AEE6-44AC-A112-DBDE1DE2E479}">
      <dsp:nvSpPr>
        <dsp:cNvPr id="0" name=""/>
        <dsp:cNvSpPr/>
      </dsp:nvSpPr>
      <dsp:spPr bwMode="auto">
        <a:xfrm>
          <a:off x="3994362" y="874806"/>
          <a:ext cx="522333" cy="522333"/>
        </a:xfrm>
        <a:prstGeom prst="rect">
          <a:avLst/>
        </a:prstGeom>
        <a:blipFill>
          <a:blip r:embed="rId3"/>
          <a:stretch/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1794846B-B7FD-43A2-A1FB-680663A3D64D}">
      <dsp:nvSpPr>
        <dsp:cNvPr id="0" name=""/>
        <dsp:cNvSpPr/>
      </dsp:nvSpPr>
      <dsp:spPr bwMode="auto">
        <a:xfrm>
          <a:off x="3509338" y="1874703"/>
          <a:ext cx="1492382" cy="59695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cap="all"/>
          </a:pPr>
          <a:r>
            <a:rPr lang="ru-RU" sz="1200"/>
            <a:t>Дни ХСН</a:t>
          </a:r>
          <a:endParaRPr lang="en-US" sz="1200"/>
        </a:p>
      </dsp:txBody>
      <dsp:txXfrm>
        <a:off x="3509338" y="1874703"/>
        <a:ext cx="1492382" cy="596953"/>
      </dsp:txXfrm>
    </dsp:sp>
    <dsp:sp modelId="{9B215545-15D7-40B9-B4A7-66B0C83955E3}">
      <dsp:nvSpPr>
        <dsp:cNvPr id="0" name=""/>
        <dsp:cNvSpPr/>
      </dsp:nvSpPr>
      <dsp:spPr bwMode="auto">
        <a:xfrm>
          <a:off x="5553902" y="680796"/>
          <a:ext cx="910353" cy="910353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C5EDC0A1-22F1-46DE-BE72-2A23327603C8}">
      <dsp:nvSpPr>
        <dsp:cNvPr id="0" name=""/>
        <dsp:cNvSpPr/>
      </dsp:nvSpPr>
      <dsp:spPr bwMode="auto">
        <a:xfrm>
          <a:off x="5747912" y="874806"/>
          <a:ext cx="522333" cy="522333"/>
        </a:xfrm>
        <a:prstGeom prst="rect">
          <a:avLst/>
        </a:prstGeom>
        <a:blipFill>
          <a:blip r:embed="rId4"/>
          <a:srcRect l="0" t="14285" r="0" b="14285"/>
          <a:stretch/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E96C5BAE-DEB0-465E-B692-291248C2E267}">
      <dsp:nvSpPr>
        <dsp:cNvPr id="0" name=""/>
        <dsp:cNvSpPr/>
      </dsp:nvSpPr>
      <dsp:spPr bwMode="auto">
        <a:xfrm>
          <a:off x="5262888" y="1874703"/>
          <a:ext cx="1492382" cy="59695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cap="all"/>
          </a:pPr>
          <a:r>
            <a:rPr lang="ru-RU" sz="1200"/>
            <a:t>ЗОЖ для населения – образовательный проект</a:t>
          </a:r>
          <a:endParaRPr/>
        </a:p>
      </dsp:txBody>
      <dsp:txXfrm>
        <a:off x="5262888" y="1874703"/>
        <a:ext cx="1492382" cy="596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 val="norm"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0000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00000"/>
              <dgm:constr type="w" for="des" forName="tx2" refType="w" fact="0.785000"/>
              <dgm:constr type="w" for="des" forName="horzSpace2" refType="w" fact="0.015000"/>
              <dgm:constr type="w" for="des" forName="thinLine2b" refType="w" fact="0.800000"/>
            </dgm:constrLst>
          </dgm:if>
          <dgm:if name="Name10" axis="root des" func="maxDepth" op="equ" val="3">
            <dgm:constrLst>
              <dgm:constr type="w" for="ch" forName="tx1" refType="w" fact="0.200000"/>
              <dgm:constr type="w" for="des" forName="tx2" refType="w" fact="0.385000"/>
              <dgm:constr type="w" for="des" forName="tx3" refType="w" fact="0.385000"/>
              <dgm:constr type="w" for="des" forName="horzSpace2" refType="w" fact="0.015000"/>
              <dgm:constr type="w" for="des" forName="horzSpace3" refType="w" fact="0.015000"/>
              <dgm:constr type="w" for="des" forName="thinLine2b" refType="w" fact="0.800000"/>
              <dgm:constr type="w" for="des" forName="thinLine3" refType="w" fact="0.385000"/>
            </dgm:constrLst>
          </dgm:if>
          <dgm:if name="Name11" axis="root des" func="maxDepth" op="gte" val="4">
            <dgm:constrLst>
              <dgm:constr type="w" for="ch" forName="tx1" refType="w" fact="0.200000"/>
              <dgm:constr type="w" for="des" forName="tx2" refType="w" fact="0.251600"/>
              <dgm:constr type="w" for="des" forName="tx3" refType="w" fact="0.251600"/>
              <dgm:constr type="w" for="des" forName="tx4" refType="w" fact="0.251600"/>
              <dgm:constr type="w" for="des" forName="horzSpace2" refType="w" fact="0.015000"/>
              <dgm:constr type="w" for="des" forName="horzSpace3" refType="w" fact="0.015000"/>
              <dgm:constr type="w" for="des" forName="horzSpace4" refType="w" fact="0.015000"/>
              <dgm:constr type="w" for="des" forName="thinLine2b" refType="w" fact="0.800000"/>
              <dgm:constr type="w" for="des" forName="thinLine3" refType="w" fact="0.533200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type="rect" r:blip="">
            <dgm:adjLst/>
          </dgm:shape>
          <dgm:presOf axis="self"/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r:blip="">
                <dgm:adjLst/>
              </dgm:shape>
              <dgm:presOf/>
              <dgm:layoutNode name="horzSpace2">
                <dgm:alg type="sp"/>
                <dgm:shape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type="rect" r:blip="">
                  <dgm:adjLst/>
                </dgm:shape>
                <dgm:presOf axis="self"/>
                <dgm:constrLst>
                  <dgm:constr type="tMarg" refType="primFontSz" fact="0.300000"/>
                  <dgm:constr type="bMarg" refType="primFontSz" fact="0.300000"/>
                  <dgm:constr type="lMarg" refType="primFontSz" fact="0.300000"/>
                  <dgm:constr type="rMarg" refType="primFontSz" fact="0.300000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r:blip="">
                      <dgm:adjLst/>
                    </dgm:shape>
                    <dgm:presOf/>
                    <dgm:layoutNode name="horzSpace3">
                      <dgm:alg type="sp"/>
                      <dgm:shape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type="rect" r:blip="">
                        <dgm:adjLst/>
                      </dgm:shape>
                      <dgm:presOf axis="self"/>
                      <dgm:constrLst>
                        <dgm:constr type="tMarg" refType="primFontSz" fact="0.300000"/>
                        <dgm:constr type="bMarg" refType="primFontSz" fact="0.300000"/>
                        <dgm:constr type="lMarg" refType="primFontSz" fact="0.300000"/>
                        <dgm:constr type="r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00000"/>
                              <dgm:constr type="bMarg" refType="primFontSz" fact="0.300000"/>
                              <dgm:constr type="lMarg" refType="primFontSz" fact="0.300000"/>
                              <dgm:constr type="rMarg" refType="primFontSz" fact="0.300000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type="line" r:blip="">
                <dgm:adjLst/>
              </dgm:shape>
              <dgm:presOf/>
            </dgm:layoutNode>
            <dgm:layoutNode name="vertSpace2b">
              <dgm:alg type="sp"/>
              <dgm:shape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0000"/>
      <dgm:constr type="w" for="ch" forName="childText" refType="w"/>
      <dgm:constr type="h" for="ch" forName="childText" refType="primFontSz" refFor="ch" refForName="parentText" fact="0.460000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0000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00000"/>
              <dgm:constr type="bMarg" refType="primFontSz" fact="0.100000"/>
              <dgm:constr type="lMarg" refType="w" fact="0.090000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 val="norm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00000"/>
          <dgm:constr type="w" for="ch" forName="compNode" val="100"/>
          <dgm:constr type="w" for="ch" forName="sibTrans" refType="w" refFor="ch" refForName="compNode" fact="0.175000"/>
          <dgm:constr type="sp" refType="w" refFor="ch" refForName="compNode" op="equ" fact="0.250000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00000"/>
          <dgm:constr type="w" for="ch" forName="compNode" val="100"/>
          <dgm:constr type="w" for="ch" forName="sibTrans" refType="w" refFor="ch" refForName="compNode" fact="0.175000"/>
          <dgm:constr type="sp" refType="w" refFor="ch" refForName="compNode" op="equ" fact="0.250000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00000"/>
          <dgm:constr type="w" for="ch" forName="compNode" refType="w"/>
          <dgm:constr type="w" for="ch" forName="sibTrans" refType="w" refFor="ch" refForName="compNode" fact="0.175000"/>
          <dgm:constr type="sp" refType="w" refFor="ch" refForName="compNode" op="equ" fact="0.250000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00000"/>
          <dgm:constr type="w" for="ch" forName="compNode" refType="w"/>
          <dgm:constr type="w" for="ch" forName="sibTrans" refType="w" refFor="ch" refForName="compNode" fact="0.175000"/>
          <dgm:constr type="sp" refType="w" refFor="ch" refForName="compNode" op="equ" fact="0.250000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r:blip="">
          <dgm:adjLst/>
        </dgm:shape>
        <dgm:presOf axis="self"/>
        <dgm:constrLst>
          <dgm:constr type="w" for="ch" forName="iconBgRect" refType="w" fact="0.610000"/>
          <dgm:constr type="h" for="ch" forName="iconBgRect" refType="w" refFor="ch" refForName="iconBgRect"/>
          <dgm:constr type="t" for="ch" forName="iconBgRect"/>
          <dgm:constr type="ctrX" for="ch" forName="iconBgRect" refType="w" fact="0.500000"/>
          <dgm:constr type="w" for="ch" forName="iconRect" refType="w" fact="0.350000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0000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type="round2DiagRect" r:blip="">
            <dgm:adjLst/>
          </dgm:shape>
          <dgm:presOf/>
          <dgm:constrLst/>
          <dgm:ruleLst/>
        </dgm:layoutNode>
        <dgm:layoutNode name="iconRect" styleLbl="node1">
          <dgm:alg type="sp"/>
          <dgm:shape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8CD115-F9BB-4FBE-B04B-44C73C9AA73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FAED1E-9F23-4C84-BDBA-9D2D3C5317E1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diagramData" Target="../diagrams/data2.xml" /><Relationship Id="rId4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diagramData" Target="../diagrams/data3.xml" /><Relationship Id="rId4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6" Type="http://schemas.openxmlformats.org/officeDocument/2006/relationships/diagramLayout" Target="../diagrams/layout3.xml" /><Relationship Id="rId7" Type="http://schemas.openxmlformats.org/officeDocument/2006/relationships/diagramQuickStyle" Target="../diagrams/quickStyle3.xml" 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 descr="Физическая активность как важный фактор сохранения и укрепления здоровья —  Администрация Добровского муниципального района Липецкой области"/>
          <p:cNvPicPr>
            <a:picLocks noChangeAspect="1" noChangeArrowheads="1"/>
          </p:cNvPicPr>
          <p:nvPr/>
        </p:nvPicPr>
        <p:blipFill>
          <a:blip r:embed="rId2"/>
          <a:srcRect l="0" t="0" r="11111" b="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18" name="Rectangle 1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75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ru-RU" sz="5200">
                <a:solidFill>
                  <a:srgbClr val="FFFFFF"/>
                </a:solidFill>
              </a:rPr>
              <a:t>Здоровое сердце - 2022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10252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Результаты проекта</a:t>
            </a:r>
            <a:endParaRPr/>
          </a:p>
        </p:txBody>
      </p:sp>
      <p:sp>
        <p:nvSpPr>
          <p:cNvPr id="1649907262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10515600" cy="477714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Другими результатами пилотного проекта «Здоровое сердце – 2021» были: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охват аудитории (увидевшие хотя бы один раз)  –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259 000–300 000 человек;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осмотрено в городе и районах области более 600 человек, углубленное профилактическое консультирование прошли 94 человека;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роздано более 10 000 информационных материалов,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посвященных профилактике и признакам инсульта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и инфаркта;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посетили мастер-классы по терренкуру более 100 человек;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прочитано лекций о здоровом сердце и факторах риска для населения области – 39;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проведено эфиров на телевидении, радио, в социальных сетях – 15;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выпущено статей о здоровом образе жизни – 28;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прошли обучение в формате онлайн 182 фельдшера;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прошли дополнительное обучение по профилактике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в рамках проекта 46 медицинских работников первичного звена;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повышение информированности о здоровом образе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жизни – 6,4 %;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повышение информированности о физической активности – 7,5 %;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повышение информированности об ожирении  –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3,2 %.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975759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Где можно почитать?</a:t>
            </a:r>
            <a:endParaRPr/>
          </a:p>
        </p:txBody>
      </p:sp>
      <p:pic>
        <p:nvPicPr>
          <p:cNvPr id="164536009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809684" y="1692742"/>
            <a:ext cx="7006493" cy="5059696"/>
          </a:xfrm>
          <a:prstGeom prst="rect">
            <a:avLst/>
          </a:prstGeom>
        </p:spPr>
      </p:pic>
      <p:sp>
        <p:nvSpPr>
          <p:cNvPr id="995337235" name=""/>
          <p:cNvSpPr txBox="1"/>
          <p:nvPr/>
        </p:nvSpPr>
        <p:spPr bwMode="auto">
          <a:xfrm flipH="0" flipV="0">
            <a:off x="70948" y="6257795"/>
            <a:ext cx="5038494" cy="5486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/>
              <a:t>Артемьева Г.Б., Калинин Р.Е., Филиппов Е.В., Хоминец В.В. Управление факторами риска: возможность или необходимость? Национальное здравоохранение. 2022;3(3):12-19. https://doi.org/10.47093/2713-069X.2022.3.3.12-19</a:t>
            </a:r>
            <a:endParaRPr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 descr="Физическая активность как важный фактор сохранения и укрепления здоровья —  Администрация Добровского муниципального района Липецкой области"/>
          <p:cNvPicPr>
            <a:picLocks noChangeAspect="1" noChangeArrowheads="1"/>
          </p:cNvPicPr>
          <p:nvPr/>
        </p:nvPicPr>
        <p:blipFill>
          <a:blip r:embed="rId2"/>
          <a:srcRect l="0" t="0" r="11111" b="0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</p:spPr>
      </p:pic>
      <p:sp>
        <p:nvSpPr>
          <p:cNvPr id="73" name="Rectangle 72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rot="16199999">
            <a:off x="-1103377" y="1100316"/>
            <a:ext cx="6858003" cy="46573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>
          <a:xfrm>
            <a:off x="643465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5200">
                <a:solidFill>
                  <a:srgbClr val="FFFFFF"/>
                </a:solidFill>
              </a:rPr>
              <a:t>Вместе к ЗОЖ!</a:t>
            </a:r>
            <a:endParaRPr/>
          </a:p>
        </p:txBody>
      </p:sp>
      <p:sp>
        <p:nvSpPr>
          <p:cNvPr id="75" name="Rectangle 74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rot="5400000">
            <a:off x="7540187" y="2206184"/>
            <a:ext cx="6858003" cy="244562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Freeform: Shape 8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 fill="norm" stroke="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10"/>
          <p:cNvGrpSpPr>
            <a:grpSpLocks noChangeAspect="1" noGrp="1" noMove="1" noResize="1" noRot="1" noUngrp="1"/>
          </p:cNvGrpSpPr>
          <p:nvPr/>
        </p:nvGrpSpPr>
        <p:grpSpPr bwMode="auto"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 fill="norm" stroke="1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 fill="norm" stroke="1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 fill="norm" stroke="1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5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 fill="norm" stroke="1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 fill="norm" stroke="1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 fill="norm" stroke="1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rgbClr val="FFFFFF"/>
                </a:solidFill>
              </a:rPr>
              <a:t>Цель:</a:t>
            </a:r>
            <a:endParaRPr/>
          </a:p>
        </p:txBody>
      </p:sp>
      <p:graphicFrame>
        <p:nvGraphicFramePr>
          <p:cNvPr id="27" name="Объект 2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5010149" y="685800"/>
          <a:ext cx="6492875" cy="5105400"/>
          <a:chOff x="0" y="0"/>
          <a:ch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7" name="Rectangl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/>
              <a:t>Физическая активность</a:t>
            </a:r>
            <a:endParaRPr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rcRect l="41749" t="0" r="11295" b="-1"/>
          <a:stretch/>
        </p:blipFill>
        <p:spPr bwMode="auto">
          <a:xfrm>
            <a:off x="7199440" y="10"/>
            <a:ext cx="4992559" cy="6857990"/>
          </a:xfrm>
          <a:prstGeom prst="rect">
            <a:avLst/>
          </a:prstGeom>
          <a:effectLst/>
        </p:spPr>
      </p:pic>
      <p:graphicFrame>
        <p:nvGraphicFramePr>
          <p:cNvPr id="9" name="Объект 2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836680" y="2405067"/>
          <a:ext cx="6002110" cy="3729033"/>
          <a:chOff x="0" y="0"/>
          <a:chExt cx="6002110" cy="372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/>
              <a:t>Образование 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557" t="0" r="50849" b="-1"/>
          <a:stretch/>
        </p:blipFill>
        <p:spPr bwMode="auto">
          <a:xfrm>
            <a:off x="7199440" y="10"/>
            <a:ext cx="4992559" cy="6857990"/>
          </a:xfrm>
          <a:prstGeom prst="rect">
            <a:avLst/>
          </a:prstGeom>
          <a:effectLst/>
        </p:spPr>
      </p:pic>
      <p:graphicFrame>
        <p:nvGraphicFramePr>
          <p:cNvPr id="5" name="Объект 2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81280" y="2405067"/>
          <a:ext cx="6757510" cy="3152452"/>
          <a:chOff x="0" y="0"/>
          <a:chExt cx="6757510" cy="315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Профиль риска (образование)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Все районы области:</a:t>
            </a:r>
            <a:endParaRPr/>
          </a:p>
          <a:p>
            <a:pPr lvl="1">
              <a:defRPr/>
            </a:pPr>
            <a:r>
              <a:rPr lang="ru-RU"/>
              <a:t>Здоровые</a:t>
            </a:r>
            <a:endParaRPr/>
          </a:p>
          <a:p>
            <a:pPr lvl="1">
              <a:defRPr/>
            </a:pPr>
            <a:r>
              <a:rPr lang="ru-RU"/>
              <a:t>Имеющие ССЗ</a:t>
            </a:r>
            <a:endParaRPr/>
          </a:p>
          <a:p>
            <a:pPr lvl="1">
              <a:defRPr/>
            </a:pPr>
            <a:r>
              <a:rPr lang="ru-RU"/>
              <a:t>Имеющие другие ХНИЗ</a:t>
            </a:r>
            <a:endParaRPr/>
          </a:p>
          <a:p>
            <a:pPr lvl="1">
              <a:defRPr/>
            </a:pPr>
            <a:r>
              <a:rPr lang="ru-RU"/>
              <a:t>Лица, перенесшие </a:t>
            </a:r>
            <a:r>
              <a:rPr lang="en-US"/>
              <a:t>COVID-19 </a:t>
            </a:r>
            <a:r>
              <a:rPr lang="ru-RU"/>
              <a:t>с формированием </a:t>
            </a:r>
            <a:r>
              <a:rPr lang="ru-RU"/>
              <a:t>постковидного</a:t>
            </a:r>
            <a:r>
              <a:rPr lang="ru-RU"/>
              <a:t> синдрома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Черное перо на листе с затененными номерами"/>
          <p:cNvPicPr>
            <a:picLocks noChangeAspect="1"/>
          </p:cNvPicPr>
          <p:nvPr/>
        </p:nvPicPr>
        <p:blipFill>
          <a:blip r:embed="rId2"/>
          <a:srcRect l="5884" t="0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/>
              <a:t>Ежегодный «здоровый» тест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Ежегодное тестирование знаний о поведенческих факторах риска на всех медицинских и образовательных площадках Рязанской области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365125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ru-RU"/>
              <a:t>Движение проекта «Здоровое сердце – 2022»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843280" y="6004558"/>
            <a:ext cx="1048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Май               Июнь               Июль               Август                Сентябрь               Октябрь               Ноябрь 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386080" y="2692400"/>
            <a:ext cx="738664" cy="27533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</a:rPr>
              <a:t>Старт проекта </a:t>
            </a:r>
            <a:endParaRPr/>
          </a:p>
          <a:p>
            <a:pPr algn="ctr">
              <a:defRPr/>
            </a:pPr>
            <a:r>
              <a:rPr lang="ru-RU" b="1">
                <a:solidFill>
                  <a:srgbClr val="FF0000"/>
                </a:solidFill>
              </a:rPr>
              <a:t>1 мая 2022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10874216" y="1544320"/>
            <a:ext cx="1292662" cy="44602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</a:rPr>
              <a:t>Интеграция проекта в региональную программу снижения смертности от болезней системы кровообращения</a:t>
            </a:r>
            <a:endParaRPr/>
          </a:p>
          <a:p>
            <a:pPr algn="ctr">
              <a:defRPr/>
            </a:pPr>
            <a:r>
              <a:rPr lang="ru-RU" b="1">
                <a:solidFill>
                  <a:srgbClr val="FF0000"/>
                </a:solidFill>
              </a:rPr>
              <a:t>7 ноября 2022</a:t>
            </a:r>
            <a:endParaRPr/>
          </a:p>
        </p:txBody>
      </p:sp>
      <p:sp>
        <p:nvSpPr>
          <p:cNvPr id="6" name="Стрелка: вправо 5"/>
          <p:cNvSpPr/>
          <p:nvPr/>
        </p:nvSpPr>
        <p:spPr bwMode="auto">
          <a:xfrm>
            <a:off x="1678742" y="1645920"/>
            <a:ext cx="8928298" cy="132556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10 000 шагов/ходим с известной личностью</a:t>
            </a:r>
            <a:endParaRPr lang="ru-RU"/>
          </a:p>
        </p:txBody>
      </p:sp>
      <p:sp>
        <p:nvSpPr>
          <p:cNvPr id="7" name="Стрелка: вправо 6"/>
          <p:cNvSpPr/>
          <p:nvPr/>
        </p:nvSpPr>
        <p:spPr bwMode="auto">
          <a:xfrm>
            <a:off x="1678742" y="3111657"/>
            <a:ext cx="8928298" cy="132556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Выезды в районы области</a:t>
            </a:r>
            <a:endParaRPr/>
          </a:p>
        </p:txBody>
      </p:sp>
      <p:sp>
        <p:nvSpPr>
          <p:cNvPr id="8" name="Стрелка: вправо 7"/>
          <p:cNvSpPr/>
          <p:nvPr/>
        </p:nvSpPr>
        <p:spPr bwMode="auto">
          <a:xfrm>
            <a:off x="1678742" y="4658037"/>
            <a:ext cx="2629098" cy="132556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Ежегодный «здоровый» тест</a:t>
            </a:r>
            <a:endParaRPr/>
          </a:p>
        </p:txBody>
      </p:sp>
      <p:sp>
        <p:nvSpPr>
          <p:cNvPr id="9" name="Стрелка: вправо 8"/>
          <p:cNvSpPr/>
          <p:nvPr/>
        </p:nvSpPr>
        <p:spPr bwMode="auto">
          <a:xfrm>
            <a:off x="6569612" y="4658036"/>
            <a:ext cx="3943645" cy="132556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Тестирование организованных групп (предприятия, школы и т.д.)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365125"/>
            <a:ext cx="12192000" cy="1325563"/>
          </a:xfrm>
        </p:spPr>
        <p:txBody>
          <a:bodyPr/>
          <a:lstStyle/>
          <a:p>
            <a:pPr algn="ctr">
              <a:defRPr/>
            </a:pPr>
            <a:r>
              <a:rPr lang="ru-RU"/>
              <a:t>Движение проекта «Здоровое сердце – 2022»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843280" y="6004558"/>
            <a:ext cx="1048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Май               Июнь               Июль               Август                Сентябрь               Октябрь               Ноябрь 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386080" y="2692400"/>
            <a:ext cx="738664" cy="27533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</a:rPr>
              <a:t>Старт проекта </a:t>
            </a:r>
            <a:endParaRPr/>
          </a:p>
          <a:p>
            <a:pPr algn="ctr">
              <a:defRPr/>
            </a:pPr>
            <a:r>
              <a:rPr lang="ru-RU" b="1">
                <a:solidFill>
                  <a:srgbClr val="FF0000"/>
                </a:solidFill>
              </a:rPr>
              <a:t>1 мая 2022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10874216" y="1544320"/>
            <a:ext cx="1292662" cy="44602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</a:rPr>
              <a:t>Интеграция проекта в региональную программу снижения смертности от болезней системы кровообращения</a:t>
            </a:r>
            <a:endParaRPr/>
          </a:p>
          <a:p>
            <a:pPr algn="ctr">
              <a:defRPr/>
            </a:pPr>
            <a:r>
              <a:rPr lang="ru-RU" b="1">
                <a:solidFill>
                  <a:srgbClr val="FF0000"/>
                </a:solidFill>
              </a:rPr>
              <a:t>7 ноября 2022</a:t>
            </a:r>
            <a:endParaRPr/>
          </a:p>
        </p:txBody>
      </p:sp>
      <p:sp>
        <p:nvSpPr>
          <p:cNvPr id="6" name="Стрелка: вправо 5"/>
          <p:cNvSpPr/>
          <p:nvPr/>
        </p:nvSpPr>
        <p:spPr bwMode="auto">
          <a:xfrm>
            <a:off x="1229360" y="1645921"/>
            <a:ext cx="9619734" cy="10882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ЗОЖ для населения – образовательный проект</a:t>
            </a:r>
            <a:endParaRPr/>
          </a:p>
        </p:txBody>
      </p:sp>
      <p:sp>
        <p:nvSpPr>
          <p:cNvPr id="7" name="Стрелка: вправо 6"/>
          <p:cNvSpPr/>
          <p:nvPr/>
        </p:nvSpPr>
        <p:spPr bwMode="auto">
          <a:xfrm>
            <a:off x="1229360" y="3677920"/>
            <a:ext cx="1452880" cy="132556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Школа для работников СМП</a:t>
            </a:r>
            <a:endParaRPr/>
          </a:p>
        </p:txBody>
      </p:sp>
      <p:sp>
        <p:nvSpPr>
          <p:cNvPr id="8" name="Стрелка: вправо 7"/>
          <p:cNvSpPr/>
          <p:nvPr/>
        </p:nvSpPr>
        <p:spPr bwMode="auto">
          <a:xfrm>
            <a:off x="1229360" y="4815840"/>
            <a:ext cx="2692400" cy="104854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Весенняя терапевтическая школа</a:t>
            </a:r>
            <a:endParaRPr/>
          </a:p>
        </p:txBody>
      </p:sp>
      <p:sp>
        <p:nvSpPr>
          <p:cNvPr id="9" name="Стрелка: вправо 8"/>
          <p:cNvSpPr/>
          <p:nvPr/>
        </p:nvSpPr>
        <p:spPr bwMode="auto">
          <a:xfrm>
            <a:off x="1204238" y="2634457"/>
            <a:ext cx="2209522" cy="104854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Дни ХСН</a:t>
            </a:r>
            <a:endParaRPr/>
          </a:p>
        </p:txBody>
      </p:sp>
      <p:sp>
        <p:nvSpPr>
          <p:cNvPr id="10" name="Стрелка: вправо 9"/>
          <p:cNvSpPr/>
          <p:nvPr/>
        </p:nvSpPr>
        <p:spPr bwMode="auto">
          <a:xfrm>
            <a:off x="7112000" y="4815840"/>
            <a:ext cx="3737094" cy="104854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Осенняя терапевтическая школа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68100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Результаты проекта</a:t>
            </a:r>
            <a:endParaRPr/>
          </a:p>
        </p:txBody>
      </p:sp>
      <p:sp>
        <p:nvSpPr>
          <p:cNvPr id="747211797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1825624"/>
            <a:ext cx="10515600" cy="477714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Чтоимость проекта составила около 300 000 рублей (2022)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В рамках мероприятий «Здоровое сердце  –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2021» был организован диктант, призванный напомнить о факторах риска населению старше 18 лет.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Он проводился во всех районах области в библиотеках или других общественных пространствах. Кроме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того, ряд предприятий также участвовал в этом мероприятии. Написали диктант более 1600 человек.</a:t>
            </a:r>
            <a:endParaRPr lang="ru-RU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Р7-Офис/7.2.2.36</Application>
  <PresentationFormat>On-screen Show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</cp:coreProperties>
</file>