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</a:t>
            </a:r>
            <a:r>
              <a:rPr lang="ru-RU" sz="16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выявления ЗНО в рамках диспансеризации (прирост, %)*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42594675665539"/>
          <c:y val="2.4732759398847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845108713409072E-2"/>
          <c:y val="0.15431601808399506"/>
          <c:w val="0.96030978257318189"/>
          <c:h val="0.77901877582353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C5-4F04-B145-B201BA82203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5-4F04-B145-B201BA8220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5-4F04-B145-B201BA822034}"/>
              </c:ext>
            </c:extLst>
          </c:dPt>
          <c:dPt>
            <c:idx val="3"/>
            <c:invertIfNegative val="0"/>
            <c:bubble3D val="0"/>
            <c:spPr>
              <a:solidFill>
                <a:srgbClr val="FDD0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C5-4F04-B145-B201BA82203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+</a:t>
                    </a:r>
                    <a:fld id="{2ACE2964-2141-4125-ACF1-E01C7AE6C092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C5-4F04-B145-B201BA82203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+</a:t>
                    </a:r>
                    <a:fld id="{468D49A1-5664-44FA-93FA-152A756B9404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C5-4F04-B145-B201BA82203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+</a:t>
                    </a:r>
                    <a:fld id="{AE6643A0-0E36-4991-828F-B31076C7F7FB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C5-4F04-B145-B201BA822034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en-US" sz="1400" dirty="0" smtClean="0"/>
                      <a:t>+</a:t>
                    </a:r>
                    <a:fld id="{274611A1-4351-440E-9C0C-650940B1E8AB}" type="VALUE">
                      <a:rPr lang="en-US" sz="1400" smtClean="0"/>
                      <a:pPr>
                        <a:defRPr sz="14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[ЗНАЧЕНИЕ]</a:t>
                    </a:fld>
                    <a:endParaRPr lang="en-US" sz="1400" dirty="0" smtClean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9C5-4F04-B145-B201BA82203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+</a:t>
                    </a:r>
                    <a:fld id="{556F23F4-DF9A-4FFC-8952-FA8DE441981E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635-4926-97E3-E10B632A2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кожа</c:v>
                </c:pt>
                <c:pt idx="1">
                  <c:v>КРР</c:v>
                </c:pt>
                <c:pt idx="2">
                  <c:v>шейка матки</c:v>
                </c:pt>
                <c:pt idx="3">
                  <c:v>яичники</c:v>
                </c:pt>
                <c:pt idx="4">
                  <c:v>молочная железа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</c:v>
                </c:pt>
                <c:pt idx="1">
                  <c:v>0.27</c:v>
                </c:pt>
                <c:pt idx="2">
                  <c:v>0.33</c:v>
                </c:pt>
                <c:pt idx="3">
                  <c:v>1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0-004C-8EA4-4D368458E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9896368"/>
        <c:axId val="-1069893648"/>
      </c:barChart>
      <c:catAx>
        <c:axId val="-10698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069893648"/>
        <c:crosses val="autoZero"/>
        <c:auto val="1"/>
        <c:lblAlgn val="ctr"/>
        <c:lblOffset val="100"/>
        <c:noMultiLvlLbl val="1"/>
      </c:catAx>
      <c:valAx>
        <c:axId val="-1069893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0698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124149529852"/>
          <c:y val="0.2069963249328679"/>
          <c:w val="0.80831562316846317"/>
          <c:h val="0.633522079286402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F8-43DC-9470-BBEA1F6C6D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F8-43DC-9470-BBEA1F6C6DD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F8-43DC-9470-BBEA1F6C6DDF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F8-43DC-9470-BBEA1F6C6D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Прошли 2 этап Д</c:v>
                </c:pt>
                <c:pt idx="1">
                  <c:v>Прошли 1 этап Д</c:v>
                </c:pt>
                <c:pt idx="2">
                  <c:v>Вяты на ДН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</c:v>
                </c:pt>
                <c:pt idx="1">
                  <c:v>0.56000000000000005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F8-43DC-9470-BBEA1F6C6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069902896"/>
        <c:axId val="-1069897456"/>
      </c:barChart>
      <c:catAx>
        <c:axId val="-106990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69897456"/>
        <c:crosses val="autoZero"/>
        <c:auto val="1"/>
        <c:lblAlgn val="ctr"/>
        <c:lblOffset val="100"/>
        <c:noMultiLvlLbl val="0"/>
      </c:catAx>
      <c:valAx>
        <c:axId val="-10698974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06990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71990760253978E-2"/>
          <c:y val="0.2069963249328679"/>
          <c:w val="0.94585601847949208"/>
          <c:h val="0.63352207928640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4A-4BF3-B5F9-20830CC8EF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4A-4BF3-B5F9-20830CC8EF7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4A-4BF3-B5F9-20830CC8EF7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4A-4BF3-B5F9-20830CC8EF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603</c:v>
                </c:pt>
                <c:pt idx="1">
                  <c:v>1426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4A-4BF3-B5F9-20830CC8E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93767792"/>
        <c:axId val="-993779216"/>
      </c:barChart>
      <c:catAx>
        <c:axId val="-9937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93779216"/>
        <c:crosses val="autoZero"/>
        <c:auto val="1"/>
        <c:lblAlgn val="ctr"/>
        <c:lblOffset val="100"/>
        <c:noMultiLvlLbl val="0"/>
      </c:catAx>
      <c:valAx>
        <c:axId val="-993779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9376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71990760253978E-2"/>
          <c:y val="0.32422804830768848"/>
          <c:w val="0.94585601847949208"/>
          <c:h val="0.51629035591158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D-4F67-B2DD-5F68C67D73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D-4F67-B2DD-5F68C67D732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D-4F67-B2DD-5F68C67D7324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6D-4F67-B2DD-5F68C67D7324}"/>
              </c:ext>
            </c:extLst>
          </c:dPt>
          <c:dLbls>
            <c:dLbl>
              <c:idx val="0"/>
              <c:layout>
                <c:manualLayout>
                  <c:x val="1.1074905311012991E-2"/>
                  <c:y val="0.114331732377613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72611846369843"/>
                      <c:h val="0.113960563158842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6D-4F67-B2DD-5F68C67D7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213</c:v>
                </c:pt>
                <c:pt idx="1">
                  <c:v>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6D-4F67-B2DD-5F68C67D7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93768336"/>
        <c:axId val="-993779760"/>
      </c:barChart>
      <c:catAx>
        <c:axId val="-9937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93779760"/>
        <c:crosses val="autoZero"/>
        <c:auto val="1"/>
        <c:lblAlgn val="ctr"/>
        <c:lblOffset val="100"/>
        <c:noMultiLvlLbl val="0"/>
      </c:catAx>
      <c:valAx>
        <c:axId val="-99377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9376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71990760253978E-2"/>
          <c:y val="0.70617656639984561"/>
          <c:w val="0.94585601847949208"/>
          <c:h val="0.13434183781942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54-479E-8E9B-775A598D6E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54-479E-8E9B-775A598D6E9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54-479E-8E9B-775A598D6E96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54-479E-8E9B-775A598D6E96}"/>
              </c:ext>
            </c:extLst>
          </c:dPt>
          <c:dLbls>
            <c:dLbl>
              <c:idx val="0"/>
              <c:layout>
                <c:manualLayout>
                  <c:x val="0"/>
                  <c:y val="0.120386569838101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54-479E-8E9B-775A598D6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</c:v>
                </c:pt>
                <c:pt idx="1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54-479E-8E9B-775A598D6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93767248"/>
        <c:axId val="-993773776"/>
      </c:barChart>
      <c:catAx>
        <c:axId val="-9937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93773776"/>
        <c:crosses val="autoZero"/>
        <c:auto val="1"/>
        <c:lblAlgn val="ctr"/>
        <c:lblOffset val="100"/>
        <c:noMultiLvlLbl val="0"/>
      </c:catAx>
      <c:valAx>
        <c:axId val="-99377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937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CB185-5BF2-42CD-BDDD-7F38B6DDD53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FAF5-F12A-4B5F-9626-9D4FEE73D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0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FAF5-F12A-4B5F-9626-9D4FEE73DB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D912A-3C8D-45A5-B0DF-F27595BCBFB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3442-FDFE-4A6F-B1B6-103CFC85B6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2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4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7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8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9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5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0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80CB-05E1-4759-802A-C73C291B3B2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DF77-F2E4-49F2-A18F-2786CC2D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7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stovo-crb@yandex.ru" TargetMode="External"/><Relationship Id="rId4" Type="http://schemas.openxmlformats.org/officeDocument/2006/relationships/hyperlink" Target="tel:+7%20(831)%20457-93-4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5293" y="1518018"/>
            <a:ext cx="5896707" cy="2387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Выездная диспансеризация – инструмент повышения охвата обследованием лиц трудоспособного возраста.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646"/>
            <a:ext cx="6541477" cy="48757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95292" y="3464048"/>
            <a:ext cx="589670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Гребёнкина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Е.В., главный врач </a:t>
            </a:r>
          </a:p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НО «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Кстовская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ЦРБ»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4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0589" y="156482"/>
            <a:ext cx="10071411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Выявленные проблемы при реализации мероприятий: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553" y="1654081"/>
            <a:ext cx="10954871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1.Возможность проведения диспансеризации только для прикрепленного населения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Отсутствие тарифа на выездную диспансеризацию (финансовые потери для медицинской организации).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5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86" y="0"/>
            <a:ext cx="2154114" cy="198706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9976" y="1841719"/>
            <a:ext cx="74157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694" y="3393831"/>
            <a:ext cx="2622306" cy="2993048"/>
          </a:xfrm>
          <a:prstGeom prst="rect">
            <a:avLst/>
          </a:prstGeom>
        </p:spPr>
      </p:pic>
      <p:sp>
        <p:nvSpPr>
          <p:cNvPr id="5" name="AutoShape 3"/>
          <p:cNvSpPr/>
          <p:nvPr/>
        </p:nvSpPr>
        <p:spPr>
          <a:xfrm>
            <a:off x="0" y="2567354"/>
            <a:ext cx="9003323" cy="2164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1022" y="2846701"/>
            <a:ext cx="7415709" cy="32058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НО «</a:t>
            </a:r>
            <a:r>
              <a:rPr lang="ru-RU" sz="6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Кстовская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центральная районная больница»</a:t>
            </a:r>
          </a:p>
          <a:p>
            <a:pPr>
              <a:lnSpc>
                <a:spcPct val="170000"/>
              </a:lnSpc>
            </a:pPr>
            <a:endParaRPr lang="ru-RU" sz="6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6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Г.Кстово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ул. </a:t>
            </a:r>
            <a:r>
              <a:rPr lang="ru-RU" sz="6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Талалушкина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д.14</a:t>
            </a:r>
          </a:p>
          <a:p>
            <a:pPr>
              <a:lnSpc>
                <a:spcPct val="170000"/>
              </a:lnSpc>
            </a:pP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Приёмная главного врача: 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+7 (831) 457-93-49</a:t>
            </a:r>
            <a:endParaRPr lang="ru-RU" sz="6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6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kstovo-crb@yandex.ru</a:t>
            </a:r>
            <a:endParaRPr lang="ru-RU" sz="6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123" y="365125"/>
            <a:ext cx="5662246" cy="707537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9" y="210345"/>
            <a:ext cx="2095500" cy="2095500"/>
          </a:xfrm>
        </p:spPr>
      </p:pic>
      <p:sp>
        <p:nvSpPr>
          <p:cNvPr id="5" name="Прямоугольник 4"/>
          <p:cNvSpPr/>
          <p:nvPr/>
        </p:nvSpPr>
        <p:spPr>
          <a:xfrm>
            <a:off x="2549769" y="1626052"/>
            <a:ext cx="9460523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от прошедших диспансеризацию были лица старше трудоспособного возраста с уже установленным диагнозом.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низкая информированность населения о возможности прохождения диспансеризации (ст. 185.1 Трудового кодекса, устанавливающая возможность освобождения работников от работы на один или два дня в целях прохождения диспансеризации)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4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5854" y="0"/>
            <a:ext cx="6386146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66407" y="1736723"/>
            <a:ext cx="2505809" cy="2136536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229706" y="1736723"/>
            <a:ext cx="2505809" cy="2136536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75886" y="1740864"/>
            <a:ext cx="2505809" cy="213653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9522067" y="1740864"/>
            <a:ext cx="2505809" cy="213653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22"/>
          <p:cNvSpPr txBox="1"/>
          <p:nvPr/>
        </p:nvSpPr>
        <p:spPr>
          <a:xfrm>
            <a:off x="266407" y="3086344"/>
            <a:ext cx="2377436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о 60%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3293892" y="3086344"/>
            <a:ext cx="2377436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100%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6490778" y="2987599"/>
            <a:ext cx="237743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е менее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0,6%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9586253" y="3086344"/>
            <a:ext cx="2377436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100%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66407" y="3788430"/>
            <a:ext cx="2757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диспансеризацией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 трудоспособного возраста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195859" y="3788429"/>
            <a:ext cx="2757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на 2 этап диспансеризации с подозрением на ХНИЗ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99835" y="4035472"/>
            <a:ext cx="2759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овышение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выявляемости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онкопатологии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диспансеризации </a:t>
            </a:r>
            <a:endParaRPr lang="ru-RU" sz="1600" b="1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303870" y="3788428"/>
            <a:ext cx="2757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Взятие на диспансерный учет пациентов с ХНИЗ, выявленных в рамках ДОГВН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7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454" y="7937"/>
            <a:ext cx="7300546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ПРОЕКТ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telegram.org/842557c6-238b-42ff-a554-d099090ac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476" y="1333500"/>
            <a:ext cx="7658100" cy="49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1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031" y="0"/>
            <a:ext cx="8340969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ВЫЕЗДНАЯ ДИСПАНСЕРИЗАЦИЯ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223" y="1185740"/>
            <a:ext cx="8827476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AutoNum type="arabicPeriod"/>
            </a:pP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мобильная выездная бригада в составе: администратор, процедурная медицинская сестра, фельдшер, врач-терапевт, акушерка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Скрининговая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направленность на выявление онкологической патологии: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анализа кала количественным методом (реализуется пилотный проект на базе ГБУЗ НО «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Кстовская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ЦРБ»);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для проведения цитологического исследования заключен договор с ГБУЗ НО «Нижегородский областной клинический онкологический диспансер»;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для выездов на крупные предприятия свыше 100 человек привлекаются передвижные мобильные комплексы: 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флюорограф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маммограф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двойное прочтение 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маммографических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снимков (заключен договор на дистанционную расшифровку с ООО «Честная медицина»).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Дополнительно организуется обследование на ВИЧ-инфекцию, вакцинация от 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/гриппа.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Выделен администратор со следующим функционалом: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оформление первичной медицинской документации;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отслеживание результатов обследования (результаты анализов, флюорографии, маммографии);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запись на 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дообследование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отслеживания хода обследования пациента на 2 этапе диспансеризации.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Проведена широкая информационная кампания: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совещание с главой администрации </a:t>
            </a:r>
            <a:r>
              <a:rPr lang="ru-RU" sz="1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Кстовского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и представителями работодателей района (37 организаций);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 сюжета на местном 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телеканале,4 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в 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газетах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еженедельное информирование в социальных сетях.   </a:t>
            </a:r>
          </a:p>
        </p:txBody>
      </p:sp>
      <p:pic>
        <p:nvPicPr>
          <p:cNvPr id="4098" name="Picture 2" descr="https://sun9-49.userapi.com/impg/F2jB_oV1O7N_64axf1WrDTJMdgR_pl9bYjUIqg/AMn0I89wL9Y.jpg?size=1280x960&amp;quality=95&amp;sign=74635b2def24e26c9b67d7d5aac21420&amp;c_uniq_tag=HLzkM1g4t5TqCagog8wqTGmstyKjcPJ6Hy7Kp8T_Gkw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62" y="4273062"/>
            <a:ext cx="2444261" cy="15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515" y="1441938"/>
            <a:ext cx="198706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АВГУСТ-НОЯБРЬ 2022г.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68206"/>
              </p:ext>
            </p:extLst>
          </p:nvPr>
        </p:nvGraphicFramePr>
        <p:xfrm>
          <a:off x="844062" y="1406767"/>
          <a:ext cx="10955215" cy="4836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916">
                  <a:extLst>
                    <a:ext uri="{9D8B030D-6E8A-4147-A177-3AD203B41FA5}">
                      <a16:colId xmlns:a16="http://schemas.microsoft.com/office/drawing/2014/main" val="1190428905"/>
                    </a:ext>
                  </a:extLst>
                </a:gridCol>
                <a:gridCol w="1293414">
                  <a:extLst>
                    <a:ext uri="{9D8B030D-6E8A-4147-A177-3AD203B41FA5}">
                      <a16:colId xmlns:a16="http://schemas.microsoft.com/office/drawing/2014/main" val="787827849"/>
                    </a:ext>
                  </a:extLst>
                </a:gridCol>
                <a:gridCol w="1184965">
                  <a:extLst>
                    <a:ext uri="{9D8B030D-6E8A-4147-A177-3AD203B41FA5}">
                      <a16:colId xmlns:a16="http://schemas.microsoft.com/office/drawing/2014/main" val="2275246884"/>
                    </a:ext>
                  </a:extLst>
                </a:gridCol>
                <a:gridCol w="1834658">
                  <a:extLst>
                    <a:ext uri="{9D8B030D-6E8A-4147-A177-3AD203B41FA5}">
                      <a16:colId xmlns:a16="http://schemas.microsoft.com/office/drawing/2014/main" val="699657688"/>
                    </a:ext>
                  </a:extLst>
                </a:gridCol>
                <a:gridCol w="1834658">
                  <a:extLst>
                    <a:ext uri="{9D8B030D-6E8A-4147-A177-3AD203B41FA5}">
                      <a16:colId xmlns:a16="http://schemas.microsoft.com/office/drawing/2014/main" val="1185928326"/>
                    </a:ext>
                  </a:extLst>
                </a:gridCol>
                <a:gridCol w="1396887">
                  <a:extLst>
                    <a:ext uri="{9D8B030D-6E8A-4147-A177-3AD203B41FA5}">
                      <a16:colId xmlns:a16="http://schemas.microsoft.com/office/drawing/2014/main" val="3720962137"/>
                    </a:ext>
                  </a:extLst>
                </a:gridCol>
                <a:gridCol w="1347140">
                  <a:extLst>
                    <a:ext uri="{9D8B030D-6E8A-4147-A177-3AD203B41FA5}">
                      <a16:colId xmlns:a16="http://schemas.microsoft.com/office/drawing/2014/main" val="3908530105"/>
                    </a:ext>
                  </a:extLst>
                </a:gridCol>
                <a:gridCol w="868577">
                  <a:extLst>
                    <a:ext uri="{9D8B030D-6E8A-4147-A177-3AD203B41FA5}">
                      <a16:colId xmlns:a16="http://schemas.microsoft.com/office/drawing/2014/main" val="3077349378"/>
                    </a:ext>
                  </a:extLst>
                </a:gridCol>
              </a:tblGrid>
              <a:tr h="153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осмотренных пациентов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впервые выявленной патологии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Впервые выявлено патологии 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49837"/>
                  </a:ext>
                </a:extLst>
              </a:tr>
              <a:tr h="470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Сахарный диабет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Доброкачественные новообразования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Артериальная гипертензия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Анемия средней степени тяжести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20141"/>
                  </a:ext>
                </a:extLst>
              </a:tr>
              <a:tr h="693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«СИБУР»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(мастопатии, эктопии, невусы, аденомы)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507791"/>
                  </a:ext>
                </a:extLst>
              </a:tr>
              <a:tr h="866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«ЛУКОЙЛ» (столовая)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(аденома, мастопатии)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241057"/>
                  </a:ext>
                </a:extLst>
              </a:tr>
              <a:tr h="34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ТЭЦ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(мастопатии, эктопии)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66200"/>
                  </a:ext>
                </a:extLst>
              </a:tr>
              <a:tr h="693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Налоговая инспекция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(мастопатии, эктопии)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00933"/>
                  </a:ext>
                </a:extLst>
              </a:tr>
              <a:tr h="34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Оптика кронус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(мастопатии)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14277"/>
                  </a:ext>
                </a:extLst>
              </a:tr>
              <a:tr h="34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Атолл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(аденома, мастопатии)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62018"/>
                  </a:ext>
                </a:extLst>
              </a:tr>
              <a:tr h="519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(подтвержден)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90" marR="516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2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61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февраль-апрель 2023г.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114859"/>
              </p:ext>
            </p:extLst>
          </p:nvPr>
        </p:nvGraphicFramePr>
        <p:xfrm>
          <a:off x="1099038" y="1325564"/>
          <a:ext cx="10102361" cy="4486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147">
                  <a:extLst>
                    <a:ext uri="{9D8B030D-6E8A-4147-A177-3AD203B41FA5}">
                      <a16:colId xmlns:a16="http://schemas.microsoft.com/office/drawing/2014/main" val="95284392"/>
                    </a:ext>
                  </a:extLst>
                </a:gridCol>
                <a:gridCol w="1233925">
                  <a:extLst>
                    <a:ext uri="{9D8B030D-6E8A-4147-A177-3AD203B41FA5}">
                      <a16:colId xmlns:a16="http://schemas.microsoft.com/office/drawing/2014/main" val="2452832995"/>
                    </a:ext>
                  </a:extLst>
                </a:gridCol>
                <a:gridCol w="1144952">
                  <a:extLst>
                    <a:ext uri="{9D8B030D-6E8A-4147-A177-3AD203B41FA5}">
                      <a16:colId xmlns:a16="http://schemas.microsoft.com/office/drawing/2014/main" val="487818556"/>
                    </a:ext>
                  </a:extLst>
                </a:gridCol>
                <a:gridCol w="1482866">
                  <a:extLst>
                    <a:ext uri="{9D8B030D-6E8A-4147-A177-3AD203B41FA5}">
                      <a16:colId xmlns:a16="http://schemas.microsoft.com/office/drawing/2014/main" val="259915525"/>
                    </a:ext>
                  </a:extLst>
                </a:gridCol>
                <a:gridCol w="1569110">
                  <a:extLst>
                    <a:ext uri="{9D8B030D-6E8A-4147-A177-3AD203B41FA5}">
                      <a16:colId xmlns:a16="http://schemas.microsoft.com/office/drawing/2014/main" val="425862774"/>
                    </a:ext>
                  </a:extLst>
                </a:gridCol>
                <a:gridCol w="1380393">
                  <a:extLst>
                    <a:ext uri="{9D8B030D-6E8A-4147-A177-3AD203B41FA5}">
                      <a16:colId xmlns:a16="http://schemas.microsoft.com/office/drawing/2014/main" val="3731758189"/>
                    </a:ext>
                  </a:extLst>
                </a:gridCol>
                <a:gridCol w="729801">
                  <a:extLst>
                    <a:ext uri="{9D8B030D-6E8A-4147-A177-3AD203B41FA5}">
                      <a16:colId xmlns:a16="http://schemas.microsoft.com/office/drawing/2014/main" val="969556104"/>
                    </a:ext>
                  </a:extLst>
                </a:gridCol>
                <a:gridCol w="1134167">
                  <a:extLst>
                    <a:ext uri="{9D8B030D-6E8A-4147-A177-3AD203B41FA5}">
                      <a16:colId xmlns:a16="http://schemas.microsoft.com/office/drawing/2014/main" val="1876047157"/>
                    </a:ext>
                  </a:extLst>
                </a:gridCol>
              </a:tblGrid>
              <a:tr h="145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осмотренных пациентов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впервые выявленной патологии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Впервые выявлено патологии 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18814"/>
                  </a:ext>
                </a:extLst>
              </a:tr>
              <a:tr h="70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Сахарный диабет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Доброкачественные новообразования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Артериальная гипертензия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Анемия средней степени тяжести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62323"/>
                  </a:ext>
                </a:extLst>
              </a:tr>
              <a:tr h="1077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Кстовского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(мастопатии,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невус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аденома)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(меланома, 3 рак молочной железы, 3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колоректальный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74833"/>
                  </a:ext>
                </a:extLst>
              </a:tr>
              <a:tr h="614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«Связист»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(мастопатии)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(рак молочной железы)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87914"/>
                  </a:ext>
                </a:extLst>
              </a:tr>
              <a:tr h="307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ТЭЦ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(аденома, мастопатия)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87198"/>
                  </a:ext>
                </a:extLst>
              </a:tr>
              <a:tr h="614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Мебель+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(мастопатии)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колоректальный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рак, рак легкого)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80014"/>
                  </a:ext>
                </a:extLst>
              </a:tr>
              <a:tr h="614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Соседский центр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(аденомы, мастопатии)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колоректальный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31453"/>
                  </a:ext>
                </a:extLst>
              </a:tr>
              <a:tr h="153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07" marR="484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96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79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962195143"/>
              </p:ext>
            </p:extLst>
          </p:nvPr>
        </p:nvGraphicFramePr>
        <p:xfrm>
          <a:off x="6520961" y="917092"/>
          <a:ext cx="5334000" cy="468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88377393"/>
              </p:ext>
            </p:extLst>
          </p:nvPr>
        </p:nvGraphicFramePr>
        <p:xfrm>
          <a:off x="398585" y="2006600"/>
          <a:ext cx="5232400" cy="295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55600" y="1214244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Динамика охвата диспансеризацией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лиц трудоспособного возраста, %*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69264" y="3413940"/>
            <a:ext cx="593559" cy="329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6092"/>
            </a:solidFill>
          </a:ln>
        </p:spPr>
        <p:txBody>
          <a:bodyPr wrap="none">
            <a:spAutoFit/>
          </a:bodyPr>
          <a:lstStyle/>
          <a:p>
            <a:pPr marR="3388">
              <a:spcAft>
                <a:spcPts val="800"/>
              </a:spcAft>
            </a:pPr>
            <a:r>
              <a:rPr lang="ru-RU" sz="1333" dirty="0">
                <a:latin typeface="Calibri Light" panose="020F0302020204030204" pitchFamily="34" charset="0"/>
                <a:ea typeface="Roboto Light" pitchFamily="2" charset="0"/>
                <a:cs typeface="Calibri Light" panose="020F0302020204030204" pitchFamily="34" charset="0"/>
              </a:rPr>
              <a:t>+21%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59008" y="6170763"/>
            <a:ext cx="3663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*сравнительный анализ за период 1 кв. 2022 г. и 1 кв.2023 г.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75085" y="0"/>
            <a:ext cx="931691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работы за 1 квартал 2023 г.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12951" y="1758752"/>
            <a:ext cx="1290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!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85278446"/>
              </p:ext>
            </p:extLst>
          </p:nvPr>
        </p:nvGraphicFramePr>
        <p:xfrm>
          <a:off x="592667" y="1291729"/>
          <a:ext cx="3440210" cy="223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85352" y="1449605"/>
            <a:ext cx="303647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33" dirty="0"/>
              <a:t>Динамика охвата маммографией (чел.)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80102" y="2497415"/>
            <a:ext cx="684307" cy="329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6092"/>
            </a:solidFill>
          </a:ln>
        </p:spPr>
        <p:txBody>
          <a:bodyPr wrap="none">
            <a:spAutoFit/>
          </a:bodyPr>
          <a:lstStyle/>
          <a:p>
            <a:pPr marR="3388">
              <a:spcAft>
                <a:spcPts val="800"/>
              </a:spcAft>
            </a:pPr>
            <a:r>
              <a:rPr lang="ru-RU" sz="1333" dirty="0">
                <a:latin typeface="Calibri Light" panose="020F0302020204030204" pitchFamily="34" charset="0"/>
                <a:ea typeface="Roboto Light" pitchFamily="2" charset="0"/>
                <a:cs typeface="Calibri Light" panose="020F0302020204030204" pitchFamily="34" charset="0"/>
              </a:rPr>
              <a:t>+136%</a:t>
            </a: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3767106058"/>
              </p:ext>
            </p:extLst>
          </p:nvPr>
        </p:nvGraphicFramePr>
        <p:xfrm>
          <a:off x="4429976" y="1291729"/>
          <a:ext cx="3440210" cy="223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4638545" y="1337362"/>
            <a:ext cx="3023072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33" dirty="0"/>
              <a:t>Динамика охвата </a:t>
            </a:r>
          </a:p>
          <a:p>
            <a:pPr algn="ctr"/>
            <a:r>
              <a:rPr lang="ru-RU" sz="1333" dirty="0"/>
              <a:t>анализом кала на </a:t>
            </a:r>
            <a:r>
              <a:rPr lang="ru-RU" sz="1333" dirty="0" smtClean="0"/>
              <a:t>скрытую кровь </a:t>
            </a:r>
            <a:r>
              <a:rPr lang="ru-RU" sz="1333" dirty="0"/>
              <a:t>(чел.)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628644" y="2497415"/>
            <a:ext cx="684307" cy="3290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R="3388">
              <a:spcAft>
                <a:spcPts val="800"/>
              </a:spcAft>
            </a:pPr>
            <a:r>
              <a:rPr lang="ru-RU" sz="1333" dirty="0">
                <a:latin typeface="Calibri Light" panose="020F0302020204030204" pitchFamily="34" charset="0"/>
                <a:ea typeface="Roboto Light" pitchFamily="2" charset="0"/>
                <a:cs typeface="Calibri Light" panose="020F0302020204030204" pitchFamily="34" charset="0"/>
              </a:rPr>
              <a:t>+418%</a:t>
            </a:r>
          </a:p>
        </p:txBody>
      </p:sp>
      <p:graphicFrame>
        <p:nvGraphicFramePr>
          <p:cNvPr id="66" name="Диаграмма 65"/>
          <p:cNvGraphicFramePr/>
          <p:nvPr>
            <p:extLst>
              <p:ext uri="{D42A27DB-BD31-4B8C-83A1-F6EECF244321}">
                <p14:modId xmlns:p14="http://schemas.microsoft.com/office/powerpoint/2010/main" val="1244000151"/>
              </p:ext>
            </p:extLst>
          </p:nvPr>
        </p:nvGraphicFramePr>
        <p:xfrm>
          <a:off x="8189924" y="1291729"/>
          <a:ext cx="3440210" cy="223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7" name="Прямоугольник 66"/>
          <p:cNvSpPr/>
          <p:nvPr/>
        </p:nvSpPr>
        <p:spPr>
          <a:xfrm>
            <a:off x="8482609" y="1449605"/>
            <a:ext cx="3028458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33" dirty="0"/>
              <a:t>Динамика охвата </a:t>
            </a:r>
            <a:r>
              <a:rPr lang="ru-RU" sz="1333" dirty="0" err="1"/>
              <a:t>колоноскопией</a:t>
            </a:r>
            <a:r>
              <a:rPr lang="ru-RU" sz="1333" dirty="0"/>
              <a:t> (чел.)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424152" y="2497415"/>
            <a:ext cx="593559" cy="329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R="3388">
              <a:spcAft>
                <a:spcPts val="800"/>
              </a:spcAft>
            </a:pPr>
            <a:r>
              <a:rPr lang="ru-RU" sz="1333" dirty="0">
                <a:latin typeface="Calibri Light" panose="020F0302020204030204" pitchFamily="34" charset="0"/>
                <a:ea typeface="Roboto Light" pitchFamily="2" charset="0"/>
                <a:cs typeface="Calibri Light" panose="020F0302020204030204" pitchFamily="34" charset="0"/>
              </a:rPr>
              <a:t>+35%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03988" y="144803"/>
            <a:ext cx="931691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работы за 1 квартал 2023 г.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006" y="4044459"/>
            <a:ext cx="2577909" cy="25058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167" y="4167552"/>
            <a:ext cx="3317772" cy="22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714</Words>
  <Application>Microsoft Office PowerPoint</Application>
  <PresentationFormat>Широкоэкранный</PresentationFormat>
  <Paragraphs>196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 Light</vt:lpstr>
      <vt:lpstr>Тема Office</vt:lpstr>
      <vt:lpstr>Выездная диспансеризация – инструмент повышения охвата обследованием лиц трудоспособного возраста.</vt:lpstr>
      <vt:lpstr>ПРОБЛЕМЫ</vt:lpstr>
      <vt:lpstr>ЦЕЛИ И ЗАДАЧИ ПРОЕКТА</vt:lpstr>
      <vt:lpstr>СОЦИАЛЬНЫЙ ПРОЕКТ</vt:lpstr>
      <vt:lpstr>ВЫЕЗДНАЯ ДИСПАНСЕРИЗАЦИЯ ОРГАНИЗАЦИОННЫЕ МЕРОПРИЯТИЯ</vt:lpstr>
      <vt:lpstr>РЕЗУЛЬТАТЫ  АВГУСТ-НОЯБРЬ 2022г.</vt:lpstr>
      <vt:lpstr>РЕЗУЛЬТАТЫ  февраль-апрель 2023г.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Выездная диспансеризация – инструмент повышения охвата обследованием лиц трудоспособного возраста.</dc:title>
  <dc:creator>comp77</dc:creator>
  <cp:lastModifiedBy>04</cp:lastModifiedBy>
  <cp:revision>17</cp:revision>
  <dcterms:created xsi:type="dcterms:W3CDTF">2023-04-26T10:55:31Z</dcterms:created>
  <dcterms:modified xsi:type="dcterms:W3CDTF">2023-04-27T07:22:31Z</dcterms:modified>
</cp:coreProperties>
</file>