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83" r:id="rId5"/>
    <p:sldId id="290" r:id="rId6"/>
    <p:sldId id="292" r:id="rId7"/>
    <p:sldId id="285" r:id="rId8"/>
    <p:sldId id="293" r:id="rId9"/>
    <p:sldId id="26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iakova.EA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7A6"/>
    <a:srgbClr val="FFDDDD"/>
    <a:srgbClr val="E1E1E1"/>
    <a:srgbClr val="2870E4"/>
    <a:srgbClr val="7594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8" autoAdjust="0"/>
  </p:normalViewPr>
  <p:slideViewPr>
    <p:cSldViewPr>
      <p:cViewPr>
        <p:scale>
          <a:sx n="150" d="100"/>
          <a:sy n="150" d="100"/>
        </p:scale>
        <p:origin x="-50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040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Практика ГБУЗ ЯНАО «Ноябрьская ЦГБ» по цифровой трансформации процесса плановой госпитализации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502" y="4172912"/>
            <a:ext cx="542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ГБУЗ ЯНАО «Ноябрьская ЦГБ»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14282" y="4026634"/>
            <a:ext cx="428628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1617335"/>
            <a:ext cx="428628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0410" y="571889"/>
            <a:ext cx="428628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922022"/>
            <a:ext cx="6858048" cy="64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4282" y="556357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ЦЕЛЬ: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ИЗМЕНЕНИЯ АЛГОРИТМОВ ПЛАНОВОЙ ГОСПИТАЛИЗАЦИИ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160724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ЗАДАЧИ: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4017353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РЕСУРСЫ: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876305"/>
            <a:ext cx="6831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Оптимизация работы отделений круглосуточного и дневного стационаров для повышения доступности плановой госпитализации и 100% освоения финансовых средств при выходе из </a:t>
            </a:r>
            <a:r>
              <a:rPr lang="en-US" sz="1400" dirty="0" smtClean="0"/>
              <a:t>COVID-19</a:t>
            </a:r>
            <a:endParaRPr lang="ru-RU" sz="1400" dirty="0" smtClean="0"/>
          </a:p>
        </p:txBody>
      </p:sp>
      <p:grpSp>
        <p:nvGrpSpPr>
          <p:cNvPr id="42" name="Группа 41"/>
          <p:cNvGrpSpPr/>
          <p:nvPr/>
        </p:nvGrpSpPr>
        <p:grpSpPr>
          <a:xfrm>
            <a:off x="214282" y="1967591"/>
            <a:ext cx="6858048" cy="966794"/>
            <a:chOff x="214282" y="1941467"/>
            <a:chExt cx="6858048" cy="96679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14282" y="1941467"/>
              <a:ext cx="6858048" cy="9667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0034" y="1941467"/>
              <a:ext cx="6572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Разработать алгоритм работы и механизм контроля планирования госпитализации</a:t>
              </a:r>
            </a:p>
            <a:p>
              <a:r>
                <a:rPr lang="ru-RU" sz="1400" dirty="0" smtClean="0"/>
                <a:t>Предоставить инструмент для организации работы и контроля с помощью информационных ресурсов, в частности на базе ЕЦП в составе ГИСЗ ЯНАО</a:t>
              </a:r>
            </a:p>
            <a:p>
              <a:r>
                <a:rPr lang="ru-RU" sz="1400" dirty="0" smtClean="0"/>
                <a:t>Разработать образовательные модули  и провести обучение для сотрудников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357158" y="1964327"/>
              <a:ext cx="142876" cy="176079"/>
              <a:chOff x="214282" y="785800"/>
              <a:chExt cx="347801" cy="428628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14282" y="928676"/>
                <a:ext cx="285752" cy="285752"/>
              </a:xfrm>
              <a:prstGeom prst="rect">
                <a:avLst/>
              </a:prstGeom>
              <a:noFill/>
              <a:ln>
                <a:solidFill>
                  <a:srgbClr val="759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66"/>
              <p:cNvGrpSpPr/>
              <p:nvPr/>
            </p:nvGrpSpPr>
            <p:grpSpPr>
              <a:xfrm>
                <a:off x="214282" y="785800"/>
                <a:ext cx="347801" cy="366714"/>
                <a:chOff x="214282" y="785800"/>
                <a:chExt cx="347801" cy="366714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16200000" flipH="1">
                  <a:off x="178563" y="964395"/>
                  <a:ext cx="214314" cy="14287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5400000">
                  <a:off x="276331" y="866762"/>
                  <a:ext cx="366714" cy="2047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Группа 61"/>
            <p:cNvGrpSpPr/>
            <p:nvPr/>
          </p:nvGrpSpPr>
          <p:grpSpPr>
            <a:xfrm>
              <a:off x="357158" y="2193881"/>
              <a:ext cx="142876" cy="176079"/>
              <a:chOff x="214282" y="785800"/>
              <a:chExt cx="347801" cy="428628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214282" y="928676"/>
                <a:ext cx="285752" cy="285752"/>
              </a:xfrm>
              <a:prstGeom prst="rect">
                <a:avLst/>
              </a:prstGeom>
              <a:noFill/>
              <a:ln>
                <a:solidFill>
                  <a:srgbClr val="759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4" name="Группа 66"/>
              <p:cNvGrpSpPr/>
              <p:nvPr/>
            </p:nvGrpSpPr>
            <p:grpSpPr>
              <a:xfrm>
                <a:off x="214282" y="785800"/>
                <a:ext cx="347801" cy="366714"/>
                <a:chOff x="214282" y="785800"/>
                <a:chExt cx="347801" cy="366714"/>
              </a:xfrm>
            </p:grpSpPr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16200000" flipH="1">
                  <a:off x="178563" y="964395"/>
                  <a:ext cx="214314" cy="14287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5400000">
                  <a:off x="276331" y="866762"/>
                  <a:ext cx="366714" cy="2047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Группа 66"/>
            <p:cNvGrpSpPr/>
            <p:nvPr/>
          </p:nvGrpSpPr>
          <p:grpSpPr>
            <a:xfrm>
              <a:off x="358746" y="2621558"/>
              <a:ext cx="142876" cy="176079"/>
              <a:chOff x="214282" y="785800"/>
              <a:chExt cx="347801" cy="428628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214282" y="928676"/>
                <a:ext cx="285752" cy="285752"/>
              </a:xfrm>
              <a:prstGeom prst="rect">
                <a:avLst/>
              </a:prstGeom>
              <a:noFill/>
              <a:ln>
                <a:solidFill>
                  <a:srgbClr val="759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6"/>
              <p:cNvGrpSpPr/>
              <p:nvPr/>
            </p:nvGrpSpPr>
            <p:grpSpPr>
              <a:xfrm>
                <a:off x="214282" y="785800"/>
                <a:ext cx="347801" cy="366714"/>
                <a:chOff x="214282" y="785800"/>
                <a:chExt cx="347801" cy="366714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16200000" flipH="1">
                  <a:off x="178563" y="964395"/>
                  <a:ext cx="214314" cy="14287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rot="5400000">
                  <a:off x="276331" y="866762"/>
                  <a:ext cx="366714" cy="2047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7" name="Прямоугольник 76"/>
          <p:cNvSpPr/>
          <p:nvPr/>
        </p:nvSpPr>
        <p:spPr>
          <a:xfrm>
            <a:off x="214282" y="4383018"/>
            <a:ext cx="68580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214282" y="4383018"/>
            <a:ext cx="683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 рабочие места врачей оснащены компьютерной техникой с доступом к региональной ГИСЗ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2979576"/>
            <a:ext cx="428628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14282" y="2970295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ОСНОВНЫЕ ПОКАЗАТЕЛИ ДОСТИЖЕНИЯ ЦЕЛИ: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337975"/>
            <a:ext cx="6858048" cy="64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00034" y="3327156"/>
            <a:ext cx="654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Стабильное 100% освоение всех доведенных объемов финансирования</a:t>
            </a:r>
          </a:p>
          <a:p>
            <a:r>
              <a:rPr lang="ru-RU" sz="1400" dirty="0" smtClean="0"/>
              <a:t>Отсутствие пациентов в очереди на плановую госпитализацию</a:t>
            </a:r>
          </a:p>
        </p:txBody>
      </p:sp>
      <p:grpSp>
        <p:nvGrpSpPr>
          <p:cNvPr id="45" name="Группа 49"/>
          <p:cNvGrpSpPr/>
          <p:nvPr/>
        </p:nvGrpSpPr>
        <p:grpSpPr>
          <a:xfrm>
            <a:off x="357158" y="3344506"/>
            <a:ext cx="142876" cy="176079"/>
            <a:chOff x="214282" y="785800"/>
            <a:chExt cx="347801" cy="42862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357158" y="3571882"/>
            <a:ext cx="142876" cy="176079"/>
            <a:chOff x="214282" y="785800"/>
            <a:chExt cx="347801" cy="42862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57224" y="3763336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2533650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57158" y="16571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ОСНОВНЫЕ АЛГОРИТМЫ РАБОТЫ ПРИ ПЛАНОВОЙ ГОСПИТАЛИЗАЦИИ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500180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1214428"/>
            <a:ext cx="3357586" cy="714380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1500180"/>
            <a:ext cx="321471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1214428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ПОЛИКЛИНИКА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1501313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ВРАЧ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089782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205900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ЗАВЕДУЮЩИЙ ОТДЕЛЕНИЕМ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387573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ГОСПИТАЛИЗАЦИЯ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253871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НЕТ ПОКАЗАНИЙ К ГОСПИТАЛИЗАЦИИ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169378"/>
            <a:ext cx="192882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317729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НАПРАВЛЕНИЕ НА ДООБСЛЕДОВАНИЕ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467240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468046" y="1928808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390315" y="3221192"/>
            <a:ext cx="16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 rot="10800000">
            <a:off x="2778110" y="2714626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2786051" y="3361213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2786050" y="3960025"/>
            <a:ext cx="428628" cy="144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714480" y="4260862"/>
            <a:ext cx="142876" cy="23971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6541784" y="1928808"/>
            <a:ext cx="142876" cy="2574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6537802" y="1071552"/>
            <a:ext cx="144000" cy="1428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7224" y="4500576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28662" y="44872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39668" y="4506292"/>
            <a:ext cx="3357586" cy="500066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011106" y="449295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ПРОФИЛЬНОЕ ОТДЕЛЕНИЕ СТАЦИОНАРА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ПЕРВЫЙ ШАГ: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Настройка структуры коечного фонда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1942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13908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57224" y="71692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ПО ПРОФИЛЮ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8232" y="71912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ПО НОМЕРУ ПАЛАТЫ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10817" r="45312" b="10576"/>
          <a:stretch>
            <a:fillRect/>
          </a:stretch>
        </p:blipFill>
        <p:spPr bwMode="auto">
          <a:xfrm>
            <a:off x="540991" y="1280150"/>
            <a:ext cx="3945463" cy="3071834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10817" r="45312" b="10576"/>
          <a:stretch>
            <a:fillRect/>
          </a:stretch>
        </p:blipFill>
        <p:spPr bwMode="auto">
          <a:xfrm>
            <a:off x="4612958" y="1283008"/>
            <a:ext cx="3945600" cy="3071941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428860" y="2171697"/>
            <a:ext cx="928694" cy="127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311397"/>
            <a:ext cx="928694" cy="2603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57422" y="228599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Пациент закрепляется за конкретной койкой</a:t>
            </a:r>
            <a:endParaRPr lang="ru-RU" sz="7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1"/>
          </p:cNvCxnSpPr>
          <p:nvPr/>
        </p:nvCxnSpPr>
        <p:spPr>
          <a:xfrm rot="10800000">
            <a:off x="1714480" y="2235198"/>
            <a:ext cx="714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4348" y="2179635"/>
            <a:ext cx="1000132" cy="127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64583" y="2207417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29038" y="2071684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29038" y="2614616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3772" y="2745587"/>
            <a:ext cx="180000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57440" y="3421863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12749" y="1928808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15112" y="2071684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03283" y="2383627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00892" y="2790826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27017" y="2926559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29406" y="3512349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79500" y="3376624"/>
            <a:ext cx="478629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524636" y="3960025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12731" y="4102901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803377" y="4233872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428860" y="2138329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452673" y="3695708"/>
            <a:ext cx="571504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519874" y="2521749"/>
            <a:ext cx="409580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17493" y="2657474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22254" y="3228978"/>
            <a:ext cx="478637" cy="226219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31779" y="3829062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36541" y="4231491"/>
            <a:ext cx="464343" cy="714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729038" y="2740817"/>
            <a:ext cx="571504" cy="71438"/>
          </a:xfrm>
          <a:prstGeom prst="rect">
            <a:avLst/>
          </a:prstGeom>
          <a:solidFill>
            <a:srgbClr val="E2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2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57158" y="165718"/>
            <a:ext cx="878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ВТОРОЙ ШАГ: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Настройка системы расписание для плановой госпитализации</a:t>
            </a:r>
            <a:endParaRPr lang="ru-RU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10096" r="29297" b="45192"/>
          <a:stretch>
            <a:fillRect/>
          </a:stretch>
        </p:blipFill>
        <p:spPr bwMode="auto">
          <a:xfrm>
            <a:off x="311438" y="691502"/>
            <a:ext cx="8572528" cy="2936453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l="47266" t="23798" r="26953" b="17067"/>
          <a:stretch>
            <a:fillRect/>
          </a:stretch>
        </p:blipFill>
        <p:spPr bwMode="auto">
          <a:xfrm>
            <a:off x="6409795" y="1928808"/>
            <a:ext cx="2472466" cy="30718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 t="11057" r="42187" b="58654"/>
          <a:stretch>
            <a:fillRect/>
          </a:stretch>
        </p:blipFill>
        <p:spPr bwMode="auto">
          <a:xfrm>
            <a:off x="310496" y="3737618"/>
            <a:ext cx="4429156" cy="125692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81" name="Соединительная линия уступом 80"/>
          <p:cNvCxnSpPr>
            <a:stCxn id="86" idx="3"/>
            <a:endCxn id="4099" idx="1"/>
          </p:cNvCxnSpPr>
          <p:nvPr/>
        </p:nvCxnSpPr>
        <p:spPr>
          <a:xfrm>
            <a:off x="4033151" y="2821783"/>
            <a:ext cx="2376644" cy="642951"/>
          </a:xfrm>
          <a:prstGeom prst="bentConnector3">
            <a:avLst>
              <a:gd name="adj1" fmla="val 1894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3604523" y="2714626"/>
            <a:ext cx="4286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604120" y="3117130"/>
            <a:ext cx="4286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Shape 96"/>
          <p:cNvCxnSpPr>
            <a:stCxn id="89" idx="1"/>
            <a:endCxn id="4100" idx="0"/>
          </p:cNvCxnSpPr>
          <p:nvPr/>
        </p:nvCxnSpPr>
        <p:spPr>
          <a:xfrm rot="10800000" flipV="1">
            <a:off x="2525074" y="3224286"/>
            <a:ext cx="1079046" cy="51333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4348" y="4541053"/>
            <a:ext cx="1071570" cy="71438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610118"/>
            <a:ext cx="1071570" cy="71438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2920" y="4750613"/>
            <a:ext cx="1071570" cy="71438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0210" y="4472001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385" y="4684726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2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ОБУЧАЮЩИЕ МОДУЛИ ДЛЯ СОТРУДНИКОВ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942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3908" y="673404"/>
            <a:ext cx="3929090" cy="428628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43438" y="71912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АЛГОРИТМ РАБОТЫ В ЕЦП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714362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ТАРИФНОЕ СОГЛАШЕНИЕ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348" y="1104207"/>
            <a:ext cx="3927600" cy="1038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17717" y="1104207"/>
            <a:ext cx="3927600" cy="1038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114299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Правила формирования КСГ</a:t>
            </a:r>
          </a:p>
          <a:p>
            <a:r>
              <a:rPr lang="ru-RU" sz="1200" dirty="0" smtClean="0"/>
              <a:t>Применение коэффициентов, повышающих стоимость</a:t>
            </a:r>
          </a:p>
          <a:p>
            <a:r>
              <a:rPr lang="ru-RU" sz="1200" dirty="0" smtClean="0"/>
              <a:t>Оформление медицинской документации в МИС</a:t>
            </a:r>
          </a:p>
          <a:p>
            <a:endParaRPr lang="ru-RU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786314" y="114299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Ведение расписаний</a:t>
            </a:r>
          </a:p>
          <a:p>
            <a:r>
              <a:rPr lang="ru-RU" sz="1200" dirty="0" smtClean="0"/>
              <a:t>Контроль госпитализации пациентов</a:t>
            </a:r>
          </a:p>
          <a:p>
            <a:r>
              <a:rPr lang="ru-RU" sz="1200" dirty="0" smtClean="0"/>
              <a:t>Запись пациентов на госпитализацию с поликлинического приема</a:t>
            </a:r>
          </a:p>
        </p:txBody>
      </p:sp>
      <p:grpSp>
        <p:nvGrpSpPr>
          <p:cNvPr id="22" name="Группа 49"/>
          <p:cNvGrpSpPr/>
          <p:nvPr/>
        </p:nvGrpSpPr>
        <p:grpSpPr>
          <a:xfrm>
            <a:off x="642910" y="1142990"/>
            <a:ext cx="142876" cy="176079"/>
            <a:chOff x="214282" y="785800"/>
            <a:chExt cx="347801" cy="42862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49"/>
          <p:cNvGrpSpPr/>
          <p:nvPr/>
        </p:nvGrpSpPr>
        <p:grpSpPr>
          <a:xfrm>
            <a:off x="642910" y="1337163"/>
            <a:ext cx="142876" cy="176079"/>
            <a:chOff x="214282" y="785800"/>
            <a:chExt cx="347801" cy="42862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49"/>
          <p:cNvGrpSpPr/>
          <p:nvPr/>
        </p:nvGrpSpPr>
        <p:grpSpPr>
          <a:xfrm>
            <a:off x="4714876" y="1142990"/>
            <a:ext cx="142876" cy="176079"/>
            <a:chOff x="214282" y="785800"/>
            <a:chExt cx="347801" cy="42862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49"/>
          <p:cNvGrpSpPr/>
          <p:nvPr/>
        </p:nvGrpSpPr>
        <p:grpSpPr>
          <a:xfrm>
            <a:off x="4714876" y="1337163"/>
            <a:ext cx="142876" cy="176079"/>
            <a:chOff x="214282" y="785800"/>
            <a:chExt cx="347801" cy="42862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9"/>
          <p:cNvGrpSpPr/>
          <p:nvPr/>
        </p:nvGrpSpPr>
        <p:grpSpPr>
          <a:xfrm>
            <a:off x="4714876" y="1532835"/>
            <a:ext cx="142876" cy="176079"/>
            <a:chOff x="214282" y="785800"/>
            <a:chExt cx="347801" cy="42862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6562" t="20913" r="12109" b="15625"/>
          <a:stretch>
            <a:fillRect/>
          </a:stretch>
        </p:blipFill>
        <p:spPr bwMode="auto">
          <a:xfrm>
            <a:off x="538817" y="2259067"/>
            <a:ext cx="3927600" cy="2201458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1484" t="15865" r="7031" b="9855"/>
          <a:stretch>
            <a:fillRect/>
          </a:stretch>
        </p:blipFill>
        <p:spPr bwMode="auto">
          <a:xfrm>
            <a:off x="4625878" y="2254248"/>
            <a:ext cx="3927600" cy="2210616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grpSp>
        <p:nvGrpSpPr>
          <p:cNvPr id="54" name="Группа 49"/>
          <p:cNvGrpSpPr/>
          <p:nvPr/>
        </p:nvGrpSpPr>
        <p:grpSpPr>
          <a:xfrm>
            <a:off x="642910" y="1722114"/>
            <a:ext cx="142876" cy="176079"/>
            <a:chOff x="214282" y="785800"/>
            <a:chExt cx="347801" cy="42862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ИНСТРУМЕНТЫ КОНТРОЛЯ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6810" y="76484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642924"/>
            <a:ext cx="885831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632105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Еженедельный контроль выполнения финансовых и объемных показателей выполнения плана</a:t>
            </a:r>
          </a:p>
        </p:txBody>
      </p:sp>
      <p:grpSp>
        <p:nvGrpSpPr>
          <p:cNvPr id="22" name="Группа 49"/>
          <p:cNvGrpSpPr/>
          <p:nvPr/>
        </p:nvGrpSpPr>
        <p:grpSpPr>
          <a:xfrm>
            <a:off x="214282" y="668459"/>
            <a:ext cx="142876" cy="176079"/>
            <a:chOff x="214282" y="785800"/>
            <a:chExt cx="347801" cy="42862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 l="21395" t="19322" r="22199" b="39170"/>
          <a:stretch>
            <a:fillRect/>
          </a:stretch>
        </p:blipFill>
        <p:spPr bwMode="auto">
          <a:xfrm>
            <a:off x="1320119" y="1000114"/>
            <a:ext cx="3510000" cy="1404000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l="8558" t="19323" r="23366" b="8397"/>
          <a:stretch>
            <a:fillRect/>
          </a:stretch>
        </p:blipFill>
        <p:spPr bwMode="auto">
          <a:xfrm>
            <a:off x="4963457" y="1000114"/>
            <a:ext cx="2432673" cy="1404000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142844" y="2511131"/>
            <a:ext cx="885831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7158" y="2500312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Контроль наполнения расписания коечного фонда в оперативном режиме</a:t>
            </a:r>
          </a:p>
        </p:txBody>
      </p:sp>
      <p:grpSp>
        <p:nvGrpSpPr>
          <p:cNvPr id="33" name="Группа 49"/>
          <p:cNvGrpSpPr/>
          <p:nvPr/>
        </p:nvGrpSpPr>
        <p:grpSpPr>
          <a:xfrm>
            <a:off x="214282" y="2536666"/>
            <a:ext cx="142876" cy="176079"/>
            <a:chOff x="214282" y="785800"/>
            <a:chExt cx="347801" cy="42862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/>
          <a:srcRect l="32422" t="78300" r="39616" b="8213"/>
          <a:stretch>
            <a:fillRect/>
          </a:stretch>
        </p:blipFill>
        <p:spPr bwMode="auto">
          <a:xfrm>
            <a:off x="3908001" y="2857502"/>
            <a:ext cx="3995864" cy="1044000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/>
          <a:srcRect l="32422" t="26683" r="22265" b="43059"/>
          <a:stretch>
            <a:fillRect/>
          </a:stretch>
        </p:blipFill>
        <p:spPr bwMode="auto">
          <a:xfrm>
            <a:off x="952056" y="2860677"/>
            <a:ext cx="2886353" cy="1044000"/>
          </a:xfrm>
          <a:prstGeom prst="rect">
            <a:avLst/>
          </a:prstGeom>
          <a:noFill/>
          <a:ln w="28575">
            <a:solidFill>
              <a:srgbClr val="7594B9"/>
            </a:solidFill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142844" y="4021958"/>
            <a:ext cx="8858312" cy="478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57158" y="401114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Доведение информации выполнения финансовых и объемных показателей плана для всех участников процесса в виде презентаций</a:t>
            </a:r>
          </a:p>
        </p:txBody>
      </p:sp>
      <p:grpSp>
        <p:nvGrpSpPr>
          <p:cNvPr id="42" name="Группа 49"/>
          <p:cNvGrpSpPr/>
          <p:nvPr/>
        </p:nvGrpSpPr>
        <p:grpSpPr>
          <a:xfrm>
            <a:off x="214282" y="4047494"/>
            <a:ext cx="142876" cy="176079"/>
            <a:chOff x="214282" y="785800"/>
            <a:chExt cx="347801" cy="42862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Прямоугольник 46"/>
          <p:cNvSpPr/>
          <p:nvPr/>
        </p:nvSpPr>
        <p:spPr>
          <a:xfrm>
            <a:off x="142844" y="4582833"/>
            <a:ext cx="8858312" cy="274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57158" y="4572014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Обмен опытом между отделениями в формате стратегической сессии </a:t>
            </a:r>
          </a:p>
        </p:txBody>
      </p:sp>
      <p:grpSp>
        <p:nvGrpSpPr>
          <p:cNvPr id="49" name="Группа 49"/>
          <p:cNvGrpSpPr/>
          <p:nvPr/>
        </p:nvGrpSpPr>
        <p:grpSpPr>
          <a:xfrm>
            <a:off x="214282" y="4608368"/>
            <a:ext cx="142876" cy="176079"/>
            <a:chOff x="214282" y="785800"/>
            <a:chExt cx="347801" cy="42862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Прямоугольник 54"/>
          <p:cNvSpPr/>
          <p:nvPr/>
        </p:nvSpPr>
        <p:spPr>
          <a:xfrm>
            <a:off x="1702575" y="3424244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700186" y="3550453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73917" y="3426625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528" y="3552834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164669" y="3426625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162280" y="3552834"/>
            <a:ext cx="571504" cy="71438"/>
          </a:xfrm>
          <a:prstGeom prst="rect">
            <a:avLst/>
          </a:prstGeom>
          <a:solidFill>
            <a:srgbClr val="A4D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433622" y="3429006"/>
            <a:ext cx="57150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431233" y="3555215"/>
            <a:ext cx="57150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433630" y="3664749"/>
            <a:ext cx="57150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431241" y="3790958"/>
            <a:ext cx="57150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928662" y="3371857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931837" y="3498848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1643042" y="3373423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1646217" y="350041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3140072" y="337185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3143247" y="3498841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2392351" y="3371850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2395526" y="3498841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2392351" y="3630604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2395526" y="3757595"/>
            <a:ext cx="6429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ПАЦИЕНТ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59450" y="571889"/>
            <a:ext cx="435960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3322" y="922022"/>
            <a:ext cx="4357718" cy="64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53322" y="556357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СОЦИАЛЬНЫЙ: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ДОСТИГНУТЫЕ ЭФФЕКТЫ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198" y="937265"/>
            <a:ext cx="6545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Отсутствие очередей для пациентов на плановую госпитализацию</a:t>
            </a:r>
          </a:p>
          <a:p>
            <a:r>
              <a:rPr lang="ru-RU" sz="1100" dirty="0" smtClean="0"/>
              <a:t>Комфортная процедура плановой госпитализации для пациентов</a:t>
            </a:r>
          </a:p>
          <a:p>
            <a:r>
              <a:rPr lang="ru-RU" sz="1100" dirty="0" smtClean="0"/>
              <a:t>Отсутствие жалоб пациентов на несвоевременную госпитализацию</a:t>
            </a:r>
          </a:p>
        </p:txBody>
      </p:sp>
      <p:grpSp>
        <p:nvGrpSpPr>
          <p:cNvPr id="52" name="Группа 49"/>
          <p:cNvGrpSpPr/>
          <p:nvPr/>
        </p:nvGrpSpPr>
        <p:grpSpPr>
          <a:xfrm>
            <a:off x="199042" y="905816"/>
            <a:ext cx="142876" cy="176079"/>
            <a:chOff x="214282" y="785800"/>
            <a:chExt cx="347801" cy="42862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49"/>
          <p:cNvGrpSpPr/>
          <p:nvPr/>
        </p:nvGrpSpPr>
        <p:grpSpPr>
          <a:xfrm>
            <a:off x="199042" y="1133192"/>
            <a:ext cx="142876" cy="176079"/>
            <a:chOff x="214282" y="785800"/>
            <a:chExt cx="347801" cy="428628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Группа 49"/>
          <p:cNvGrpSpPr/>
          <p:nvPr/>
        </p:nvGrpSpPr>
        <p:grpSpPr>
          <a:xfrm>
            <a:off x="199042" y="1354172"/>
            <a:ext cx="142876" cy="176079"/>
            <a:chOff x="214282" y="785800"/>
            <a:chExt cx="347801" cy="42862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153322" y="1643056"/>
          <a:ext cx="435771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23"/>
                <a:gridCol w="574747"/>
                <a:gridCol w="638608"/>
                <a:gridCol w="657036"/>
                <a:gridCol w="571504"/>
              </a:tblGrid>
              <a:tr h="2143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ОТДЕЛЕНИЯ МО</a:t>
                      </a:r>
                      <a:endParaRPr lang="ru-RU" sz="1100" dirty="0"/>
                    </a:p>
                  </a:txBody>
                  <a:tcPr anchor="ctr">
                    <a:solidFill>
                      <a:srgbClr val="2870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МАКСИМАЛЬНОЕ КОЛИЧЕСТВО</a:t>
                      </a:r>
                      <a:r>
                        <a:rPr lang="ru-RU" sz="900" baseline="0" dirty="0" smtClean="0"/>
                        <a:t> ПАЦИЕНТОВ В ОЧЕРЕДИ НА ГОСПИТАЛИЗАЦИЮ ЗА ПЕРИОД</a:t>
                      </a:r>
                      <a:endParaRPr lang="ru-RU" sz="900" dirty="0"/>
                    </a:p>
                  </a:txBody>
                  <a:tcPr>
                    <a:solidFill>
                      <a:srgbClr val="287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Август</a:t>
                      </a:r>
                    </a:p>
                    <a:p>
                      <a:pPr algn="ctr"/>
                      <a:r>
                        <a:rPr lang="ru-RU" sz="900" dirty="0" smtClean="0"/>
                        <a:t>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Сентябрь</a:t>
                      </a:r>
                    </a:p>
                    <a:p>
                      <a:pPr algn="ctr"/>
                      <a:r>
                        <a:rPr lang="ru-RU" sz="900" dirty="0" smtClean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Октябрь 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Ноябрь 2022</a:t>
                      </a:r>
                      <a:endParaRPr lang="ru-RU" sz="900" dirty="0"/>
                    </a:p>
                  </a:txBody>
                  <a:tcPr/>
                </a:tc>
              </a:tr>
              <a:tr h="214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Отделение мед.  реабилитации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/>
                </a:tc>
              </a:tr>
              <a:tr h="214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Кардиологическое отд.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/>
                </a:tc>
              </a:tr>
              <a:tr h="214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Неврологическое отд.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/>
                </a:tc>
              </a:tr>
              <a:tr h="214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Терапевтическое отд.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/>
                </a:tc>
              </a:tr>
              <a:tr h="214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Дневной стационар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4621554" y="577220"/>
            <a:ext cx="435960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4615426" y="56168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СОЦИАЛЬНЫЙ: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29287" y="919967"/>
            <a:ext cx="4357718" cy="64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4786314" y="935207"/>
            <a:ext cx="4325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100% освоение доведенных финансовых объемов и 100% выполнение плана</a:t>
            </a:r>
          </a:p>
        </p:txBody>
      </p:sp>
      <p:grpSp>
        <p:nvGrpSpPr>
          <p:cNvPr id="116" name="Группа 49"/>
          <p:cNvGrpSpPr/>
          <p:nvPr/>
        </p:nvGrpSpPr>
        <p:grpSpPr>
          <a:xfrm>
            <a:off x="4662628" y="941190"/>
            <a:ext cx="142876" cy="176079"/>
            <a:chOff x="214282" y="785800"/>
            <a:chExt cx="347801" cy="428628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8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print"/>
          <a:srcRect l="8169" t="40076" r="7028" b="21278"/>
          <a:stretch>
            <a:fillRect/>
          </a:stretch>
        </p:blipFill>
        <p:spPr bwMode="auto">
          <a:xfrm>
            <a:off x="4630779" y="1643056"/>
            <a:ext cx="4357718" cy="107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4" cstate="print"/>
          <a:srcRect l="17116" t="42414" r="18698" b="19847"/>
          <a:stretch>
            <a:fillRect/>
          </a:stretch>
        </p:blipFill>
        <p:spPr bwMode="auto">
          <a:xfrm>
            <a:off x="4656499" y="2753812"/>
            <a:ext cx="2987335" cy="103716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3" name="Прямоугольник 122"/>
          <p:cNvSpPr/>
          <p:nvPr/>
        </p:nvSpPr>
        <p:spPr>
          <a:xfrm>
            <a:off x="155622" y="3748791"/>
            <a:ext cx="4359600" cy="311473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49494" y="4105598"/>
            <a:ext cx="8780224" cy="46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292370" y="4114167"/>
            <a:ext cx="8637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Оптимизация штатного расписания, в части ликвидации постов плановой госпитализации и перераспределение освободившегося ресурса под другие задачи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42844" y="373339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ОРГАНИЗАЦИОННЫЙ: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27" name="Группа 49"/>
          <p:cNvGrpSpPr/>
          <p:nvPr/>
        </p:nvGrpSpPr>
        <p:grpSpPr>
          <a:xfrm>
            <a:off x="194689" y="4142838"/>
            <a:ext cx="142876" cy="176079"/>
            <a:chOff x="214282" y="785800"/>
            <a:chExt cx="347801" cy="428628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9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06583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92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Заместитель главного врача по медицинской части</a:t>
            </a:r>
          </a:p>
          <a:p>
            <a:r>
              <a:rPr lang="ru-RU" dirty="0" err="1" smtClean="0"/>
              <a:t>Бакшеев</a:t>
            </a:r>
            <a:r>
              <a:rPr lang="ru-RU" dirty="0" smtClean="0"/>
              <a:t> Егор Григорьевич</a:t>
            </a:r>
          </a:p>
          <a:p>
            <a:r>
              <a:rPr lang="ru-RU" dirty="0" smtClean="0"/>
              <a:t>ГБУЗ ЯНАО «Ноябрьская ЦГБ»</a:t>
            </a:r>
          </a:p>
          <a:p>
            <a:r>
              <a:rPr lang="ru-RU" dirty="0" err="1" smtClean="0"/>
              <a:t>ЯНАО,г.Ноябрьск</a:t>
            </a:r>
            <a:r>
              <a:rPr lang="ru-RU" dirty="0" smtClean="0"/>
              <a:t>, </a:t>
            </a:r>
            <a:r>
              <a:rPr lang="ru-RU" dirty="0" err="1" smtClean="0"/>
              <a:t>Муравленко</a:t>
            </a:r>
            <a:r>
              <a:rPr lang="ru-RU" dirty="0" smtClean="0"/>
              <a:t> 42 б</a:t>
            </a:r>
          </a:p>
          <a:p>
            <a:r>
              <a:rPr lang="ru-RU" dirty="0" smtClean="0"/>
              <a:t>Тел.8(3496) </a:t>
            </a:r>
            <a:r>
              <a:rPr lang="ru-RU" dirty="0" smtClean="0"/>
              <a:t>32-97-43</a:t>
            </a:r>
            <a:endParaRPr lang="en-US" dirty="0" smtClean="0"/>
          </a:p>
          <a:p>
            <a:r>
              <a:rPr lang="en-US" smtClean="0"/>
              <a:t>Zam.tcrb@yandex.ru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402</Words>
  <Application>Microsoft Office PowerPoint</Application>
  <PresentationFormat>Экран (16:9)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Kiriakova.EA</dc:creator>
  <cp:lastModifiedBy>sirotina.tv</cp:lastModifiedBy>
  <cp:revision>101</cp:revision>
  <dcterms:created xsi:type="dcterms:W3CDTF">2023-04-11T05:11:22Z</dcterms:created>
  <dcterms:modified xsi:type="dcterms:W3CDTF">2023-04-27T08:48:48Z</dcterms:modified>
</cp:coreProperties>
</file>