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7" r:id="rId3"/>
    <p:sldId id="263" r:id="rId4"/>
    <p:sldId id="280" r:id="rId5"/>
    <p:sldId id="281" r:id="rId6"/>
    <p:sldId id="282" r:id="rId7"/>
    <p:sldId id="293" r:id="rId8"/>
    <p:sldId id="285" r:id="rId9"/>
    <p:sldId id="284" r:id="rId10"/>
    <p:sldId id="286" r:id="rId11"/>
    <p:sldId id="260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1FC"/>
    <a:srgbClr val="7594B9"/>
    <a:srgbClr val="2870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4138" autoAdjust="0"/>
  </p:normalViewPr>
  <p:slideViewPr>
    <p:cSldViewPr>
      <p:cViewPr>
        <p:scale>
          <a:sx n="100" d="100"/>
          <a:sy n="100" d="100"/>
        </p:scale>
        <p:origin x="-2190" y="-8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40490" t="21700" r="12490" b="28469"/>
          <a:stretch>
            <a:fillRect/>
          </a:stretch>
        </p:blipFill>
        <p:spPr bwMode="auto">
          <a:xfrm>
            <a:off x="3428992" y="1862662"/>
            <a:ext cx="5715008" cy="32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92867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97548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АЛГОРИТМ РАБОТЫ И МЕХАНИЗМ КОНТРОЛЯ ПЛАНИРОВАНИЯ ГОСПИТАЛИЗАЦИИ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502" y="4172912"/>
            <a:ext cx="5429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ГБУЗ ЯНАО «Ноябрьская ЦГБ»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071538" y="127618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НЕОБХОДИМОСТЬ БОЛЕЕ ГИБКОЙ АНАЛИТИКИ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 l="21395" t="19322" r="22199" b="39170"/>
          <a:stretch>
            <a:fillRect/>
          </a:stretch>
        </p:blipFill>
        <p:spPr bwMode="auto">
          <a:xfrm>
            <a:off x="214281" y="740486"/>
            <a:ext cx="8203121" cy="328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8558" t="19323" r="23366" b="8397"/>
          <a:stretch>
            <a:fillRect/>
          </a:stretch>
        </p:blipFill>
        <p:spPr bwMode="auto">
          <a:xfrm>
            <a:off x="5611820" y="2913065"/>
            <a:ext cx="3301001" cy="1905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40490" t="21700" r="12490" b="28469"/>
          <a:stretch>
            <a:fillRect/>
          </a:stretch>
        </p:blipFill>
        <p:spPr bwMode="auto">
          <a:xfrm>
            <a:off x="3428992" y="1862662"/>
            <a:ext cx="5715008" cy="32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92867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106583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214692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Главный аналитик</a:t>
            </a:r>
          </a:p>
          <a:p>
            <a:r>
              <a:rPr lang="ru-RU" dirty="0" smtClean="0"/>
              <a:t>Сиротина Татьяна Владимировна</a:t>
            </a:r>
          </a:p>
          <a:p>
            <a:r>
              <a:rPr lang="ru-RU" dirty="0" smtClean="0"/>
              <a:t>ГБУЗ ЯНАО «Ноябрьская ЦГБ»</a:t>
            </a:r>
          </a:p>
          <a:p>
            <a:r>
              <a:rPr lang="ru-RU" dirty="0" err="1" smtClean="0"/>
              <a:t>ЯНАО,г.Ноябрьск</a:t>
            </a:r>
            <a:r>
              <a:rPr lang="ru-RU" dirty="0" smtClean="0"/>
              <a:t>, </a:t>
            </a:r>
            <a:r>
              <a:rPr lang="ru-RU" dirty="0" err="1" smtClean="0"/>
              <a:t>Муравленко</a:t>
            </a:r>
            <a:r>
              <a:rPr lang="ru-RU" dirty="0" smtClean="0"/>
              <a:t> 42 б</a:t>
            </a:r>
          </a:p>
          <a:p>
            <a:r>
              <a:rPr lang="ru-RU" dirty="0" smtClean="0"/>
              <a:t>Тел.</a:t>
            </a:r>
            <a:r>
              <a:rPr lang="en-US" dirty="0" smtClean="0"/>
              <a:t> </a:t>
            </a:r>
            <a:r>
              <a:rPr lang="ru-RU" dirty="0" smtClean="0"/>
              <a:t>8(3496) </a:t>
            </a:r>
            <a:r>
              <a:rPr lang="ru-RU" dirty="0" smtClean="0"/>
              <a:t>35-01-70</a:t>
            </a:r>
            <a:endParaRPr lang="en-US" dirty="0" smtClean="0"/>
          </a:p>
          <a:p>
            <a:r>
              <a:rPr lang="en-US" dirty="0" smtClean="0"/>
              <a:t>Tatyana78ne@mail.ru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14282" y="1104890"/>
            <a:ext cx="6858048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0"/>
            <a:ext cx="2019968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604824"/>
            <a:ext cx="285752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4282" y="64126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ДЛЯ РУКОВОДИТЕЛЕЙ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62569" t="24458" r="17589" b="16718"/>
          <a:stretch>
            <a:fillRect/>
          </a:stretch>
        </p:blipFill>
        <p:spPr bwMode="auto">
          <a:xfrm>
            <a:off x="7122183" y="1000114"/>
            <a:ext cx="2021817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4357700"/>
            <a:ext cx="201996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ЗАЧЕМ?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1962146"/>
            <a:ext cx="285752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4282" y="19985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ДЛЯ ЗАВ. ОТДЕЛЕНИЙ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3748096"/>
            <a:ext cx="285752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14282" y="37845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ДЛЯ ПАЦИЕНТА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034" y="1104890"/>
            <a:ext cx="6545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контроль работы койки, </a:t>
            </a:r>
            <a:r>
              <a:rPr lang="ru-RU" sz="1400" dirty="0" err="1" smtClean="0"/>
              <a:t>заполненности</a:t>
            </a:r>
            <a:r>
              <a:rPr lang="ru-RU" sz="1400" dirty="0" smtClean="0"/>
              <a:t> отделения в режиме 24/7</a:t>
            </a:r>
          </a:p>
          <a:p>
            <a:r>
              <a:rPr lang="ru-RU" sz="1400" dirty="0" smtClean="0"/>
              <a:t>контроль электронного документооборота </a:t>
            </a:r>
            <a:r>
              <a:rPr lang="ru-RU" sz="1400" dirty="0" err="1" smtClean="0"/>
              <a:t>мед.документации</a:t>
            </a:r>
            <a:r>
              <a:rPr lang="ru-RU" sz="1400" dirty="0" smtClean="0"/>
              <a:t> на любом этапе</a:t>
            </a:r>
          </a:p>
          <a:p>
            <a:r>
              <a:rPr lang="ru-RU" sz="1400" dirty="0" smtClean="0"/>
              <a:t>экономия ресурсов приемного отделения</a:t>
            </a:r>
          </a:p>
        </p:txBody>
      </p:sp>
      <p:grpSp>
        <p:nvGrpSpPr>
          <p:cNvPr id="3" name="Группа 34"/>
          <p:cNvGrpSpPr/>
          <p:nvPr/>
        </p:nvGrpSpPr>
        <p:grpSpPr>
          <a:xfrm>
            <a:off x="357158" y="1127750"/>
            <a:ext cx="142876" cy="176079"/>
            <a:chOff x="214282" y="785800"/>
            <a:chExt cx="347801" cy="42862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Группа 44"/>
          <p:cNvGrpSpPr/>
          <p:nvPr/>
        </p:nvGrpSpPr>
        <p:grpSpPr>
          <a:xfrm>
            <a:off x="357158" y="1357304"/>
            <a:ext cx="142876" cy="176079"/>
            <a:chOff x="214282" y="785800"/>
            <a:chExt cx="347801" cy="42862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Группа 49"/>
          <p:cNvGrpSpPr/>
          <p:nvPr/>
        </p:nvGrpSpPr>
        <p:grpSpPr>
          <a:xfrm>
            <a:off x="358746" y="1586858"/>
            <a:ext cx="142876" cy="176079"/>
            <a:chOff x="214282" y="785800"/>
            <a:chExt cx="347801" cy="42862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Прямоугольник 54"/>
          <p:cNvSpPr/>
          <p:nvPr/>
        </p:nvSpPr>
        <p:spPr>
          <a:xfrm>
            <a:off x="214282" y="2462212"/>
            <a:ext cx="6858048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00034" y="2462212"/>
            <a:ext cx="657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планирование госпитализации, в т.ч. с целью выполнения </a:t>
            </a:r>
            <a:r>
              <a:rPr lang="ru-RU" sz="1400" dirty="0" err="1" smtClean="0"/>
              <a:t>гос</a:t>
            </a:r>
            <a:r>
              <a:rPr lang="ru-RU" sz="1400" dirty="0" smtClean="0"/>
              <a:t>. задания</a:t>
            </a:r>
          </a:p>
          <a:p>
            <a:r>
              <a:rPr lang="ru-RU" sz="1400" dirty="0" smtClean="0"/>
              <a:t>контроль сроков ожидания госпитализации</a:t>
            </a:r>
          </a:p>
          <a:p>
            <a:r>
              <a:rPr lang="ru-RU" sz="1400" dirty="0" smtClean="0"/>
              <a:t>инструмент управления потоком профильных пациентов направленных поликлиникой на осмотр перед госпитализацией и/или на госпитализацию</a:t>
            </a:r>
          </a:p>
          <a:p>
            <a:r>
              <a:rPr lang="ru-RU" sz="1400" dirty="0" smtClean="0"/>
              <a:t>возможность сократить предоперационный к/</a:t>
            </a:r>
            <a:r>
              <a:rPr lang="ru-RU" sz="1400" dirty="0" err="1" smtClean="0"/>
              <a:t>д</a:t>
            </a:r>
            <a:endParaRPr lang="ru-RU" sz="1400" dirty="0" smtClean="0"/>
          </a:p>
        </p:txBody>
      </p:sp>
      <p:grpSp>
        <p:nvGrpSpPr>
          <p:cNvPr id="11" name="Группа 56"/>
          <p:cNvGrpSpPr/>
          <p:nvPr/>
        </p:nvGrpSpPr>
        <p:grpSpPr>
          <a:xfrm>
            <a:off x="357158" y="2485072"/>
            <a:ext cx="142876" cy="176079"/>
            <a:chOff x="214282" y="785800"/>
            <a:chExt cx="347801" cy="428628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61"/>
          <p:cNvGrpSpPr/>
          <p:nvPr/>
        </p:nvGrpSpPr>
        <p:grpSpPr>
          <a:xfrm>
            <a:off x="357158" y="2714626"/>
            <a:ext cx="142876" cy="176079"/>
            <a:chOff x="214282" y="785800"/>
            <a:chExt cx="347801" cy="428628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66"/>
          <p:cNvGrpSpPr/>
          <p:nvPr/>
        </p:nvGrpSpPr>
        <p:grpSpPr>
          <a:xfrm>
            <a:off x="358746" y="2944180"/>
            <a:ext cx="142876" cy="176079"/>
            <a:chOff x="214282" y="785800"/>
            <a:chExt cx="347801" cy="42862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70" name="Прямая соединительная линия 69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71"/>
          <p:cNvGrpSpPr/>
          <p:nvPr/>
        </p:nvGrpSpPr>
        <p:grpSpPr>
          <a:xfrm>
            <a:off x="357158" y="3357703"/>
            <a:ext cx="142876" cy="176079"/>
            <a:chOff x="214282" y="785800"/>
            <a:chExt cx="347801" cy="428628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Прямоугольник 76"/>
          <p:cNvSpPr/>
          <p:nvPr/>
        </p:nvSpPr>
        <p:spPr>
          <a:xfrm>
            <a:off x="214282" y="4248162"/>
            <a:ext cx="6858048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00034" y="4248162"/>
            <a:ext cx="6545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ИБ оформляется в профильном отделении БЕЗ ОЧЕРЕДИ </a:t>
            </a:r>
          </a:p>
          <a:p>
            <a:r>
              <a:rPr lang="ru-RU" sz="1400" dirty="0" smtClean="0"/>
              <a:t>без печати направления и результатов анализов на бумаге </a:t>
            </a:r>
          </a:p>
          <a:p>
            <a:r>
              <a:rPr lang="ru-RU" sz="1400" dirty="0" smtClean="0"/>
              <a:t>для госпитализации нужен только паспорт и полис ОМС</a:t>
            </a:r>
          </a:p>
        </p:txBody>
      </p:sp>
      <p:grpSp>
        <p:nvGrpSpPr>
          <p:cNvPr id="20" name="Группа 78"/>
          <p:cNvGrpSpPr/>
          <p:nvPr/>
        </p:nvGrpSpPr>
        <p:grpSpPr>
          <a:xfrm>
            <a:off x="357158" y="4271022"/>
            <a:ext cx="142876" cy="176079"/>
            <a:chOff x="214282" y="785800"/>
            <a:chExt cx="347801" cy="428628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Группа 83"/>
          <p:cNvGrpSpPr/>
          <p:nvPr/>
        </p:nvGrpSpPr>
        <p:grpSpPr>
          <a:xfrm>
            <a:off x="357158" y="4500576"/>
            <a:ext cx="142876" cy="176079"/>
            <a:chOff x="214282" y="785800"/>
            <a:chExt cx="347801" cy="428628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Группа 88"/>
          <p:cNvGrpSpPr/>
          <p:nvPr/>
        </p:nvGrpSpPr>
        <p:grpSpPr>
          <a:xfrm>
            <a:off x="358746" y="4730130"/>
            <a:ext cx="142876" cy="176079"/>
            <a:chOff x="214282" y="785800"/>
            <a:chExt cx="347801" cy="428628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857224" y="3763336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7224" y="2533650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1214428"/>
            <a:ext cx="3357586" cy="714380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ОСНОВНЫЕ БИЗНЕСС-ПРОЦЕССЫ ПЛАНОВОЙ ГОСПИТАЛИЗАЦИИ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0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224" y="75502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500180"/>
            <a:ext cx="321471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1214428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ПОЛИКЛИНИКА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500180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ВРАЧ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29190" y="1214428"/>
            <a:ext cx="3357586" cy="714380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1500180"/>
            <a:ext cx="321471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29190" y="1214428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ПОЛИКЛИНИКА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28" y="1501313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ВРАЧ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2089782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205900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ЗАВЕДУЮЩИЙ ОТДЕЛЕНИЕМ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387573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ГОСПИТАЛИЗАЦИЯ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7224" y="2538713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НЕТ ПОКАЗАНИЙ К ГОСПИТАЛИЗАЦИИ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3169378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57224" y="317729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НАПРАВЛЕНИЕ НА ДООБСЛЕДОВАНИЕ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2467240" y="1071552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2468046" y="1928808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2390315" y="3221192"/>
            <a:ext cx="169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 rot="10800000">
            <a:off x="2778110" y="2714626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2786051" y="3361213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2786050" y="3960025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1714480" y="4260862"/>
            <a:ext cx="142876" cy="23971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6541784" y="1928808"/>
            <a:ext cx="142876" cy="2574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6537802" y="1071552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57224" y="4500576"/>
            <a:ext cx="3357586" cy="500066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28662" y="448724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ПРОФИЛЬНОЕ ОТДЕЛЕНИЕ СТАЦИОНАРА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39668" y="4506292"/>
            <a:ext cx="3357586" cy="500066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5011106" y="449295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ПРОФИЛЬНОЕ ОТДЕЛЕНИЕ СТАЦИОНАРА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857224" y="3763336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7224" y="2533650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1214428"/>
            <a:ext cx="3357586" cy="714380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ОСНОВНЫЕ БИЗНЕСС-ПРОЦЕССЫ ПЛАНОВОЙ ГОСПИТАЛИЗАЦИИ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224" y="75502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500180"/>
            <a:ext cx="321471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1214428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ПОЛИКЛИНИКА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500180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ВРАЧ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2089782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205900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ЗАВЕДУЮЩИЙ ОТДЕЛЕНИЕМ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387573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ГОСПИТАЛИЗАЦИЯ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7224" y="2538713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НЕТ ПОКАЗАНИЙ К ГОСПИТАЛИЗАЦИИ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3169378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57224" y="317729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НАПРАВЛЕНИЕ НА ДООБСЛЕДОВАНИЕ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4500576"/>
            <a:ext cx="3357586" cy="500066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928662" y="448724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ПРОФИЛЬНОЕ ОТДЕЛЕНИЕ СТАЦИОНАРА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2467240" y="1071552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2468046" y="1928808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2390315" y="3221192"/>
            <a:ext cx="169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 rot="10800000">
            <a:off x="2778110" y="2714626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2786051" y="3361213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2786050" y="3960025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1714480" y="4260862"/>
            <a:ext cx="142876" cy="23971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29124" y="785800"/>
            <a:ext cx="4000528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00562" y="78580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Обращение</a:t>
            </a:r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39601" y="1212520"/>
            <a:ext cx="4000528" cy="716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511039" y="121252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врач поликлинического приема направляет на консультацию перед госпитализацией к заведующему профильного отделения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38650" y="2093590"/>
            <a:ext cx="4000528" cy="2049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10088" y="2093591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/>
              <a:t> отказ в госпитализации</a:t>
            </a:r>
          </a:p>
          <a:p>
            <a:pPr>
              <a:buFontTx/>
              <a:buChar char="-"/>
            </a:pPr>
            <a:r>
              <a:rPr lang="ru-RU" sz="1200" dirty="0" smtClean="0"/>
              <a:t> дообследовать</a:t>
            </a:r>
          </a:p>
          <a:p>
            <a:pPr>
              <a:buFontTx/>
              <a:buChar char="-"/>
            </a:pPr>
            <a:r>
              <a:rPr lang="ru-RU" sz="1200" dirty="0" smtClean="0"/>
              <a:t> госпитализировать (с выбором даты)</a:t>
            </a:r>
          </a:p>
          <a:p>
            <a:endParaRPr lang="ru-RU" sz="1200" dirty="0" smtClean="0"/>
          </a:p>
          <a:p>
            <a:pPr>
              <a:buFontTx/>
              <a:buChar char="-"/>
            </a:pPr>
            <a:endParaRPr lang="ru-RU" sz="12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4435474" y="4214824"/>
            <a:ext cx="4000528" cy="79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500562" y="4195639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оформление истории болезни:</a:t>
            </a:r>
          </a:p>
          <a:p>
            <a:r>
              <a:rPr lang="ru-RU" sz="1200" dirty="0" smtClean="0"/>
              <a:t>- без участия сотрудников приемного отделения</a:t>
            </a:r>
          </a:p>
          <a:p>
            <a:r>
              <a:rPr lang="ru-RU" sz="1200" dirty="0" smtClean="0"/>
              <a:t>- без очереди</a:t>
            </a:r>
          </a:p>
          <a:p>
            <a:r>
              <a:rPr lang="ru-RU" sz="1200" dirty="0" smtClean="0"/>
              <a:t>- без печати направлений и результатов анализов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857224" y="3763336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7224" y="2533650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1214428"/>
            <a:ext cx="3357586" cy="714380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ОСНОВНЫЕ БИЗНЕСС-ПРОЦЕССЫ ПЛАНОВОЙ ГОСПИТАЛИЗАЦИИ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224" y="75502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500180"/>
            <a:ext cx="321471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1214428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ПОЛИКЛИНИКА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500180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ВРАЧ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2089782"/>
            <a:ext cx="3357586" cy="285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205900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ЗАВЕДУЮЩИЙ ОТДЕЛЕНИЕМ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387573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ГОСПИТАЛИЗАЦИЯ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7224" y="2538713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НЕТ ПОКАЗАНИЙ К ГОСПИТАЛИЗАЦИИ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3169378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57224" y="317729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НАПРАВЛЕНИЕ НА ДООБСЛЕДОВАНИЕ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4500576"/>
            <a:ext cx="3357586" cy="500066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928662" y="448724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ПРОФИЛЬНОЕ ОТДЕЛЕНИЕ СТАЦИОНАРА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2467240" y="1071552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2468046" y="1928808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2390315" y="3221192"/>
            <a:ext cx="169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 rot="10800000">
            <a:off x="2778110" y="2714626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2786051" y="3361213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2786050" y="3960025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1714480" y="4260862"/>
            <a:ext cx="142876" cy="23971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29124" y="785800"/>
            <a:ext cx="40005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00562" y="78580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АРМ врача поликлиники / Консультация перед госпитализацией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29124" y="1357304"/>
            <a:ext cx="40005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00562" y="135730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формирование расписания приема пациентов на консультацию перед госпитализацией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429124" y="1928808"/>
            <a:ext cx="4000528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00562" y="192880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принятие решения:</a:t>
            </a:r>
          </a:p>
          <a:p>
            <a:r>
              <a:rPr lang="ru-RU" sz="1200" dirty="0" smtClean="0"/>
              <a:t>- госпитализировать (с выбором даты)</a:t>
            </a:r>
          </a:p>
          <a:p>
            <a:r>
              <a:rPr lang="ru-RU" sz="1200" dirty="0" smtClean="0"/>
              <a:t>- дообследовать</a:t>
            </a:r>
          </a:p>
          <a:p>
            <a:r>
              <a:rPr lang="ru-RU" sz="1200" dirty="0" smtClean="0"/>
              <a:t>- отказ в госпитализации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429124" y="2857502"/>
            <a:ext cx="40005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500562" y="285750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направление в профильное отделение стационара в случае принятия решения о госпитализации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857224" y="3763336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7224" y="2533650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1214428"/>
            <a:ext cx="3357586" cy="714380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ОСНОВНЫЕ БИЗНЕСС-ПРОЦЕССЫ ПЛАНОВОЙ ГОСПИТАЛИЗАЦИИ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224" y="75502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500180"/>
            <a:ext cx="321471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1214428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ПОЛИКЛИНИКА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500180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ВРАЧ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2089782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205900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ЗАВЕДУЮЩИЙ ОТДЕЛЕНИЕМ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387573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ГОСПИТАЛИЗАЦИЯ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7224" y="2538713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НЕТ ПОКАЗАНИЙ К ГОСПИТАЛИЗАЦИИ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3169378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57224" y="317729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НАПРАВЛЕНИЕ НА ДООБСЛЕДОВАНИЕ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4500576"/>
            <a:ext cx="3357586" cy="500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928662" y="448724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ПРОФИЛЬНОЕ ОТДЕЛЕНИЕ СТАЦИОНАРА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2467240" y="1071552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2468046" y="1928808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2390315" y="3221192"/>
            <a:ext cx="169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 rot="10800000">
            <a:off x="2778110" y="2714626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2786051" y="3361213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2786050" y="3960025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1714480" y="4260862"/>
            <a:ext cx="142876" cy="23971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29124" y="785800"/>
            <a:ext cx="4000528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00562" y="78580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сформирована палатная структура отделения</a:t>
            </a:r>
          </a:p>
          <a:p>
            <a:r>
              <a:rPr lang="ru-RU" sz="1200" dirty="0" smtClean="0"/>
              <a:t>- по номерам палат</a:t>
            </a:r>
          </a:p>
          <a:p>
            <a:r>
              <a:rPr lang="ru-RU" sz="1200" dirty="0" smtClean="0"/>
              <a:t>- половой принадлежности</a:t>
            </a:r>
          </a:p>
          <a:p>
            <a:r>
              <a:rPr lang="ru-RU" sz="1200" dirty="0" smtClean="0"/>
              <a:t>- по профилю медицинской помощи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29124" y="1714494"/>
            <a:ext cx="40005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00562" y="171449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прогнозирование доступности коек на определенную дату с учетом планируемой даты выписки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429124" y="2284094"/>
            <a:ext cx="4000528" cy="50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00562" y="2280705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прогнозирование доступности коек на определенную дату с учетом планируемой даты выписки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7735" t="20913" r="33593" b="46635"/>
          <a:stretch>
            <a:fillRect/>
          </a:stretch>
        </p:blipFill>
        <p:spPr bwMode="auto">
          <a:xfrm>
            <a:off x="4421503" y="2928940"/>
            <a:ext cx="4557745" cy="2071702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ПАЛАТНАЯ СТРУКТУРА</a:t>
            </a:r>
            <a:endParaRPr lang="ru-RU" sz="14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1942" y="673404"/>
            <a:ext cx="392909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613908" y="673404"/>
            <a:ext cx="392909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57224" y="71692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ПО ПРОФИЛЮ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88232" y="71912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ПО НОМЕРУ ПАЛАТЫ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10817" r="45312" b="10576"/>
          <a:stretch>
            <a:fillRect/>
          </a:stretch>
        </p:blipFill>
        <p:spPr bwMode="auto">
          <a:xfrm>
            <a:off x="540991" y="1280150"/>
            <a:ext cx="3945463" cy="3071834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t="10817" r="45312" b="10576"/>
          <a:stretch>
            <a:fillRect/>
          </a:stretch>
        </p:blipFill>
        <p:spPr bwMode="auto">
          <a:xfrm>
            <a:off x="4612958" y="1283008"/>
            <a:ext cx="3945600" cy="3071941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428860" y="2171697"/>
            <a:ext cx="928694" cy="127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2311397"/>
            <a:ext cx="928694" cy="2603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57422" y="228599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</a:rPr>
              <a:t>Пациент закрепляется за конкретной койкой</a:t>
            </a:r>
            <a:endParaRPr lang="ru-RU" sz="7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14" idx="1"/>
          </p:cNvCxnSpPr>
          <p:nvPr/>
        </p:nvCxnSpPr>
        <p:spPr>
          <a:xfrm rot="10800000">
            <a:off x="1714480" y="2235198"/>
            <a:ext cx="714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14348" y="2179635"/>
            <a:ext cx="1000132" cy="127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57438" y="2200271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0619" y="2071684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30620" y="2603500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47910" y="3422656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15127" y="1928808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40514" y="2071684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104080" y="2389186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67527" y="2081208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00892" y="2792414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516701" y="2925765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286644" y="3357568"/>
            <a:ext cx="500066" cy="96837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27814" y="3516319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540514" y="3956060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37339" y="4103698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428860" y="2138329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452673" y="3695708"/>
            <a:ext cx="571504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519874" y="2521749"/>
            <a:ext cx="409580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17493" y="2657474"/>
            <a:ext cx="464343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522254" y="3228978"/>
            <a:ext cx="478637" cy="226219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531779" y="3829062"/>
            <a:ext cx="464343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536541" y="4231491"/>
            <a:ext cx="464343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33772" y="2745587"/>
            <a:ext cx="180000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803377" y="4233872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729038" y="2740817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0"/>
            <a:ext cx="2019968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 l="62569" t="24458" r="17589" b="16718"/>
          <a:stretch>
            <a:fillRect/>
          </a:stretch>
        </p:blipFill>
        <p:spPr bwMode="auto">
          <a:xfrm>
            <a:off x="7122183" y="1000114"/>
            <a:ext cx="2021817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4357700"/>
            <a:ext cx="201996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СВОДНАЯ ФОРМА ПО КОЕЧНОМУ ФОНДУ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32422" t="26683" r="22265" b="4807"/>
          <a:stretch>
            <a:fillRect/>
          </a:stretch>
        </p:blipFill>
        <p:spPr bwMode="auto">
          <a:xfrm>
            <a:off x="1174559" y="740083"/>
            <a:ext cx="4897639" cy="4010998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214414" y="1697031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1897056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54260" y="1701794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54260" y="1901819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1704969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1904994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54260" y="2943229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54260" y="3143254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54260" y="3371857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54260" y="3571882"/>
            <a:ext cx="966794" cy="144463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90936" y="1681153"/>
            <a:ext cx="966794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90936" y="1881178"/>
            <a:ext cx="966794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90936" y="2109781"/>
            <a:ext cx="966794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90936" y="2309806"/>
            <a:ext cx="966794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354114" y="1674806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1357290" y="1865306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2605072" y="1666870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2608248" y="1857370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5086352" y="1666870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089528" y="1857370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808406" y="1666870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1582" y="1857370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3813170" y="2071684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6346" y="2262184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2613010" y="2933704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2616186" y="3124204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19360" y="3341694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2622536" y="3532194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0"/>
            <a:ext cx="2019968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 l="62569" t="24458" r="17589" b="16718"/>
          <a:stretch>
            <a:fillRect/>
          </a:stretch>
        </p:blipFill>
        <p:spPr bwMode="auto">
          <a:xfrm>
            <a:off x="7122183" y="1000114"/>
            <a:ext cx="2021817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4357700"/>
            <a:ext cx="201996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НЕОБХОДИМОСТЬ БОЛЕЕ ГИБКОЙ АНАЛИТИКИ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11719" t="28162" r="65234" b="20833"/>
          <a:stretch>
            <a:fillRect/>
          </a:stretch>
        </p:blipFill>
        <p:spPr bwMode="auto">
          <a:xfrm>
            <a:off x="280957" y="928676"/>
            <a:ext cx="6648497" cy="413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67622" y="54576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Отчет о случаях оказания стационарной помощи гражданам (по КСГ)</a:t>
            </a:r>
          </a:p>
          <a:p>
            <a:r>
              <a:rPr lang="ru-RU" sz="1200" b="1" dirty="0" smtClean="0"/>
              <a:t>За период АПРЕЛЬ 2023 г.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400</Words>
  <Application>Microsoft Office PowerPoint</Application>
  <PresentationFormat>Экран (16:9)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Kiriakova.EA</dc:creator>
  <cp:lastModifiedBy>sirotina.tv</cp:lastModifiedBy>
  <cp:revision>87</cp:revision>
  <dcterms:created xsi:type="dcterms:W3CDTF">2023-04-11T05:11:22Z</dcterms:created>
  <dcterms:modified xsi:type="dcterms:W3CDTF">2023-04-27T08:49:19Z</dcterms:modified>
</cp:coreProperties>
</file>