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0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0E4"/>
    <a:srgbClr val="7594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38" autoAdjust="0"/>
  </p:normalViewPr>
  <p:slideViewPr>
    <p:cSldViewPr>
      <p:cViewPr>
        <p:scale>
          <a:sx n="125" d="100"/>
          <a:sy n="125" d="100"/>
        </p:scale>
        <p:origin x="-1224" y="-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E1153-1FA9-456D-A459-7626250F8883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B2647-C855-4625-A9D5-D9D6C732D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 l="40490" t="21700" r="12490" b="28469"/>
          <a:stretch>
            <a:fillRect/>
          </a:stretch>
        </p:blipFill>
        <p:spPr bwMode="auto">
          <a:xfrm>
            <a:off x="3428992" y="1862662"/>
            <a:ext cx="5715008" cy="328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92867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93629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ИЗМЕНЕНИЯ В ТАРИФНОМ СОГЛАШЕНИИ 2023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502" y="4172912"/>
            <a:ext cx="5429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ГБУЗ ЯНАО «Ноябрьская ЦГБ»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14282" y="2454592"/>
            <a:ext cx="8715436" cy="379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85721" y="899795"/>
          <a:ext cx="857255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89"/>
                <a:gridCol w="1428760"/>
                <a:gridCol w="6072230"/>
                <a:gridCol w="714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 smtClean="0"/>
                        <a:t>Оказание медицинской помощи пациенту в возрасте старше 75 лет в случае проведения консультации врача-гериатра и за исключением случаев госпитализации на геронтологические профильные койки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14282" y="1966908"/>
            <a:ext cx="8715436" cy="379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8130" y="1964291"/>
            <a:ext cx="843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 пациента более 75 лет на дату начала лечения</a:t>
            </a:r>
            <a:endParaRPr lang="ru-RU" dirty="0"/>
          </a:p>
        </p:txBody>
      </p:sp>
      <p:grpSp>
        <p:nvGrpSpPr>
          <p:cNvPr id="3" name="Группа 34"/>
          <p:cNvGrpSpPr/>
          <p:nvPr/>
        </p:nvGrpSpPr>
        <p:grpSpPr>
          <a:xfrm>
            <a:off x="285720" y="2038481"/>
            <a:ext cx="142876" cy="176079"/>
            <a:chOff x="214282" y="785800"/>
            <a:chExt cx="347801" cy="4286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498130" y="2442449"/>
            <a:ext cx="843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Лечение осуществляется не на геронтологической профильной койке</a:t>
            </a:r>
            <a:endParaRPr lang="ru-RU" dirty="0"/>
          </a:p>
        </p:txBody>
      </p:sp>
      <p:grpSp>
        <p:nvGrpSpPr>
          <p:cNvPr id="5" name="Группа 42"/>
          <p:cNvGrpSpPr/>
          <p:nvPr/>
        </p:nvGrpSpPr>
        <p:grpSpPr>
          <a:xfrm>
            <a:off x="285720" y="2516639"/>
            <a:ext cx="142876" cy="176079"/>
            <a:chOff x="214282" y="785800"/>
            <a:chExt cx="347801" cy="42862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Прямоугольник 22"/>
          <p:cNvSpPr/>
          <p:nvPr/>
        </p:nvSpPr>
        <p:spPr>
          <a:xfrm>
            <a:off x="214282" y="2949896"/>
            <a:ext cx="8715436" cy="907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98130" y="2947279"/>
            <a:ext cx="8431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Консультация врача – гериатра в период пребывания в отделении должна быть обозначена указанием услуги «Консультация врача-гериатра в стационарном отделении» B01.007.001.099</a:t>
            </a:r>
            <a:endParaRPr lang="ru-RU" dirty="0"/>
          </a:p>
        </p:txBody>
      </p:sp>
      <p:grpSp>
        <p:nvGrpSpPr>
          <p:cNvPr id="7" name="Группа 34"/>
          <p:cNvGrpSpPr/>
          <p:nvPr/>
        </p:nvGrpSpPr>
        <p:grpSpPr>
          <a:xfrm>
            <a:off x="285720" y="3021469"/>
            <a:ext cx="142876" cy="176079"/>
            <a:chOff x="214282" y="785800"/>
            <a:chExt cx="347801" cy="42862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85721" y="899795"/>
          <a:ext cx="857255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89"/>
                <a:gridCol w="1428760"/>
                <a:gridCol w="6072230"/>
                <a:gridCol w="714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dirty="0" smtClean="0"/>
                        <a:t>Развертывание индивидуального поста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14282" y="1966908"/>
            <a:ext cx="8715436" cy="60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8130" y="1964291"/>
            <a:ext cx="843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Развёртывание индивидуального поста показывается услугой «Процедуры сестринского ухода за пациентом на индивидуальном посту» B02.003.004.099</a:t>
            </a:r>
            <a:endParaRPr lang="ru-RU" dirty="0"/>
          </a:p>
        </p:txBody>
      </p:sp>
      <p:grpSp>
        <p:nvGrpSpPr>
          <p:cNvPr id="3" name="Группа 34"/>
          <p:cNvGrpSpPr/>
          <p:nvPr/>
        </p:nvGrpSpPr>
        <p:grpSpPr>
          <a:xfrm>
            <a:off x="285720" y="2038481"/>
            <a:ext cx="142876" cy="176079"/>
            <a:chOff x="214282" y="785800"/>
            <a:chExt cx="347801" cy="4286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85721" y="899795"/>
          <a:ext cx="857255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89"/>
                <a:gridCol w="1428760"/>
                <a:gridCol w="6072230"/>
                <a:gridCol w="714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наличие у пациента тяжелой сопутствующей патологии, требующей оказания медицинской помощи в период госпитализации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0,6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14282" y="1966908"/>
            <a:ext cx="8715436" cy="2890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8130" y="1964291"/>
            <a:ext cx="8431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Наличие у пациента дополнительного диагноза (</a:t>
            </a:r>
            <a:r>
              <a:rPr lang="ru-RU" dirty="0" err="1" smtClean="0"/>
              <a:t>диагноза</a:t>
            </a:r>
            <a:r>
              <a:rPr lang="ru-RU" dirty="0" smtClean="0"/>
              <a:t> осложнения заболевания) из перечня, в соответствии с которым медицинская помощь оказывалась пациенту в период госпитализации:</a:t>
            </a:r>
          </a:p>
          <a:p>
            <a:r>
              <a:rPr lang="ru-RU" dirty="0" smtClean="0"/>
              <a:t> </a:t>
            </a:r>
            <a:r>
              <a:rPr lang="ru-RU" sz="1200" dirty="0" smtClean="0"/>
              <a:t>- сахарный диабет типа 1 (МКБ Е10.0, Е10.1, Е10.6, Е10.7) и типа 2 (МКБ Е11.0, Е11.1, Е11.6, Е11.7);</a:t>
            </a:r>
          </a:p>
          <a:p>
            <a:r>
              <a:rPr lang="ru-RU" sz="1200" dirty="0" smtClean="0"/>
              <a:t> - заболевания, включенные в Перечень редких (</a:t>
            </a:r>
            <a:r>
              <a:rPr lang="ru-RU" sz="1200" dirty="0" err="1" smtClean="0"/>
              <a:t>орфанных</a:t>
            </a:r>
            <a:r>
              <a:rPr lang="ru-RU" sz="1200" dirty="0" smtClean="0"/>
              <a:t>) заболеваний, размещенный на официальном сайте Министерства здравоохранения Российской Федерации (https://minzdrav.gov.ru/documents/8048-perechen-redkih-orfannyh-zabolevaniy);</a:t>
            </a:r>
          </a:p>
          <a:p>
            <a:r>
              <a:rPr lang="ru-RU" sz="1200" dirty="0" smtClean="0"/>
              <a:t> - рассеянный склероз (G35);</a:t>
            </a:r>
          </a:p>
          <a:p>
            <a:r>
              <a:rPr lang="ru-RU" sz="1200" dirty="0" smtClean="0"/>
              <a:t> - хронический </a:t>
            </a:r>
            <a:r>
              <a:rPr lang="ru-RU" sz="1200" dirty="0" err="1" smtClean="0"/>
              <a:t>лимфоцитарный</a:t>
            </a:r>
            <a:r>
              <a:rPr lang="ru-RU" sz="1200" dirty="0" smtClean="0"/>
              <a:t> лейкоз (С91.1);</a:t>
            </a:r>
          </a:p>
          <a:p>
            <a:r>
              <a:rPr lang="ru-RU" sz="1200" dirty="0" smtClean="0"/>
              <a:t> - состояния после трансплантации органов и (или) тканей (Z94.0; Z94.1; Z94.4; Z94.8);</a:t>
            </a:r>
          </a:p>
          <a:p>
            <a:r>
              <a:rPr lang="ru-RU" sz="1200" dirty="0" smtClean="0"/>
              <a:t> - детский церебральный паралич (G80);</a:t>
            </a:r>
          </a:p>
          <a:p>
            <a:r>
              <a:rPr lang="ru-RU" sz="1200" dirty="0" smtClean="0"/>
              <a:t> - ВИЧ/СПИД, стадии 4Б и 4В, взрослые (B20 – B24);</a:t>
            </a:r>
          </a:p>
          <a:p>
            <a:r>
              <a:rPr lang="ru-RU" sz="1200" dirty="0" smtClean="0"/>
              <a:t> - перинатальный контакт по ВИЧ-инфекции, дети (Z20.6)</a:t>
            </a:r>
            <a:endParaRPr lang="ru-RU" dirty="0" smtClean="0"/>
          </a:p>
        </p:txBody>
      </p:sp>
      <p:grpSp>
        <p:nvGrpSpPr>
          <p:cNvPr id="3" name="Группа 34"/>
          <p:cNvGrpSpPr/>
          <p:nvPr/>
        </p:nvGrpSpPr>
        <p:grpSpPr>
          <a:xfrm>
            <a:off x="285720" y="2038481"/>
            <a:ext cx="142876" cy="176079"/>
            <a:chOff x="214282" y="785800"/>
            <a:chExt cx="347801" cy="4286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85721" y="899795"/>
          <a:ext cx="8572558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7"/>
                <a:gridCol w="1428760"/>
                <a:gridCol w="5857916"/>
                <a:gridCol w="8572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проведение сочетанных хирургических вмешательств или проведение однотипных операций на парных органах (уровень 1)</a:t>
                      </a:r>
                      <a:r>
                        <a:rPr lang="ru-RU" sz="1400" b="0" i="0" u="none" strike="noStrike" baseline="30000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 </a:t>
                      </a:r>
                      <a:endParaRPr lang="ru-RU" sz="1400" u="none" strike="noStri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0,05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проведение сочетанных хирургических вмешательств или проведение однотипных операций на парных органах (уровень 2) </a:t>
                      </a:r>
                      <a:endParaRPr lang="ru-RU" sz="1400" u="none" strike="noStri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0,47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проведение сочетанных хирургических вмешательств или проведение однотипных операций на парных органах (уровень 3)</a:t>
                      </a:r>
                      <a:r>
                        <a:rPr lang="ru-RU" sz="1400" b="0" i="0" u="none" strike="noStrike" baseline="30000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 </a:t>
                      </a:r>
                      <a:endParaRPr lang="ru-RU" sz="1400" u="none" strike="noStri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1,16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проведение сочетанных хирургических вмешательств или проведение однотипных операций на парных органах (уровень 4) </a:t>
                      </a:r>
                      <a:endParaRPr lang="ru-RU" sz="1400" u="none" strike="noStri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2,07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проведение сочетанных хирургических вмешательств или проведение однотипных операций на парных органах (уровень 5)</a:t>
                      </a:r>
                      <a:endParaRPr lang="ru-RU" sz="1400" u="none" strike="noStri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3,49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14282" y="3560211"/>
            <a:ext cx="8715436" cy="926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8130" y="3557595"/>
            <a:ext cx="8431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Перечень сочетанных (симультанных) хирургических вмешательств, выполняемых во время одной госпитализации, представлен в таблицах Приложении 33.1 к тарифному соглашению. К данным операциям относятся операции на парных органах/частях тела, при выполнении которых необходимы в том числе дорогостоящие расходные материалы</a:t>
            </a:r>
          </a:p>
        </p:txBody>
      </p:sp>
      <p:grpSp>
        <p:nvGrpSpPr>
          <p:cNvPr id="18" name="Группа 34"/>
          <p:cNvGrpSpPr/>
          <p:nvPr/>
        </p:nvGrpSpPr>
        <p:grpSpPr>
          <a:xfrm>
            <a:off x="285720" y="3631785"/>
            <a:ext cx="142876" cy="176079"/>
            <a:chOff x="214282" y="785800"/>
            <a:chExt cx="347801" cy="42862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Прямоугольник 22"/>
          <p:cNvSpPr/>
          <p:nvPr/>
        </p:nvSpPr>
        <p:spPr>
          <a:xfrm>
            <a:off x="214282" y="4560344"/>
            <a:ext cx="8715436" cy="497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98130" y="4557727"/>
            <a:ext cx="843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Перечень хирургических вмешательств, при проведении которых одновременно на двух парных органах может быть применен КСЛП, представлен в Приложении 33.2к тарифному соглашению</a:t>
            </a:r>
          </a:p>
        </p:txBody>
      </p:sp>
      <p:grpSp>
        <p:nvGrpSpPr>
          <p:cNvPr id="26" name="Группа 34"/>
          <p:cNvGrpSpPr/>
          <p:nvPr/>
        </p:nvGrpSpPr>
        <p:grpSpPr>
          <a:xfrm>
            <a:off x="285720" y="4631917"/>
            <a:ext cx="142876" cy="176079"/>
            <a:chOff x="214282" y="785800"/>
            <a:chExt cx="347801" cy="42862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85721" y="899795"/>
          <a:ext cx="8572558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7"/>
                <a:gridCol w="1428760"/>
                <a:gridCol w="5857916"/>
                <a:gridCol w="8572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проведение 1 этапа медицинской реабилитации пациентов (проведение реабилитационных мероприятий при нахождении пациента на реанимационной койке и/или койке интенсивной терапии, начавшихся не позднее 48 часов от поступления в отделение реанимации или на койку интенсивной терапии с общей длительностью реабилитационных мероприятий не менее 5 суток, включая период после перевода на профильные койки по окончании реанимационных мероприятий, при обязательной продолжительности реабилитационных мероприятий не менее одного часа в сутки (при условии организации отделения ранней медицинской реабилитации на не менее чем 12 коек отделения, оказывающего медицинскую помощь по профилю «анестезиология и реанимация», и его укомплектования в соответствии с порядком оказания медицинской помощи по медицинской реабилитации))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0,15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4282" y="3560211"/>
            <a:ext cx="8715436" cy="136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98130" y="3557595"/>
            <a:ext cx="8431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КСЛП необходимо указание услуги B05.069.099 Услуги первого этапа медицинской реабилитации</a:t>
            </a:r>
          </a:p>
          <a:p>
            <a:r>
              <a:rPr lang="ru-RU" sz="1400" dirty="0" smtClean="0"/>
              <a:t> В поле «Дата начала оказания услуги» - дата начала реабилитационных мероприятий, «Дата окончания оказания услуги» - дата завершения 1-го этапа, в поле «Количество услуг» указывается количество дней проведения реабилитационных мероприятий.</a:t>
            </a:r>
          </a:p>
          <a:p>
            <a:r>
              <a:rPr lang="ru-RU" sz="1400" dirty="0" smtClean="0"/>
              <a:t>КСЛП применяется один раз к случаю лечения, в том числе в случае, если оплата случая лечения осуществляется по двум КСГ.</a:t>
            </a:r>
          </a:p>
        </p:txBody>
      </p:sp>
      <p:grpSp>
        <p:nvGrpSpPr>
          <p:cNvPr id="19" name="Группа 34"/>
          <p:cNvGrpSpPr/>
          <p:nvPr/>
        </p:nvGrpSpPr>
        <p:grpSpPr>
          <a:xfrm>
            <a:off x="285720" y="3631785"/>
            <a:ext cx="142876" cy="176079"/>
            <a:chOff x="214282" y="785800"/>
            <a:chExt cx="347801" cy="42862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85721" y="899795"/>
          <a:ext cx="8572558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7"/>
                <a:gridCol w="1428760"/>
                <a:gridCol w="5857916"/>
                <a:gridCol w="8572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проведение сопроводительной лекарственной терапии при злокачественных новообразованиях у взрослых в стационарных условиях в соответствии с клиническими рекомендациями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0,63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ДНЕВНОЙ 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проведение сопроводительной лекарственной терапии при злокачественных новообразованиях у взрослых в условиях дневного стационара в соответствии с клиническими рекомендациями</a:t>
                      </a:r>
                      <a:r>
                        <a:rPr lang="ru-RU" sz="1400" b="0" i="0" u="none" strike="noStrike" baseline="30000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14282" y="2785292"/>
            <a:ext cx="8715436" cy="929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98130" y="2782675"/>
            <a:ext cx="8431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использовании КСЛП обязательно указание схемы сопроводительной лекарственной терапии, перечень схем представлен в Приложении №33.3 к тарифному соглашению</a:t>
            </a:r>
          </a:p>
        </p:txBody>
      </p:sp>
      <p:grpSp>
        <p:nvGrpSpPr>
          <p:cNvPr id="21" name="Группа 34"/>
          <p:cNvGrpSpPr/>
          <p:nvPr/>
        </p:nvGrpSpPr>
        <p:grpSpPr>
          <a:xfrm>
            <a:off x="285720" y="2856865"/>
            <a:ext cx="142876" cy="176079"/>
            <a:chOff x="214282" y="785800"/>
            <a:chExt cx="347801" cy="42862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Прямоугольник 31"/>
          <p:cNvSpPr/>
          <p:nvPr/>
        </p:nvSpPr>
        <p:spPr>
          <a:xfrm>
            <a:off x="214282" y="3785424"/>
            <a:ext cx="8715436" cy="929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98130" y="3782807"/>
            <a:ext cx="8431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 расчете для КСЛП «проведение сопроводительной лекарственной </a:t>
            </a:r>
          </a:p>
          <a:p>
            <a:r>
              <a:rPr lang="ru-RU" dirty="0" smtClean="0"/>
              <a:t>терапии при ЗНО у взрослых в соответствии с клиническими рекомендациями» не применяется коэффициент дифференциации  (равно единице).</a:t>
            </a:r>
          </a:p>
        </p:txBody>
      </p:sp>
      <p:grpSp>
        <p:nvGrpSpPr>
          <p:cNvPr id="34" name="Группа 34"/>
          <p:cNvGrpSpPr/>
          <p:nvPr/>
        </p:nvGrpSpPr>
        <p:grpSpPr>
          <a:xfrm>
            <a:off x="285720" y="3856997"/>
            <a:ext cx="142876" cy="176079"/>
            <a:chOff x="214282" y="785800"/>
            <a:chExt cx="347801" cy="42862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85721" y="899795"/>
          <a:ext cx="8572558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7"/>
                <a:gridCol w="1428760"/>
                <a:gridCol w="5857916"/>
                <a:gridCol w="8572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проведение тестирования на выявление респираторных вирусных заболеваний (гриппа, новой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PT Astra Serif"/>
                        </a:rPr>
                        <a:t>коронавирусной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 инфекции COVID-19) в период госпитализации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PT Astra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0,05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14282" y="1966908"/>
            <a:ext cx="8715436" cy="1319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98130" y="1964291"/>
            <a:ext cx="8431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КСЛП применяется в случае проведение тестирования на выявление респираторных вирусных заболеваний (гриппа, новой </a:t>
            </a:r>
            <a:r>
              <a:rPr lang="ru-RU" sz="1600" dirty="0" err="1" smtClean="0"/>
              <a:t>коронавирусной</a:t>
            </a:r>
            <a:r>
              <a:rPr lang="ru-RU" sz="1600" dirty="0" smtClean="0"/>
              <a:t> инфекции COVID-19) в период госпитализации. И не может применяться при оплате случаев лечения, оплачиваемых по КСГ st12.012 «Грипп, вирус гриппа идентифицирован» и КСГst12.015-st12.019, используемых для оплаты случаев лечения новой </a:t>
            </a:r>
            <a:r>
              <a:rPr lang="ru-RU" sz="1600" dirty="0" err="1" smtClean="0"/>
              <a:t>коронавирусной</a:t>
            </a:r>
            <a:r>
              <a:rPr lang="ru-RU" sz="1600" dirty="0" smtClean="0"/>
              <a:t> инфекции COVID-19</a:t>
            </a:r>
            <a:endParaRPr lang="ru-RU" sz="1600" dirty="0"/>
          </a:p>
        </p:txBody>
      </p:sp>
      <p:grpSp>
        <p:nvGrpSpPr>
          <p:cNvPr id="21" name="Группа 34"/>
          <p:cNvGrpSpPr/>
          <p:nvPr/>
        </p:nvGrpSpPr>
        <p:grpSpPr>
          <a:xfrm>
            <a:off x="285720" y="2038481"/>
            <a:ext cx="142876" cy="176079"/>
            <a:chOff x="214282" y="785800"/>
            <a:chExt cx="347801" cy="42862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ДОПОЛНИТЕЛЬНЫЙ КЛАССИФИКАЦИОННЫЙ КРИТЕРИЙ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642924"/>
            <a:ext cx="8715436" cy="64294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14282" y="651677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Условия, выполнение которых, позволяют применить к случаю КСГ с более высоким коэффициентом затратоемкости 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314295" y="1775507"/>
          <a:ext cx="3471887" cy="2106291"/>
        </p:xfrm>
        <a:graphic>
          <a:graphicData uri="http://schemas.openxmlformats.org/drawingml/2006/table">
            <a:tbl>
              <a:tblPr/>
              <a:tblGrid>
                <a:gridCol w="1067824"/>
                <a:gridCol w="2404063"/>
              </a:tblGrid>
              <a:tr h="237423">
                <a:tc gridSpan="2"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PT Astra Serif"/>
                        </a:rPr>
                        <a:t>st33.005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Ожоги (уровень 3)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Диагноз</a:t>
                      </a:r>
                    </a:p>
                  </a:txBody>
                  <a:tcPr marL="9236" marR="9236" marT="92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T20.0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Коэффициент относительной затратоемкости </a:t>
                      </a:r>
                    </a:p>
                  </a:txBody>
                  <a:tcPr marL="9236" marR="9236" marT="92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Коэффициент подуровня МО </a:t>
                      </a:r>
                    </a:p>
                  </a:txBody>
                  <a:tcPr marL="9236" marR="9236" marT="92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r" fontAlgn="b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6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=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425 230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3962396" y="1777661"/>
          <a:ext cx="4857784" cy="2106291"/>
        </p:xfrm>
        <a:graphic>
          <a:graphicData uri="http://schemas.openxmlformats.org/drawingml/2006/table">
            <a:tbl>
              <a:tblPr/>
              <a:tblGrid>
                <a:gridCol w="928694"/>
                <a:gridCol w="3929090"/>
              </a:tblGrid>
              <a:tr h="237423">
                <a:tc gridSpan="2"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PT Astra Serif"/>
                        </a:rPr>
                        <a:t>st33.00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PT Astra Serif"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PT Astra Serif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Ожоги (уровень 4,5) с синдромом органной дисфункции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Диагноз</a:t>
                      </a:r>
                    </a:p>
                  </a:txBody>
                  <a:tcPr marL="9236" marR="9236" marT="92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T20.0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Коэффициент относительной затратоемкости </a:t>
                      </a:r>
                    </a:p>
                  </a:txBody>
                  <a:tcPr marL="9236" marR="9236" marT="92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Коэффициент подуровня МО </a:t>
                      </a:r>
                    </a:p>
                  </a:txBody>
                  <a:tcPr marL="9236" marR="9236" marT="92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it1</a:t>
                      </a:r>
                    </a:p>
                  </a:txBody>
                  <a:tcPr marL="9236" marR="9236" marT="92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SOFA не менее 5 и непрерывное проведение искусственной вентиляции легких в течение 72 часов и более,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pSOFA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не менее 4 и непрерывное проведение искусственной вентиляции легких в течение 72 часов и более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6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 =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1 690 110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214282" y="1481841"/>
            <a:ext cx="8715436" cy="354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14282" y="1494464"/>
            <a:ext cx="871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Пример расчета стоимости законченного случая лечения заболевания с ДКК: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0"/>
            <a:ext cx="2019968" cy="10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"/>
          <a:srcRect l="62569" t="24458" r="17589" b="16718"/>
          <a:stretch>
            <a:fillRect/>
          </a:stretch>
        </p:blipFill>
        <p:spPr bwMode="auto">
          <a:xfrm>
            <a:off x="7122183" y="1000114"/>
            <a:ext cx="2021817" cy="3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4357700"/>
            <a:ext cx="201996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ПРИМЕНЕНИЕ ДДК В ЕЦП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857238"/>
            <a:ext cx="6858048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214281" y="857238"/>
            <a:ext cx="428628" cy="428628"/>
          </a:xfrm>
          <a:prstGeom prst="triangle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42910" y="857238"/>
            <a:ext cx="663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Явное указание критерия из списка в поле дополнительный критерий</a:t>
            </a:r>
            <a:endParaRPr lang="ru-RU" sz="16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14282" y="1500180"/>
            <a:ext cx="6858048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5400000">
            <a:off x="214281" y="1500180"/>
            <a:ext cx="428628" cy="428628"/>
          </a:xfrm>
          <a:prstGeom prst="triangle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42910" y="1500180"/>
            <a:ext cx="663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Внесение дополнительного диагноза или  диагноза осложнения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2143122"/>
            <a:ext cx="6858048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5400000">
            <a:off x="214281" y="2143122"/>
            <a:ext cx="428628" cy="428628"/>
          </a:xfrm>
          <a:prstGeom prst="triangle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642910" y="2143122"/>
            <a:ext cx="663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Внесение услуги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14282" y="2786064"/>
            <a:ext cx="6858048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5400000">
            <a:off x="214281" y="2786064"/>
            <a:ext cx="428628" cy="428628"/>
          </a:xfrm>
          <a:prstGeom prst="triangle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42910" y="2786064"/>
            <a:ext cx="663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Внесение данных реанимационный период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14282" y="3429006"/>
            <a:ext cx="6858048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5400000">
            <a:off x="214281" y="3429006"/>
            <a:ext cx="428628" cy="428628"/>
          </a:xfrm>
          <a:prstGeom prst="triangle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642910" y="3429006"/>
            <a:ext cx="663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Заполнение дополнительных полей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14283" y="857238"/>
            <a:ext cx="6858048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-32" y="1071552"/>
            <a:ext cx="857256" cy="428628"/>
          </a:xfrm>
          <a:prstGeom prst="triangle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0"/>
            <a:ext cx="2019968" cy="10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"/>
          <a:srcRect l="62569" t="24458" r="17589" b="16718"/>
          <a:stretch>
            <a:fillRect/>
          </a:stretch>
        </p:blipFill>
        <p:spPr bwMode="auto">
          <a:xfrm>
            <a:off x="7122183" y="1000114"/>
            <a:ext cx="2021817" cy="3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4357700"/>
            <a:ext cx="201996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ДОКУМЕНТЫ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2910" y="857238"/>
            <a:ext cx="6639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ТАРИФНОЕ СОГЛАШЕНИЕ в системе обязательного медицинского страхования Ямало-Ненецкого автономного округа на 2023 г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4283" y="1857370"/>
            <a:ext cx="6858048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-32" y="2071684"/>
            <a:ext cx="857256" cy="428628"/>
          </a:xfrm>
          <a:prstGeom prst="triangle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42911" y="1857370"/>
            <a:ext cx="663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Инструкция по группировке случаев, в том числе правила учета дополнительных классификационных критериев и подходам к оплате медицинской помощи в амбулаторных условиях. </a:t>
            </a:r>
            <a:r>
              <a:rPr lang="ru-RU" sz="1600" dirty="0" err="1" smtClean="0"/>
              <a:t>v</a:t>
            </a:r>
            <a:r>
              <a:rPr lang="ru-RU" sz="1600" dirty="0" smtClean="0"/>
              <a:t> 23.1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14282" y="1643056"/>
            <a:ext cx="6858048" cy="849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0"/>
            <a:ext cx="2019968" cy="10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650544"/>
            <a:ext cx="6858048" cy="849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214281" y="650544"/>
            <a:ext cx="428628" cy="428628"/>
          </a:xfrm>
          <a:prstGeom prst="triangle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14281" y="1643056"/>
            <a:ext cx="428628" cy="428628"/>
          </a:xfrm>
          <a:prstGeom prst="triangle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643320"/>
            <a:ext cx="6858048" cy="428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214281" y="3643320"/>
            <a:ext cx="428628" cy="428628"/>
          </a:xfrm>
          <a:prstGeom prst="triangle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42910" y="650544"/>
            <a:ext cx="628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Базовая ставка:</a:t>
            </a:r>
          </a:p>
          <a:p>
            <a:r>
              <a:rPr lang="ru-RU" sz="1600" dirty="0" smtClean="0"/>
              <a:t>Круглосуточный стационар – </a:t>
            </a:r>
            <a:r>
              <a:rPr lang="ru-RU" sz="1600" b="1" dirty="0" smtClean="0">
                <a:solidFill>
                  <a:srgbClr val="C00000"/>
                </a:solidFill>
              </a:rPr>
              <a:t>100 101,26 </a:t>
            </a:r>
            <a:r>
              <a:rPr lang="ru-RU" sz="1600" dirty="0" smtClean="0"/>
              <a:t>руб. (40 924,47 </a:t>
            </a:r>
            <a:r>
              <a:rPr lang="ru-RU" sz="1600" dirty="0" err="1" smtClean="0">
                <a:sym typeface="Symbol"/>
              </a:rPr>
              <a:t>х</a:t>
            </a:r>
            <a:r>
              <a:rPr lang="ru-RU" sz="1600" dirty="0" smtClean="0">
                <a:sym typeface="Symbol"/>
              </a:rPr>
              <a:t> </a:t>
            </a:r>
            <a:r>
              <a:rPr lang="ru-RU" sz="1600" dirty="0" smtClean="0"/>
              <a:t>2,446 ) </a:t>
            </a:r>
          </a:p>
          <a:p>
            <a:r>
              <a:rPr lang="ru-RU" sz="1600" dirty="0" smtClean="0"/>
              <a:t>Дневной стационар – </a:t>
            </a:r>
            <a:r>
              <a:rPr lang="ru-RU" sz="1600" b="1" dirty="0" smtClean="0">
                <a:solidFill>
                  <a:srgbClr val="C00000"/>
                </a:solidFill>
              </a:rPr>
              <a:t>54 193, 68</a:t>
            </a:r>
            <a:r>
              <a:rPr lang="ru-RU" sz="1600" b="1" dirty="0" smtClean="0"/>
              <a:t> </a:t>
            </a:r>
            <a:r>
              <a:rPr lang="ru-RU" sz="1600" dirty="0" smtClean="0"/>
              <a:t>руб. (22 156,04 </a:t>
            </a:r>
            <a:r>
              <a:rPr lang="ru-RU" sz="1600" dirty="0" err="1" smtClean="0"/>
              <a:t>х</a:t>
            </a:r>
            <a:r>
              <a:rPr lang="ru-RU" sz="1600" dirty="0" smtClean="0"/>
              <a:t> 2,446)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42910" y="1643056"/>
            <a:ext cx="58579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Увеличено количество КСГ:</a:t>
            </a:r>
          </a:p>
          <a:p>
            <a:r>
              <a:rPr lang="ru-RU" sz="1600" dirty="0" smtClean="0"/>
              <a:t>в КС - с 398 до 427 групп</a:t>
            </a:r>
          </a:p>
          <a:p>
            <a:r>
              <a:rPr lang="ru-RU" sz="1600" dirty="0" smtClean="0"/>
              <a:t>в ДС - с 181 до 204 групп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2910" y="3643320"/>
            <a:ext cx="663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Изменен перечень и подходы к определению размера КСЛП с 2023 года</a:t>
            </a:r>
            <a:endParaRPr lang="ru-RU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62569" t="24458" r="17589" b="16718"/>
          <a:stretch>
            <a:fillRect/>
          </a:stretch>
        </p:blipFill>
        <p:spPr bwMode="auto">
          <a:xfrm>
            <a:off x="7122183" y="1000114"/>
            <a:ext cx="2021817" cy="3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/>
          <a:srcRect l="62569" t="24458" r="17607" b="74290"/>
          <a:stretch>
            <a:fillRect/>
          </a:stretch>
        </p:blipFill>
        <p:spPr bwMode="auto">
          <a:xfrm>
            <a:off x="7124032" y="4357700"/>
            <a:ext cx="201996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643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Black" pitchFamily="34" charset="0"/>
              </a:rPr>
              <a:t>ОСНОВНЫЕ ИЗМЕНЕНИЯ  В ТАРИФНОМ СОГЛАШЕНИИ НА 2023 ГОД *</a:t>
            </a:r>
            <a:endParaRPr lang="ru-RU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32" y="4838004"/>
            <a:ext cx="9144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По сравнению с 2022 годом. По круглосуточному и дневному стационару</a:t>
            </a:r>
            <a:endParaRPr lang="ru-RU" sz="14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4857766"/>
            <a:ext cx="5786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14283" y="2638670"/>
            <a:ext cx="6858048" cy="849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214282" y="2638670"/>
            <a:ext cx="428628" cy="428628"/>
          </a:xfrm>
          <a:prstGeom prst="triangle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42910" y="2638670"/>
            <a:ext cx="6429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Тарифном соглашении на 2023 год определена минимальная длительность случая госпитализации в КС по профилю «медицинская реабилитация» по отдельным КСГ в количестве 12-30 дней.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 l="40490" t="21700" r="12490" b="28469"/>
          <a:stretch>
            <a:fillRect/>
          </a:stretch>
        </p:blipFill>
        <p:spPr bwMode="auto">
          <a:xfrm>
            <a:off x="3428992" y="1862662"/>
            <a:ext cx="5715008" cy="328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0410" t="6966" r="74529" b="87616"/>
          <a:stretch>
            <a:fillRect/>
          </a:stretch>
        </p:blipFill>
        <p:spPr bwMode="auto">
          <a:xfrm>
            <a:off x="0" y="92867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106583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СПАСИБО ЗА ВНИМАНИЕ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214692"/>
            <a:ext cx="5286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Главный аналитик</a:t>
            </a:r>
          </a:p>
          <a:p>
            <a:r>
              <a:rPr lang="ru-RU" dirty="0" smtClean="0"/>
              <a:t>Сиротина Татьяна Владимировна</a:t>
            </a:r>
          </a:p>
          <a:p>
            <a:r>
              <a:rPr lang="ru-RU" dirty="0" smtClean="0"/>
              <a:t>ГБУЗ ЯНАО «Ноябрьская ЦГБ»</a:t>
            </a:r>
          </a:p>
          <a:p>
            <a:r>
              <a:rPr lang="ru-RU" dirty="0" err="1" smtClean="0"/>
              <a:t>ЯНАО,г.Ноябрьск</a:t>
            </a:r>
            <a:r>
              <a:rPr lang="ru-RU" dirty="0" smtClean="0"/>
              <a:t>, </a:t>
            </a:r>
            <a:r>
              <a:rPr lang="ru-RU" dirty="0" err="1" smtClean="0"/>
              <a:t>Муравленко</a:t>
            </a:r>
            <a:r>
              <a:rPr lang="ru-RU" dirty="0" smtClean="0"/>
              <a:t> 42 б</a:t>
            </a:r>
          </a:p>
          <a:p>
            <a:r>
              <a:rPr lang="ru-RU" dirty="0" smtClean="0"/>
              <a:t>Тел.</a:t>
            </a:r>
            <a:r>
              <a:rPr lang="en-US" dirty="0" smtClean="0"/>
              <a:t> </a:t>
            </a:r>
            <a:r>
              <a:rPr lang="ru-RU" dirty="0" smtClean="0"/>
              <a:t>8(3496) </a:t>
            </a:r>
            <a:r>
              <a:rPr lang="ru-RU" dirty="0" smtClean="0"/>
              <a:t>35-01-70</a:t>
            </a:r>
            <a:endParaRPr lang="en-US" dirty="0" smtClean="0"/>
          </a:p>
          <a:p>
            <a:r>
              <a:rPr lang="en-US" dirty="0" smtClean="0"/>
              <a:t>Tatyana78ne@mail.ru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СРЕДНЯЯ СТОИМОСТЬ  ЗАКОНЧЕННОГО СЛУЧАЯ (2023Г.)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853" t="31069" r="19056" b="45087"/>
          <a:stretch>
            <a:fillRect/>
          </a:stretch>
        </p:blipFill>
        <p:spPr bwMode="auto">
          <a:xfrm>
            <a:off x="642910" y="828662"/>
            <a:ext cx="7848655" cy="17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4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929190" y="785800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785800"/>
            <a:ext cx="335758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ОПЛАТА СЛУЧАЕВ</a:t>
            </a:r>
            <a:endParaRPr lang="ru-RU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5720" y="1404930"/>
            <a:ext cx="2071702" cy="309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75502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СЛУЧАЙ ГОСПИТАЛИЗАЦИИ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6810" y="763775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ПРЕРВАННЫЙ СЛУЧАЙ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1404930"/>
            <a:ext cx="2071702" cy="309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404930"/>
            <a:ext cx="2071702" cy="309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1404930"/>
            <a:ext cx="2071702" cy="309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1404930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ДВЕ И БОЛЕЕ КСГ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428860" y="1404930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ОДНА КСГ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1404930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ДВЕ И БОЛЕЕ КСГ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715140" y="1404930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ОДНА КСГ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1970391"/>
            <a:ext cx="2071702" cy="2143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428860" y="1973258"/>
            <a:ext cx="2071702" cy="2143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1970391"/>
            <a:ext cx="2071702" cy="2143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715140" y="1970391"/>
            <a:ext cx="2071702" cy="2143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85720" y="1970391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 основаниям 2-10 пункта 14.8 Тарифного соглашения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28860" y="1970391"/>
            <a:ext cx="20717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900" dirty="0" smtClean="0"/>
              <a:t>Случаи лечения в одном отделении и случаи, если перевод пациента из одного отделения МО в другое обусловлен возникновением (наличием) нового заболевания или состояния, относящегося к тому же классу МКБ 10, что и диагноз основного заболевания и (или) являющегося следствием закономерного прогрессирования основного заболевания, внутрибольничной инфекции или осложнением основного заболевания, и не соответствует критериям оплаты случая лечения по двум и более КСГ</a:t>
            </a:r>
            <a:endParaRPr lang="ru-RU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0" y="1970391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 основаниям 1 пункта 14.8 Тарифного соглашения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15140" y="1970391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пункт 14.7 Тарифного соглашения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390747" y="71428"/>
            <a:ext cx="0" cy="2286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низ 37"/>
          <p:cNvSpPr/>
          <p:nvPr/>
        </p:nvSpPr>
        <p:spPr>
          <a:xfrm>
            <a:off x="1212033" y="1214428"/>
            <a:ext cx="142876" cy="180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2339456" y="1127089"/>
            <a:ext cx="108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низ 43"/>
          <p:cNvSpPr/>
          <p:nvPr/>
        </p:nvSpPr>
        <p:spPr>
          <a:xfrm>
            <a:off x="3426611" y="1217789"/>
            <a:ext cx="142876" cy="180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6679408" y="69891"/>
            <a:ext cx="0" cy="2286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трелка вниз 45"/>
          <p:cNvSpPr/>
          <p:nvPr/>
        </p:nvSpPr>
        <p:spPr>
          <a:xfrm>
            <a:off x="5500694" y="1212891"/>
            <a:ext cx="142876" cy="180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6628117" y="1125552"/>
            <a:ext cx="108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трелка вниз 47"/>
          <p:cNvSpPr/>
          <p:nvPr/>
        </p:nvSpPr>
        <p:spPr>
          <a:xfrm>
            <a:off x="7715272" y="1216252"/>
            <a:ext cx="142876" cy="180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214414" y="1715470"/>
            <a:ext cx="142876" cy="252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3428992" y="1716496"/>
            <a:ext cx="142876" cy="252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5500694" y="1714494"/>
            <a:ext cx="142876" cy="252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7715272" y="1716496"/>
            <a:ext cx="142876" cy="252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4572000" y="785800"/>
            <a:ext cx="4214842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5720" y="785800"/>
            <a:ext cx="4214842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СПОСОБЫ РАСЧЕТА ТАРИФА ПО КСГ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5720" y="1404930"/>
            <a:ext cx="2071702" cy="309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9" y="75502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КСГ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9638" y="763775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КСГ с установленной долей заработной платы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1404930"/>
            <a:ext cx="2071702" cy="309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404930"/>
            <a:ext cx="2071702" cy="309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1404930"/>
            <a:ext cx="2071702" cy="309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1404930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КРУГЛОСУТОЧНЫЙ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8860" y="1404930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ДНЕВНОЙ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1404930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КРУГЛОСУТОЧНЫЙ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15140" y="1404930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ДНЕВНОЙ</a:t>
            </a:r>
            <a:endParaRPr lang="ru-RU" sz="120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390747" y="71428"/>
            <a:ext cx="0" cy="2286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низ 37"/>
          <p:cNvSpPr/>
          <p:nvPr/>
        </p:nvSpPr>
        <p:spPr>
          <a:xfrm>
            <a:off x="1212033" y="1214428"/>
            <a:ext cx="142876" cy="180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2339456" y="1127089"/>
            <a:ext cx="108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низ 43"/>
          <p:cNvSpPr/>
          <p:nvPr/>
        </p:nvSpPr>
        <p:spPr>
          <a:xfrm>
            <a:off x="3426611" y="1217789"/>
            <a:ext cx="142876" cy="180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6679408" y="69891"/>
            <a:ext cx="0" cy="2286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трелка вниз 45"/>
          <p:cNvSpPr/>
          <p:nvPr/>
        </p:nvSpPr>
        <p:spPr>
          <a:xfrm>
            <a:off x="5500694" y="1212891"/>
            <a:ext cx="142876" cy="180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6628117" y="1125552"/>
            <a:ext cx="108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трелка вниз 47"/>
          <p:cNvSpPr/>
          <p:nvPr/>
        </p:nvSpPr>
        <p:spPr>
          <a:xfrm>
            <a:off x="7715272" y="1216252"/>
            <a:ext cx="142876" cy="180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172" t="40385" r="35547" b="30048"/>
          <a:stretch>
            <a:fillRect/>
          </a:stretch>
        </p:blipFill>
        <p:spPr bwMode="auto">
          <a:xfrm>
            <a:off x="135224" y="1928808"/>
            <a:ext cx="8858280" cy="22419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214282" y="3307088"/>
            <a:ext cx="8715436" cy="19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14282" y="3022924"/>
            <a:ext cx="8715436" cy="19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14282" y="2741932"/>
            <a:ext cx="8715436" cy="19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14282" y="2471196"/>
            <a:ext cx="8715436" cy="19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14282" y="2200592"/>
            <a:ext cx="8715436" cy="19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14282" y="1933890"/>
            <a:ext cx="8715436" cy="19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14282" y="642924"/>
            <a:ext cx="8715436" cy="285752"/>
          </a:xfrm>
          <a:prstGeom prst="rect">
            <a:avLst/>
          </a:prstGeom>
          <a:solidFill>
            <a:srgbClr val="75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ИСКЛЮЧЕНИЕ В РАСЧЕТЕ ТАРИФА КСГ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4282" y="642924"/>
            <a:ext cx="871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 случаям госпитализации по КСГ, в составе которых установлена доля заработной платы и прочих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расходов относятся</a:t>
            </a:r>
            <a:r>
              <a:rPr lang="en-US" sz="1200" b="1" dirty="0" smtClean="0">
                <a:solidFill>
                  <a:schemeClr val="bg1"/>
                </a:solidFill>
              </a:rPr>
              <a:t>: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1071552"/>
            <a:ext cx="8715436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42910" y="1010592"/>
            <a:ext cx="798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/>
              <a:t>Лечение дерматозов:</a:t>
            </a:r>
          </a:p>
          <a:p>
            <a:r>
              <a:rPr lang="ru-RU" sz="1000" dirty="0" smtClean="0"/>
              <a:t>с применением наружной терапии</a:t>
            </a:r>
          </a:p>
          <a:p>
            <a:r>
              <a:rPr lang="ru-RU" sz="1000" dirty="0" smtClean="0"/>
              <a:t>с применением наружной терапии, физиотерапии, </a:t>
            </a:r>
            <a:r>
              <a:rPr lang="ru-RU" sz="1000" dirty="0" err="1" smtClean="0"/>
              <a:t>плазмафереза</a:t>
            </a:r>
            <a:endParaRPr lang="ru-RU" sz="1000" dirty="0" smtClean="0"/>
          </a:p>
          <a:p>
            <a:r>
              <a:rPr lang="ru-RU" sz="1000" dirty="0" smtClean="0"/>
              <a:t>с применением наружной и системной терапии</a:t>
            </a:r>
          </a:p>
          <a:p>
            <a:r>
              <a:rPr lang="ru-RU" sz="1000" dirty="0" smtClean="0"/>
              <a:t>с применением наружной терапии и фототерапии</a:t>
            </a:r>
            <a:endParaRPr lang="ru-RU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642910" y="1884360"/>
            <a:ext cx="6639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Коронавирусная</a:t>
            </a:r>
            <a:r>
              <a:rPr lang="ru-RU" sz="1200" dirty="0" smtClean="0"/>
              <a:t> инфекция </a:t>
            </a:r>
            <a:r>
              <a:rPr lang="en-US" sz="1200" dirty="0" smtClean="0"/>
              <a:t>COVID-19</a:t>
            </a:r>
            <a:r>
              <a:rPr lang="ru-RU" sz="1200" dirty="0" smtClean="0"/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2910" y="2160584"/>
            <a:ext cx="828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Лекарственная терапия при ЗНО (кроме лимфоидной и кроветворной тканей)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2910" y="2428874"/>
            <a:ext cx="828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ЗНО лимфоидной и кроветворной тканей, лекарственная терапия, взрослые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2910" y="2703102"/>
            <a:ext cx="828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ЗНО лимфоидной и кроветворной тканей, лекарственная терапия, взрослые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2910" y="2977381"/>
            <a:ext cx="828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ЗНО лимфоидной и кроветворной тканей, лек. терапия с применением отдельных препаратов (по перечню), взрослые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2910" y="3250433"/>
            <a:ext cx="828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Поздний </a:t>
            </a:r>
            <a:r>
              <a:rPr lang="ru-RU" sz="1200" dirty="0" err="1" smtClean="0"/>
              <a:t>посттрансплантационный</a:t>
            </a:r>
            <a:r>
              <a:rPr lang="ru-RU" sz="1200" dirty="0" smtClean="0"/>
              <a:t> период после пересадки костного мозга - замена речевого процессора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14282" y="3580635"/>
            <a:ext cx="8715436" cy="19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642910" y="3540947"/>
            <a:ext cx="828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Проведение </a:t>
            </a:r>
            <a:r>
              <a:rPr lang="ru-RU" sz="1200" dirty="0" err="1" smtClean="0"/>
              <a:t>антимикробной</a:t>
            </a:r>
            <a:r>
              <a:rPr lang="ru-RU" sz="1200" dirty="0" smtClean="0"/>
              <a:t> терапии инфекций, вызванных </a:t>
            </a:r>
            <a:r>
              <a:rPr lang="ru-RU" sz="1200" dirty="0" err="1" smtClean="0"/>
              <a:t>полирезистентными</a:t>
            </a:r>
            <a:r>
              <a:rPr lang="ru-RU" sz="1200" dirty="0" smtClean="0"/>
              <a:t> микроорганизмами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14282" y="3855275"/>
            <a:ext cx="8715436" cy="19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642910" y="3815587"/>
            <a:ext cx="828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Проведение иммунизации против респираторно-синцитиальной вирусной инфекции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14282" y="4121977"/>
            <a:ext cx="8715436" cy="19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642910" y="4082289"/>
            <a:ext cx="828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Лечение с применением генно-инженерных биологических препаратов и селективных иммунодепрессантов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14283" y="4399791"/>
            <a:ext cx="8715436" cy="19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663549" y="4361691"/>
            <a:ext cx="828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Лечение хронического вирусного гепатита C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14282" y="4680781"/>
            <a:ext cx="8715436" cy="19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642910" y="4641093"/>
            <a:ext cx="8286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Операции на органе зрения: (</a:t>
            </a:r>
            <a:r>
              <a:rPr lang="ru-RU" sz="1200" dirty="0" err="1" smtClean="0"/>
              <a:t>факоэмульсификация</a:t>
            </a:r>
            <a:r>
              <a:rPr lang="ru-RU" sz="1200" dirty="0" smtClean="0"/>
              <a:t> с имплантацией ИОЛ) </a:t>
            </a:r>
          </a:p>
        </p:txBody>
      </p:sp>
      <p:grpSp>
        <p:nvGrpSpPr>
          <p:cNvPr id="83" name="Группа 82"/>
          <p:cNvGrpSpPr/>
          <p:nvPr/>
        </p:nvGrpSpPr>
        <p:grpSpPr>
          <a:xfrm>
            <a:off x="393671" y="1927354"/>
            <a:ext cx="142876" cy="176079"/>
            <a:chOff x="214282" y="785800"/>
            <a:chExt cx="347801" cy="428628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5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86" name="Прямая соединительная линия 85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Группа 87"/>
          <p:cNvGrpSpPr/>
          <p:nvPr/>
        </p:nvGrpSpPr>
        <p:grpSpPr>
          <a:xfrm>
            <a:off x="396846" y="2181357"/>
            <a:ext cx="142876" cy="176079"/>
            <a:chOff x="214282" y="785800"/>
            <a:chExt cx="347801" cy="428628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0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91" name="Прямая соединительная линия 90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Группа 92"/>
          <p:cNvGrpSpPr/>
          <p:nvPr/>
        </p:nvGrpSpPr>
        <p:grpSpPr>
          <a:xfrm>
            <a:off x="395258" y="2448059"/>
            <a:ext cx="142876" cy="176079"/>
            <a:chOff x="214282" y="785800"/>
            <a:chExt cx="347801" cy="428628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5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96" name="Прямая соединительная линия 95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Группа 97"/>
          <p:cNvGrpSpPr/>
          <p:nvPr/>
        </p:nvGrpSpPr>
        <p:grpSpPr>
          <a:xfrm>
            <a:off x="398434" y="2725873"/>
            <a:ext cx="142876" cy="176079"/>
            <a:chOff x="214282" y="785800"/>
            <a:chExt cx="347801" cy="428628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0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01" name="Прямая соединительная линия 100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Группа 102"/>
          <p:cNvGrpSpPr/>
          <p:nvPr/>
        </p:nvGrpSpPr>
        <p:grpSpPr>
          <a:xfrm>
            <a:off x="403196" y="3005275"/>
            <a:ext cx="142876" cy="176079"/>
            <a:chOff x="214282" y="785800"/>
            <a:chExt cx="347801" cy="42862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5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Группа 107"/>
          <p:cNvGrpSpPr/>
          <p:nvPr/>
        </p:nvGrpSpPr>
        <p:grpSpPr>
          <a:xfrm>
            <a:off x="403196" y="3292615"/>
            <a:ext cx="142876" cy="176079"/>
            <a:chOff x="214282" y="785800"/>
            <a:chExt cx="347801" cy="428628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11" name="Прямая соединительная линия 110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Группа 112"/>
          <p:cNvGrpSpPr/>
          <p:nvPr/>
        </p:nvGrpSpPr>
        <p:grpSpPr>
          <a:xfrm>
            <a:off x="403196" y="3564079"/>
            <a:ext cx="142876" cy="176079"/>
            <a:chOff x="214282" y="785800"/>
            <a:chExt cx="347801" cy="428628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Группа 117"/>
          <p:cNvGrpSpPr/>
          <p:nvPr/>
        </p:nvGrpSpPr>
        <p:grpSpPr>
          <a:xfrm>
            <a:off x="403196" y="3837131"/>
            <a:ext cx="142876" cy="176079"/>
            <a:chOff x="214282" y="785800"/>
            <a:chExt cx="347801" cy="428628"/>
          </a:xfrm>
        </p:grpSpPr>
        <p:sp>
          <p:nvSpPr>
            <p:cNvPr id="119" name="Прямоугольник 118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0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21" name="Прямая соединительная линия 120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" name="Группа 122"/>
          <p:cNvGrpSpPr/>
          <p:nvPr/>
        </p:nvGrpSpPr>
        <p:grpSpPr>
          <a:xfrm>
            <a:off x="403196" y="4103833"/>
            <a:ext cx="142876" cy="176079"/>
            <a:chOff x="214282" y="785800"/>
            <a:chExt cx="347801" cy="428628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5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Группа 127"/>
          <p:cNvGrpSpPr/>
          <p:nvPr/>
        </p:nvGrpSpPr>
        <p:grpSpPr>
          <a:xfrm>
            <a:off x="403196" y="4383235"/>
            <a:ext cx="142876" cy="176079"/>
            <a:chOff x="214282" y="785800"/>
            <a:chExt cx="347801" cy="428628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0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Группа 132"/>
          <p:cNvGrpSpPr/>
          <p:nvPr/>
        </p:nvGrpSpPr>
        <p:grpSpPr>
          <a:xfrm>
            <a:off x="403196" y="4662637"/>
            <a:ext cx="142876" cy="176079"/>
            <a:chOff x="214282" y="785800"/>
            <a:chExt cx="347801" cy="428628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5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36" name="Прямая соединительная линия 135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Группа 137"/>
          <p:cNvGrpSpPr/>
          <p:nvPr/>
        </p:nvGrpSpPr>
        <p:grpSpPr>
          <a:xfrm>
            <a:off x="393671" y="1060440"/>
            <a:ext cx="142876" cy="176079"/>
            <a:chOff x="214282" y="785800"/>
            <a:chExt cx="347801" cy="428628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0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УВЕЛИЧЕНИЕ СТОИМОСТИ СЛУЧАЯ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621016"/>
            <a:ext cx="8715436" cy="379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8130" y="624826"/>
            <a:ext cx="663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КСЛП (14 КСЛП)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681159"/>
            <a:ext cx="142876" cy="176079"/>
            <a:chOff x="214282" y="785800"/>
            <a:chExt cx="347801" cy="42862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Прямоугольник 15"/>
          <p:cNvSpPr/>
          <p:nvPr/>
        </p:nvSpPr>
        <p:spPr>
          <a:xfrm>
            <a:off x="214282" y="1071552"/>
            <a:ext cx="8715436" cy="379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8130" y="1075362"/>
            <a:ext cx="663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Применение дополнительных критериев</a:t>
            </a:r>
          </a:p>
          <a:p>
            <a:pPr lvl="0"/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85720" y="1131695"/>
            <a:ext cx="142876" cy="176079"/>
            <a:chOff x="214282" y="785800"/>
            <a:chExt cx="347801" cy="42862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Прямоугольник 22"/>
          <p:cNvSpPr/>
          <p:nvPr/>
        </p:nvSpPr>
        <p:spPr>
          <a:xfrm>
            <a:off x="214282" y="1523040"/>
            <a:ext cx="8715436" cy="379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98130" y="1526850"/>
            <a:ext cx="663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Выполнение услуг диализа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1583183"/>
            <a:ext cx="142876" cy="176079"/>
            <a:chOff x="214282" y="785800"/>
            <a:chExt cx="347801" cy="42862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85721" y="899795"/>
          <a:ext cx="8572558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89"/>
                <a:gridCol w="1428760"/>
                <a:gridCol w="6072230"/>
                <a:gridCol w="714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 smtClean="0"/>
                        <a:t>Предоставление спального места и питания законному представителю несовершеннолетних (дети до 4 лет, дети старше 4 лет при наличии медицинских показаний), за исключением случаев, к которым применяется КСЛП, предусмотренный пунктом 2 настоящего перечня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14282" y="1966908"/>
            <a:ext cx="8715436" cy="379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8130" y="1964291"/>
            <a:ext cx="843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 ребёнка до 4 лет, дети старше 4 лет при наличии медицинских показаний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85720" y="2038481"/>
            <a:ext cx="142876" cy="176079"/>
            <a:chOff x="214282" y="785800"/>
            <a:chExt cx="347801" cy="4286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214282" y="2445066"/>
            <a:ext cx="8715436" cy="59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98130" y="2442449"/>
            <a:ext cx="843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Пребывание законного представителя с ребёнком обозначается указанием услуги «Уход за больным ребенком» A13.30.006.099</a:t>
            </a:r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285720" y="2516639"/>
            <a:ext cx="142876" cy="176079"/>
            <a:chOff x="214282" y="785800"/>
            <a:chExt cx="347801" cy="42862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5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10410" t="6966" r="74529" b="87616"/>
          <a:stretch>
            <a:fillRect/>
          </a:stretch>
        </p:blipFill>
        <p:spPr bwMode="auto">
          <a:xfrm>
            <a:off x="0" y="142858"/>
            <a:ext cx="9144000" cy="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00034" y="165718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pic>
        <p:nvPicPr>
          <p:cNvPr id="24" name="Picture 2" descr="C:\Users\Kiriakova.EA\Desktop\презентация РТ МИС\rtmis_01.png"/>
          <p:cNvPicPr>
            <a:picLocks noChangeAspect="1" noChangeArrowheads="1"/>
          </p:cNvPicPr>
          <p:nvPr/>
        </p:nvPicPr>
        <p:blipFill>
          <a:blip r:embed="rId3"/>
          <a:srcRect l="7314" t="66592" r="49441" b="4667"/>
          <a:stretch>
            <a:fillRect/>
          </a:stretch>
        </p:blipFill>
        <p:spPr bwMode="auto">
          <a:xfrm flipH="1">
            <a:off x="6786578" y="3171838"/>
            <a:ext cx="2357422" cy="197166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00034" y="214312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</a:rPr>
              <a:t>Условия применения КСЛП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85721" y="899795"/>
          <a:ext cx="8572558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189"/>
                <a:gridCol w="1428760"/>
                <a:gridCol w="6072230"/>
                <a:gridCol w="714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СТАЦИОНАР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 smtClean="0"/>
                        <a:t>Предоставление спального места и питания законному представителю несовершеннолетних (детей до 4 лет, детей старше 4 лет при наличии медицинских показаний), получающих медицинскую помощь по профилю «детская онкология» и (или) «гематология»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0,6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14282" y="1966908"/>
            <a:ext cx="8715436" cy="379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8130" y="1964291"/>
            <a:ext cx="843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 ребёнка до 4 лет, дети старше 4 лет при наличии медицинских показаний</a:t>
            </a:r>
            <a:endParaRPr lang="ru-RU" dirty="0"/>
          </a:p>
        </p:txBody>
      </p:sp>
      <p:grpSp>
        <p:nvGrpSpPr>
          <p:cNvPr id="3" name="Группа 34"/>
          <p:cNvGrpSpPr/>
          <p:nvPr/>
        </p:nvGrpSpPr>
        <p:grpSpPr>
          <a:xfrm>
            <a:off x="285720" y="2038481"/>
            <a:ext cx="142876" cy="176079"/>
            <a:chOff x="214282" y="785800"/>
            <a:chExt cx="347801" cy="4286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214282" y="2445066"/>
            <a:ext cx="8715436" cy="59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98130" y="2442449"/>
            <a:ext cx="843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Пребывание законного представителя с ребёнком обозначается указанием услуги «Уход за больным ребенком» A13.30.006.098</a:t>
            </a:r>
            <a:endParaRPr lang="ru-RU" dirty="0"/>
          </a:p>
        </p:txBody>
      </p:sp>
      <p:grpSp>
        <p:nvGrpSpPr>
          <p:cNvPr id="5" name="Группа 42"/>
          <p:cNvGrpSpPr/>
          <p:nvPr/>
        </p:nvGrpSpPr>
        <p:grpSpPr>
          <a:xfrm>
            <a:off x="285720" y="2516639"/>
            <a:ext cx="142876" cy="176079"/>
            <a:chOff x="214282" y="785800"/>
            <a:chExt cx="347801" cy="42862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Прямоугольник 22"/>
          <p:cNvSpPr/>
          <p:nvPr/>
        </p:nvSpPr>
        <p:spPr>
          <a:xfrm>
            <a:off x="214282" y="3140396"/>
            <a:ext cx="8715436" cy="379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98130" y="3137779"/>
            <a:ext cx="843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диагноз -Онкология</a:t>
            </a:r>
            <a:endParaRPr lang="ru-RU" dirty="0"/>
          </a:p>
        </p:txBody>
      </p:sp>
      <p:grpSp>
        <p:nvGrpSpPr>
          <p:cNvPr id="26" name="Группа 34"/>
          <p:cNvGrpSpPr/>
          <p:nvPr/>
        </p:nvGrpSpPr>
        <p:grpSpPr>
          <a:xfrm>
            <a:off x="285720" y="3211969"/>
            <a:ext cx="142876" cy="176079"/>
            <a:chOff x="214282" y="785800"/>
            <a:chExt cx="347801" cy="42862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14282" y="928676"/>
              <a:ext cx="285752" cy="285752"/>
            </a:xfrm>
            <a:prstGeom prst="rect">
              <a:avLst/>
            </a:prstGeom>
            <a:noFill/>
            <a:ln>
              <a:solidFill>
                <a:srgbClr val="759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66"/>
            <p:cNvGrpSpPr/>
            <p:nvPr/>
          </p:nvGrpSpPr>
          <p:grpSpPr>
            <a:xfrm>
              <a:off x="214282" y="785800"/>
              <a:ext cx="347801" cy="366714"/>
              <a:chOff x="214282" y="785800"/>
              <a:chExt cx="347801" cy="366714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rot="16200000" flipH="1">
                <a:off x="178563" y="964395"/>
                <a:ext cx="214314" cy="14287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>
                <a:off x="276331" y="866762"/>
                <a:ext cx="366714" cy="2047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1523</Words>
  <Application>Microsoft Office PowerPoint</Application>
  <PresentationFormat>Экран (16:9)</PresentationFormat>
  <Paragraphs>203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Kiriakova.EA</dc:creator>
  <cp:lastModifiedBy>sirotina.tv</cp:lastModifiedBy>
  <cp:revision>51</cp:revision>
  <dcterms:created xsi:type="dcterms:W3CDTF">2023-04-11T05:11:22Z</dcterms:created>
  <dcterms:modified xsi:type="dcterms:W3CDTF">2023-04-27T08:50:28Z</dcterms:modified>
</cp:coreProperties>
</file>