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61" r:id="rId4"/>
    <p:sldId id="257" r:id="rId5"/>
    <p:sldId id="258" r:id="rId6"/>
    <p:sldId id="259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Прирост количества слотов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Конкурентные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Лист1!$B$1:$D$1</c:f>
              <c:strCache>
                <c:ptCount val="3"/>
                <c:pt idx="0">
                  <c:v>12 сентября</c:v>
                </c:pt>
                <c:pt idx="1">
                  <c:v>09 января</c:v>
                </c:pt>
                <c:pt idx="2">
                  <c:v>10 февраля</c:v>
                </c:pt>
              </c:strCache>
            </c:strRef>
          </c:cat>
          <c:val>
            <c:numRef>
              <c:f>Лист1!$B$2:$D$2</c:f>
              <c:numCache>
                <c:formatCode>General</c:formatCode>
                <c:ptCount val="3"/>
                <c:pt idx="0">
                  <c:v>253</c:v>
                </c:pt>
                <c:pt idx="1">
                  <c:v>259</c:v>
                </c:pt>
                <c:pt idx="2">
                  <c:v>381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Неконкурентные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Лист1!$B$1:$D$1</c:f>
              <c:strCache>
                <c:ptCount val="3"/>
                <c:pt idx="0">
                  <c:v>12 сентября</c:v>
                </c:pt>
                <c:pt idx="1">
                  <c:v>09 января</c:v>
                </c:pt>
                <c:pt idx="2">
                  <c:v>10 февраля</c:v>
                </c:pt>
              </c:strCache>
            </c:strRef>
          </c:cat>
          <c:val>
            <c:numRef>
              <c:f>Лист1!$B$3:$D$3</c:f>
              <c:numCache>
                <c:formatCode>General</c:formatCode>
                <c:ptCount val="3"/>
                <c:pt idx="0">
                  <c:v>349</c:v>
                </c:pt>
                <c:pt idx="1">
                  <c:v>372</c:v>
                </c:pt>
                <c:pt idx="2">
                  <c:v>350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64870952"/>
        <c:axId val="564870560"/>
      </c:barChart>
      <c:catAx>
        <c:axId val="564870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64870560"/>
        <c:crosses val="autoZero"/>
        <c:auto val="1"/>
        <c:lblAlgn val="ctr"/>
        <c:lblOffset val="100"/>
        <c:noMultiLvlLbl val="0"/>
      </c:catAx>
      <c:valAx>
        <c:axId val="564870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64870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Проект: Запись на прием к врачу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ГБУЗ ВО «Городская поликлиника №1 </a:t>
            </a:r>
            <a:r>
              <a:rPr lang="ru-RU" dirty="0" err="1" smtClean="0"/>
              <a:t>г.Владимира</a:t>
            </a:r>
            <a:r>
              <a:rPr lang="ru-RU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9974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и задачи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00200"/>
            <a:ext cx="3333557" cy="3880773"/>
          </a:xfrm>
        </p:spPr>
        <p:txBody>
          <a:bodyPr>
            <a:normAutofit/>
          </a:bodyPr>
          <a:lstStyle/>
          <a:p>
            <a:r>
              <a:rPr lang="ru-RU" dirty="0" smtClean="0"/>
              <a:t>Цель:</a:t>
            </a:r>
          </a:p>
          <a:p>
            <a:r>
              <a:rPr lang="ru-RU" dirty="0" smtClean="0"/>
              <a:t>Обеспечение </a:t>
            </a:r>
            <a:r>
              <a:rPr lang="ru-RU" dirty="0"/>
              <a:t>максимальной доступности записи на прием с соблюдением федеральных и региональных нормативов времени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444769" y="1600200"/>
            <a:ext cx="4395355" cy="5088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ru-RU" sz="1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Задачи:</a:t>
            </a:r>
            <a:endParaRPr lang="ru-RU" sz="16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342900" lvl="0" indent="-342900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ru-RU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Выполнение "Инцидента 38" по количеству конкурентных слотов.</a:t>
            </a:r>
          </a:p>
          <a:p>
            <a:pPr marL="342900" lvl="0" indent="-342900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ru-RU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Создание унифицированного расписания специалиста.</a:t>
            </a:r>
          </a:p>
          <a:p>
            <a:pPr marL="342900" lvl="0" indent="-342900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ru-RU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Контроль за соблюдением расписания.</a:t>
            </a:r>
          </a:p>
          <a:p>
            <a:pPr marL="342900" lvl="0" indent="-342900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ru-RU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Планирование нагрузки на специалиста поликлиники.</a:t>
            </a:r>
          </a:p>
          <a:p>
            <a:pPr marL="342900" lvl="0" indent="-342900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ru-RU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Контроль за выполнением плановых показателей.</a:t>
            </a:r>
          </a:p>
          <a:p>
            <a:pPr marL="342900" lvl="0" indent="-342900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ru-RU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Материальное стимулирование специалистов пропорционально выполненной нагрузке.</a:t>
            </a:r>
          </a:p>
          <a:p>
            <a:pPr marL="342900" lvl="0" indent="-342900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ru-RU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Не допустить снижения среднего количества специалистов.</a:t>
            </a:r>
          </a:p>
          <a:p>
            <a:pPr marL="342900" lvl="0" indent="-342900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endParaRPr lang="ru-RU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780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и сроки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</a:t>
            </a:r>
            <a:r>
              <a:rPr lang="ru-RU" dirty="0"/>
              <a:t>. Внутренний аудит медицинской организации: запись на прием, планирование, стимулирование. Ноябрь-декабрь 2022г.</a:t>
            </a:r>
          </a:p>
          <a:p>
            <a:r>
              <a:rPr lang="ru-RU" dirty="0"/>
              <a:t>2. Расчет </a:t>
            </a:r>
            <a:r>
              <a:rPr lang="ru-RU" dirty="0" smtClean="0"/>
              <a:t>плана специалистов. </a:t>
            </a:r>
            <a:r>
              <a:rPr lang="ru-RU" dirty="0"/>
              <a:t>Январь 2023. </a:t>
            </a:r>
          </a:p>
          <a:p>
            <a:r>
              <a:rPr lang="ru-RU" dirty="0"/>
              <a:t>3. Введение локального нормативно-правового акта по записи на прием к </a:t>
            </a:r>
            <a:r>
              <a:rPr lang="ru-RU" dirty="0" smtClean="0"/>
              <a:t>врачу. Февраль </a:t>
            </a:r>
            <a:r>
              <a:rPr lang="ru-RU" dirty="0"/>
              <a:t>2023.</a:t>
            </a:r>
          </a:p>
          <a:p>
            <a:r>
              <a:rPr lang="ru-RU" dirty="0"/>
              <a:t>4. Одновременное внедрение локального приказа о записи на прием к врачу и рассчитанного плана</a:t>
            </a:r>
            <a:r>
              <a:rPr lang="ru-RU" dirty="0" smtClean="0"/>
              <a:t>. </a:t>
            </a:r>
            <a:r>
              <a:rPr lang="ru-RU" dirty="0"/>
              <a:t>Февраль 2023.</a:t>
            </a:r>
          </a:p>
          <a:p>
            <a:r>
              <a:rPr lang="ru-RU" dirty="0"/>
              <a:t>5. Внесение изменений в работу комиссии по заработной плате. </a:t>
            </a:r>
            <a:r>
              <a:rPr lang="ru-RU" dirty="0" smtClean="0"/>
              <a:t>Март-апрель </a:t>
            </a:r>
            <a:r>
              <a:rPr lang="ru-RU" dirty="0"/>
              <a:t>2023.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2177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Расписание врачей до проекта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4" y="2100060"/>
            <a:ext cx="10535529" cy="2918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886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Расписание врачей в проекте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623881"/>
              </p:ext>
            </p:extLst>
          </p:nvPr>
        </p:nvGraphicFramePr>
        <p:xfrm>
          <a:off x="677692" y="1842023"/>
          <a:ext cx="8596310" cy="7778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6582"/>
                <a:gridCol w="716582"/>
                <a:gridCol w="716582"/>
                <a:gridCol w="713908"/>
                <a:gridCol w="716582"/>
                <a:gridCol w="716582"/>
                <a:gridCol w="716582"/>
                <a:gridCol w="716582"/>
                <a:gridCol w="716582"/>
                <a:gridCol w="716582"/>
                <a:gridCol w="716582"/>
                <a:gridCol w="716582"/>
              </a:tblGrid>
              <a:tr h="16037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Врач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Должность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Неделя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Рабочее время по норме.</a:t>
                      </a:r>
                      <a:br>
                        <a:rPr lang="ru-RU" sz="800" u="none" strike="noStrike">
                          <a:effectLst/>
                        </a:rPr>
                      </a:br>
                      <a:r>
                        <a:rPr lang="ru-RU" sz="800" u="none" strike="noStrike">
                          <a:effectLst/>
                        </a:rPr>
                        <a:t>час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Кол-во бирок</a:t>
                      </a:r>
                      <a:br>
                        <a:rPr lang="ru-RU" sz="800" u="none" strike="noStrike">
                          <a:effectLst/>
                        </a:rPr>
                      </a:br>
                      <a:r>
                        <a:rPr lang="ru-RU" sz="800" u="none" strike="noStrike">
                          <a:effectLst/>
                        </a:rPr>
                        <a:t>всех типов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Время, занятое бирками всех типов. </a:t>
                      </a:r>
                      <a:br>
                        <a:rPr lang="ru-RU" sz="800" u="none" strike="noStrike">
                          <a:effectLst/>
                        </a:rPr>
                      </a:br>
                      <a:r>
                        <a:rPr lang="ru-RU" sz="800" u="none" strike="noStrike">
                          <a:effectLst/>
                        </a:rPr>
                        <a:t>час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% времени бирок всех типов от  рабочего времени по норме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Кол-во бирок конкур.</a:t>
                      </a:r>
                      <a:br>
                        <a:rPr lang="ru-RU" sz="800" u="none" strike="noStrike">
                          <a:effectLst/>
                        </a:rPr>
                      </a:b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Время, занятое бироками. конкур. </a:t>
                      </a:r>
                      <a:br>
                        <a:rPr lang="ru-RU" sz="800" u="none" strike="noStrike">
                          <a:effectLst/>
                        </a:rPr>
                      </a:br>
                      <a:r>
                        <a:rPr lang="ru-RU" sz="800" u="none" strike="noStrike">
                          <a:effectLst/>
                        </a:rPr>
                        <a:t>час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% времени  бирок конкур. от времени бирок всех типов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% кол-ва бирок конкур. от кол-ва бирок всех типов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 anchor="ctr"/>
                </a:tc>
              </a:tr>
              <a:tr h="6174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по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5595972"/>
              </p:ext>
            </p:extLst>
          </p:nvPr>
        </p:nvGraphicFramePr>
        <p:xfrm>
          <a:off x="677694" y="2619861"/>
          <a:ext cx="8596308" cy="14835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6359"/>
                <a:gridCol w="716359"/>
                <a:gridCol w="716359"/>
                <a:gridCol w="716359"/>
                <a:gridCol w="716359"/>
                <a:gridCol w="716359"/>
                <a:gridCol w="716359"/>
                <a:gridCol w="716359"/>
                <a:gridCol w="716359"/>
                <a:gridCol w="716359"/>
                <a:gridCol w="716359"/>
                <a:gridCol w="716359"/>
              </a:tblGrid>
              <a:tr h="68161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ЛОР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</a:rPr>
                        <a:t>Заведующий отделением-врач-оториноларинголог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27.02.2023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05.03.2023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39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141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30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77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95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25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84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67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</a:tr>
              <a:tr h="160379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06.03.2023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12.03.2023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30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97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21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71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61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16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76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63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</a:tr>
              <a:tr h="160379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13.03.2023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19.03.2023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39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129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28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72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83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22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78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64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</a:tr>
              <a:tr h="160379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20.03.2023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26.03.2023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39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113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27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69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75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20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74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66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</a:tr>
              <a:tr h="160379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27.03.2023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02.04.2023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39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139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33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85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93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25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75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67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</a:tr>
              <a:tr h="160379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</a:rPr>
                        <a:t>Итого: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186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619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140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75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407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109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78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</a:rPr>
                        <a:t>66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2961722"/>
              </p:ext>
            </p:extLst>
          </p:nvPr>
        </p:nvGraphicFramePr>
        <p:xfrm>
          <a:off x="677334" y="3957652"/>
          <a:ext cx="8596308" cy="13471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6359"/>
                <a:gridCol w="716359"/>
                <a:gridCol w="716359"/>
                <a:gridCol w="716359"/>
                <a:gridCol w="716359"/>
                <a:gridCol w="716359"/>
                <a:gridCol w="716359"/>
                <a:gridCol w="716359"/>
                <a:gridCol w="716359"/>
                <a:gridCol w="716359"/>
                <a:gridCol w="716359"/>
                <a:gridCol w="716359"/>
              </a:tblGrid>
              <a:tr h="545288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Офтальмолог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</a:rPr>
                        <a:t>Заведующий отделением-врач-офтальмолог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27.02.2023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05.03.2023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39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166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33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85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113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28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86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68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</a:tr>
              <a:tr h="160379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06.03.2023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12.03.2023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30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127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23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77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91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23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99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72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</a:tr>
              <a:tr h="160379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13.03.2023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19.03.2023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39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171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34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87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115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29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85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67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</a:tr>
              <a:tr h="160379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20.03.2023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26.03.2023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39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155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31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79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99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25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80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64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</a:tr>
              <a:tr h="160379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27.03.2023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02.04.2023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39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173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39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99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117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29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76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68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</a:tr>
              <a:tr h="160379">
                <a:tc>
                  <a:txBody>
                    <a:bodyPr/>
                    <a:lstStyle/>
                    <a:p>
                      <a:pPr algn="l" fontAlgn="t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19" marR="8019" marT="8019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8832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Увеличение количества конкурентных слотов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369626" y="2160589"/>
            <a:ext cx="2904375" cy="3880773"/>
          </a:xfrm>
        </p:spPr>
        <p:txBody>
          <a:bodyPr/>
          <a:lstStyle/>
          <a:p>
            <a:r>
              <a:rPr lang="ru-RU" dirty="0"/>
              <a:t>Прирост конкурентных слотов по поликлинике – 128 слотов в день – на 50% больше, чем до вхождения в пилот.</a:t>
            </a:r>
          </a:p>
        </p:txBody>
      </p:sp>
      <p:graphicFrame>
        <p:nvGraphicFramePr>
          <p:cNvPr id="6" name="Объект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9114830"/>
              </p:ext>
            </p:extLst>
          </p:nvPr>
        </p:nvGraphicFramePr>
        <p:xfrm>
          <a:off x="838200" y="1825625"/>
          <a:ext cx="5099304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18989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/>
              <a:t>Разработано унифицированное расписание по каждой специальности в поликлинике.</a:t>
            </a:r>
          </a:p>
          <a:p>
            <a:pPr lvl="0"/>
            <a:r>
              <a:rPr lang="ru-RU" dirty="0"/>
              <a:t>Соблюдение расписания контролируется еженедельно.</a:t>
            </a:r>
          </a:p>
          <a:p>
            <a:pPr lvl="0"/>
            <a:r>
              <a:rPr lang="ru-RU" dirty="0"/>
              <a:t>90% рабочего времени врачей занято слотами расписания. 70% из них – конкурентные (доступные для записи через все источники).</a:t>
            </a:r>
          </a:p>
          <a:p>
            <a:pPr lvl="0"/>
            <a:r>
              <a:rPr lang="ru-RU" dirty="0"/>
              <a:t>Количество конкурентных слотов увеличилось на 50% по сравнению с аналогичным периодом прошлого года.</a:t>
            </a:r>
          </a:p>
          <a:p>
            <a:pPr lvl="0"/>
            <a:r>
              <a:rPr lang="ru-RU" dirty="0"/>
              <a:t>Все сотрудники ознакомлены с планом.</a:t>
            </a:r>
          </a:p>
          <a:p>
            <a:pPr lvl="0"/>
            <a:r>
              <a:rPr lang="ru-RU" dirty="0"/>
              <a:t>Выполнение плана контролируется еженедельно.</a:t>
            </a:r>
          </a:p>
          <a:p>
            <a:pPr lvl="0"/>
            <a:r>
              <a:rPr lang="ru-RU" dirty="0"/>
              <a:t>По некоторым позициям поликлиника занимает первое место в области по выполнению плана (УД).</a:t>
            </a:r>
          </a:p>
          <a:p>
            <a:pPr lvl="0"/>
            <a:r>
              <a:rPr lang="ru-RU" dirty="0"/>
              <a:t>Дорожная карта по заработной плате выполняется на 95-105% ежемесячно.</a:t>
            </a:r>
          </a:p>
          <a:p>
            <a:pPr lvl="0"/>
            <a:r>
              <a:rPr lang="ru-RU" dirty="0"/>
              <a:t>Не смотря на возросшую нагрузку, протесты со стороны медицинских работников не возникают, среднесписочный состав сотрудников не падает по сравнению с прошлым годом.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3731359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190</TotalTime>
  <Words>490</Words>
  <Application>Microsoft Office PowerPoint</Application>
  <PresentationFormat>Широкоэкранный</PresentationFormat>
  <Paragraphs>182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Times New Roman</vt:lpstr>
      <vt:lpstr>Trebuchet MS</vt:lpstr>
      <vt:lpstr>Wingdings 3</vt:lpstr>
      <vt:lpstr>Грань</vt:lpstr>
      <vt:lpstr>Проект: Запись на прием к врачу</vt:lpstr>
      <vt:lpstr>Цель и задачи </vt:lpstr>
      <vt:lpstr>Этапы и сроки</vt:lpstr>
      <vt:lpstr>Расписание врачей до проекта</vt:lpstr>
      <vt:lpstr>Расписание врачей в проекте</vt:lpstr>
      <vt:lpstr>Увеличение количества конкурентных слотов</vt:lpstr>
      <vt:lpstr>Результат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Проект: Запись на прием к врачу</dc:title>
  <dc:creator>user</dc:creator>
  <cp:lastModifiedBy>user</cp:lastModifiedBy>
  <cp:revision>4</cp:revision>
  <dcterms:created xsi:type="dcterms:W3CDTF">2023-04-28T07:11:49Z</dcterms:created>
  <dcterms:modified xsi:type="dcterms:W3CDTF">2023-04-28T10:22:05Z</dcterms:modified>
</cp:coreProperties>
</file>