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958" r:id="rId2"/>
    <p:sldId id="942" r:id="rId3"/>
    <p:sldId id="944" r:id="rId4"/>
    <p:sldId id="952" r:id="rId5"/>
    <p:sldId id="948" r:id="rId6"/>
    <p:sldId id="945" r:id="rId7"/>
    <p:sldId id="951" r:id="rId8"/>
    <p:sldId id="943" r:id="rId9"/>
    <p:sldId id="933" r:id="rId10"/>
    <p:sldId id="957" r:id="rId11"/>
    <p:sldId id="947" r:id="rId12"/>
    <p:sldId id="954" r:id="rId13"/>
    <p:sldId id="955" r:id="rId14"/>
    <p:sldId id="956" r:id="rId15"/>
    <p:sldId id="872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9CB"/>
    <a:srgbClr val="44C291"/>
    <a:srgbClr val="3BB348"/>
    <a:srgbClr val="3AB146"/>
    <a:srgbClr val="39B0C2"/>
    <a:srgbClr val="4A76CA"/>
    <a:srgbClr val="2B916A"/>
    <a:srgbClr val="5AC398"/>
    <a:srgbClr val="3FC18F"/>
    <a:srgbClr val="38B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8" autoAdjust="0"/>
    <p:restoredTop sz="92865" autoAdjust="0"/>
  </p:normalViewPr>
  <p:slideViewPr>
    <p:cSldViewPr snapToObjects="1">
      <p:cViewPr varScale="1">
        <p:scale>
          <a:sx n="73" d="100"/>
          <a:sy n="73" d="100"/>
        </p:scale>
        <p:origin x="72" y="1068"/>
      </p:cViewPr>
      <p:guideLst>
        <p:guide orient="horz" pos="66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5753756864277E-2"/>
          <c:y val="4.0899567530125851E-2"/>
          <c:w val="0.5906987567841987"/>
          <c:h val="0.888705705368322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 корпоративной программы</c:v>
                </c:pt>
              </c:strCache>
            </c:strRef>
          </c:tx>
          <c:dPt>
            <c:idx val="0"/>
            <c:bubble3D val="0"/>
            <c:spPr>
              <a:solidFill>
                <a:srgbClr val="4E79C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F2-4F0C-AAB3-4C17334FFD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F2-4F0C-AAB3-4C17334FFD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F2-4F0C-AAB3-4C17334FFD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F2-4F0C-AAB3-4C17334FFD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F2-4F0C-AAB3-4C17334FFD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CF2-4F0C-AAB3-4C17334FFD0B}"/>
              </c:ext>
            </c:extLst>
          </c:dPt>
          <c:dLbls>
            <c:dLbl>
              <c:idx val="3"/>
              <c:layout>
                <c:manualLayout>
                  <c:x val="0.10829832251443412"/>
                  <c:y val="0.171766048806941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CF2-4F0C-AAB3-4C17334FFD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91142515630269E-2"/>
                  <c:y val="0.19159544717826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CF2-4F0C-AAB3-4C17334FFD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308556623913991E-2"/>
                  <c:y val="0.163464148430326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CF2-4F0C-AAB3-4C17334FFD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Повышение физической активности</c:v>
                </c:pt>
                <c:pt idx="1">
                  <c:v>Сохранение психологического здоровья и благополучия</c:v>
                </c:pt>
                <c:pt idx="2">
                  <c:v>Профилактика потребления табака</c:v>
                </c:pt>
                <c:pt idx="3">
                  <c:v>Здоровое питание и рабочее место</c:v>
                </c:pt>
                <c:pt idx="4">
                  <c:v>Снижение потребления алкоголя с вредными последствиями</c:v>
                </c:pt>
                <c:pt idx="5">
                  <c:v>Формировнаие ЗОЖ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22</c:v>
                </c:pt>
                <c:pt idx="2">
                  <c:v>17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CF2-4F0C-AAB3-4C17334FFD0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082455526133928"/>
          <c:y val="0"/>
          <c:w val="0.3772429948692233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2378" tIns="46188" rIns="92378" bIns="461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2378" tIns="46188" rIns="92378" bIns="46188" rtlCol="0"/>
          <a:lstStyle>
            <a:lvl1pPr algn="r">
              <a:defRPr sz="1200"/>
            </a:lvl1pPr>
          </a:lstStyle>
          <a:p>
            <a:fld id="{06D35BE8-31F3-4F0B-A225-B2AD698E381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8" tIns="46188" rIns="92378" bIns="461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2378" tIns="46188" rIns="92378" bIns="461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2378" tIns="46188" rIns="92378" bIns="461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2378" tIns="46188" rIns="92378" bIns="46188" rtlCol="0" anchor="b"/>
          <a:lstStyle>
            <a:lvl1pPr algn="r">
              <a:defRPr sz="1200"/>
            </a:lvl1pPr>
          </a:lstStyle>
          <a:p>
            <a:fld id="{02B5DC78-0B46-4B82-9539-92DF590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6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DC78-0B46-4B82-9539-92DF590C8B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6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DC78-0B46-4B82-9539-92DF590C8B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9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DC78-0B46-4B82-9539-92DF590C8B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3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7" Target="../media/image53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2.jpeg" Type="http://schemas.openxmlformats.org/officeDocument/2006/relationships/image"/><Relationship Id="rId5" Target="../media/image5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7.jpeg" Type="http://schemas.openxmlformats.org/officeDocument/2006/relationships/image"/><Relationship Id="rId5" Target="../media/image56.jpeg" Type="http://schemas.openxmlformats.org/officeDocument/2006/relationships/image"/><Relationship Id="rId4" Target="../media/image55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7" Target="../media/image2.pn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2.jpeg" Type="http://schemas.openxmlformats.org/officeDocument/2006/relationships/image"/><Relationship Id="rId5" Target="../media/image61.jpeg" Type="http://schemas.openxmlformats.org/officeDocument/2006/relationships/image"/><Relationship Id="rId4" Target="../media/image60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7" Target="../media/image2.pn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7.jpeg" Type="http://schemas.openxmlformats.org/officeDocument/2006/relationships/image"/><Relationship Id="rId5" Target="../media/image66.jpeg" Type="http://schemas.openxmlformats.org/officeDocument/2006/relationships/image"/><Relationship Id="rId4" Target="../media/image65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2.png" Type="http://schemas.openxmlformats.org/officeDocument/2006/relationships/image"/><Relationship Id="rId3" Target="../media/image69.jpeg" Type="http://schemas.openxmlformats.org/officeDocument/2006/relationships/image"/><Relationship Id="rId7" Target="../media/image73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2.jpeg" Type="http://schemas.openxmlformats.org/officeDocument/2006/relationships/image"/><Relationship Id="rId5" Target="../media/image71.jpeg" Type="http://schemas.openxmlformats.org/officeDocument/2006/relationships/image"/><Relationship Id="rId4" Target="../media/image70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79.jpeg" Type="http://schemas.openxmlformats.org/officeDocument/2006/relationships/image"/><Relationship Id="rId3" Target="../media/image74.jpeg" Type="http://schemas.openxmlformats.org/officeDocument/2006/relationships/image"/><Relationship Id="rId7" Target="../media/image78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7.jpeg" Type="http://schemas.openxmlformats.org/officeDocument/2006/relationships/image"/><Relationship Id="rId5" Target="../media/image76.jpeg" Type="http://schemas.openxmlformats.org/officeDocument/2006/relationships/image"/><Relationship Id="rId4" Target="../media/image75.jpeg" Type="http://schemas.openxmlformats.org/officeDocument/2006/relationships/image"/><Relationship Id="rId9" Target="../media/image80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6.png" Type="http://schemas.openxmlformats.org/officeDocument/2006/relationships/image"/><Relationship Id="rId5" Target="../media/image5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6.png" Type="http://schemas.openxmlformats.org/officeDocument/2006/relationships/image"/><Relationship Id="rId3" Target="../media/image9.jpeg" Type="http://schemas.openxmlformats.org/officeDocument/2006/relationships/image"/><Relationship Id="rId7" Target="../media/image2.pn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7" Target="../media/image6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6.png" Type="http://schemas.openxmlformats.org/officeDocument/2006/relationships/image"/><Relationship Id="rId3" Target="../media/image18.jpeg" Type="http://schemas.openxmlformats.org/officeDocument/2006/relationships/image"/><Relationship Id="rId7" Target="../media/image2.pn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7" Target="../media/image2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30.jpeg" Type="http://schemas.openxmlformats.org/officeDocument/2006/relationships/image"/><Relationship Id="rId13" Target="../media/image6.png" Type="http://schemas.openxmlformats.org/officeDocument/2006/relationships/image"/><Relationship Id="rId3" Target="../media/image2.png" Type="http://schemas.openxmlformats.org/officeDocument/2006/relationships/image"/><Relationship Id="rId7" Target="../media/image29.jpeg" Type="http://schemas.openxmlformats.org/officeDocument/2006/relationships/image"/><Relationship Id="rId12" Target="../media/image3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28.jpeg" Type="http://schemas.openxmlformats.org/officeDocument/2006/relationships/image"/><Relationship Id="rId11" Target="../media/image33.jpeg" Type="http://schemas.openxmlformats.org/officeDocument/2006/relationships/image"/><Relationship Id="rId5" Target="../media/image27.jpeg" Type="http://schemas.openxmlformats.org/officeDocument/2006/relationships/image"/><Relationship Id="rId10" Target="../media/image32.jpeg" Type="http://schemas.openxmlformats.org/officeDocument/2006/relationships/image"/><Relationship Id="rId4" Target="../media/image26.jpeg" Type="http://schemas.openxmlformats.org/officeDocument/2006/relationships/image"/><Relationship Id="rId9" Target="../media/image31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media/image2.png" Type="http://schemas.openxmlformats.org/officeDocument/2006/relationships/image"/><Relationship Id="rId7" Target="../media/image37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36.jpeg" Type="http://schemas.openxmlformats.org/officeDocument/2006/relationships/image"/><Relationship Id="rId5" Target="../charts/chart1.xml" Type="http://schemas.openxmlformats.org/officeDocument/2006/relationships/chart"/><Relationship Id="rId4" Target="../media/image3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44.jpeg" Type="http://schemas.openxmlformats.org/officeDocument/2006/relationships/image"/><Relationship Id="rId13" Target="../media/hdphoto1.wdp" Type="http://schemas.microsoft.com/office/2007/relationships/hdphoto"/><Relationship Id="rId3" Target="../media/image39.jpeg" Type="http://schemas.openxmlformats.org/officeDocument/2006/relationships/image"/><Relationship Id="rId7" Target="../media/image43.jpeg" Type="http://schemas.openxmlformats.org/officeDocument/2006/relationships/image"/><Relationship Id="rId12" Target="../media/image48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2.jpeg" Type="http://schemas.openxmlformats.org/officeDocument/2006/relationships/image"/><Relationship Id="rId11" Target="../media/image47.jpeg" Type="http://schemas.openxmlformats.org/officeDocument/2006/relationships/image"/><Relationship Id="rId5" Target="../media/image41.jpeg" Type="http://schemas.openxmlformats.org/officeDocument/2006/relationships/image"/><Relationship Id="rId10" Target="../media/image46.jpeg" Type="http://schemas.openxmlformats.org/officeDocument/2006/relationships/image"/><Relationship Id="rId4" Target="../media/image40.jpeg" Type="http://schemas.openxmlformats.org/officeDocument/2006/relationships/image"/><Relationship Id="rId9" Target="../media/image4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63" y="-21288"/>
            <a:ext cx="6829458" cy="512209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292D1D8-54BB-4326-9D9D-C969EC137682}"/>
              </a:ext>
            </a:extLst>
          </p:cNvPr>
          <p:cNvSpPr/>
          <p:nvPr/>
        </p:nvSpPr>
        <p:spPr>
          <a:xfrm>
            <a:off x="2288478" y="-8700"/>
            <a:ext cx="3349823" cy="5164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292D1D8-54BB-4326-9D9D-C969EC137682}"/>
              </a:ext>
            </a:extLst>
          </p:cNvPr>
          <p:cNvSpPr/>
          <p:nvPr/>
        </p:nvSpPr>
        <p:spPr>
          <a:xfrm>
            <a:off x="-1886" y="-21288"/>
            <a:ext cx="9145886" cy="5185326"/>
          </a:xfrm>
          <a:prstGeom prst="rect">
            <a:avLst/>
          </a:prstGeom>
          <a:gradFill>
            <a:gsLst>
              <a:gs pos="0">
                <a:srgbClr val="0EADEE">
                  <a:alpha val="64000"/>
                </a:srgbClr>
              </a:gs>
              <a:gs pos="58000">
                <a:srgbClr val="2C7EB6">
                  <a:alpha val="90000"/>
                </a:srgbClr>
              </a:gs>
              <a:gs pos="83000">
                <a:srgbClr val="265D96">
                  <a:alpha val="89000"/>
                </a:srgbClr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906C21-6D8E-49B6-BD9F-98139892B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0" y="4789358"/>
            <a:ext cx="9099115" cy="37468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BEE785C8-6840-4A12-A96D-49A36D447D63}"/>
              </a:ext>
            </a:extLst>
          </p:cNvPr>
          <p:cNvSpPr/>
          <p:nvPr/>
        </p:nvSpPr>
        <p:spPr>
          <a:xfrm>
            <a:off x="268658" y="195486"/>
            <a:ext cx="739569" cy="738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61B7D12-5D50-4917-B069-E09644ABFD81}"/>
              </a:ext>
            </a:extLst>
          </p:cNvPr>
          <p:cNvSpPr txBox="1">
            <a:spLocks/>
          </p:cNvSpPr>
          <p:nvPr/>
        </p:nvSpPr>
        <p:spPr bwMode="auto">
          <a:xfrm>
            <a:off x="359532" y="2274147"/>
            <a:ext cx="8100900" cy="9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lvl="0">
              <a:lnSpc>
                <a:spcPct val="114000"/>
              </a:lnSpc>
              <a:buNone/>
            </a:pPr>
            <a:r>
              <a:rPr b="1" dirty="0" lang="ru-RU" sz="2400">
                <a:solidFill>
                  <a:prstClr val="white"/>
                </a:solidFill>
                <a:latin panose="020B0604020202020204" typeface="Arial"/>
                <a:cs panose="020B0604020202020204" typeface="Arial"/>
              </a:rPr>
              <a:t>Региональный проект ЯНАО </a:t>
            </a:r>
          </a:p>
          <a:p>
            <a:pPr>
              <a:lnSpc>
                <a:spcPct val="114000"/>
              </a:lnSpc>
              <a:buNone/>
            </a:pPr>
            <a:r>
              <a:rPr b="1" dirty="0" lang="ru-RU" sz="2400">
                <a:solidFill>
                  <a:schemeClr val="bg1"/>
                </a:solidFill>
                <a:latin panose="020B0604020202020204" typeface="Arial"/>
                <a:cs panose="020B0604020202020204" typeface="Arial"/>
              </a:rPr>
              <a:t>«БРОСАЙ КУРИТЬ, ВСТАВАЙ НА ЛЫЖИ»</a:t>
            </a:r>
          </a:p>
        </p:txBody>
      </p:sp>
      <p:pic>
        <p:nvPicPr>
          <p:cNvPr id="10" name="Объект 7">
            <a:extLst>
              <a:ext uri="{FF2B5EF4-FFF2-40B4-BE49-F238E27FC236}">
                <a16:creationId xmlns:a16="http://schemas.microsoft.com/office/drawing/2014/main" xmlns="" id="{BF726DB3-9DD3-4E63-A6A0-E6A88E1319C1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3" y="191459"/>
            <a:ext cx="752954" cy="752954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67544" y="3576116"/>
            <a:ext cx="6012668" cy="95631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0">
              <a:lnSpc>
                <a:spcPct val="114000"/>
              </a:lnSpc>
              <a:spcAft>
                <a:spcPts val="0"/>
              </a:spcAft>
              <a:buNone/>
              <a:defRPr/>
            </a:pPr>
            <a:r>
              <a:rPr dirty="0" lang="ru-RU" sz="14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Руководитель проекта: </a:t>
            </a:r>
          </a:p>
          <a:p>
            <a:pPr fontAlgn="auto" indent="0" marL="0">
              <a:lnSpc>
                <a:spcPct val="114000"/>
              </a:lnSpc>
              <a:spcAft>
                <a:spcPts val="0"/>
              </a:spcAft>
              <a:buNone/>
              <a:defRPr/>
            </a:pPr>
            <a:r>
              <a:rPr dirty="0" lang="ru-RU" sz="14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заместитель главного врача ГБУЗ ЯНАО «Центр общественного здоровья и медицинской профилактики», к.б.н.</a:t>
            </a:r>
          </a:p>
          <a:p>
            <a:pPr fontAlgn="auto" indent="0" marL="0">
              <a:lnSpc>
                <a:spcPct val="114000"/>
              </a:lnSpc>
              <a:spcAft>
                <a:spcPts val="0"/>
              </a:spcAft>
              <a:buNone/>
              <a:defRPr/>
            </a:pPr>
            <a:r>
              <a:rPr dirty="0" lang="ru-RU" sz="14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ПОЛОВОДОВА НАТАЛЬЯ СЕРГЕЕВНА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56F10EF3-EB6B-4567-87E8-36B10483F145}"/>
              </a:ext>
            </a:extLst>
          </p:cNvPr>
          <p:cNvSpPr txBox="1">
            <a:spLocks/>
          </p:cNvSpPr>
          <p:nvPr/>
        </p:nvSpPr>
        <p:spPr bwMode="auto">
          <a:xfrm>
            <a:off x="1021612" y="-124312"/>
            <a:ext cx="856895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dirty="0" lang="ru-RU" sz="1600">
                <a:solidFill>
                  <a:schemeClr val="bg1"/>
                </a:solidFill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ЦЕНТР ОБЩЕСТВЕННОГО ЗДОРОВЬЯ </a:t>
            </a:r>
            <a:r>
              <a:rPr b="1" dirty="0" lang="ru-RU" sz="1600">
                <a:solidFill>
                  <a:schemeClr val="bg1"/>
                </a:solidFill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И МЕДИЦИНСКОЙ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40114723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27822" y="87474"/>
            <a:ext cx="6852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ФЛЕШМОБ ПО МОТИВАЦИИ К ОТКАЗУ ОТ КУРЕНИЯ </a:t>
            </a:r>
          </a:p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«Я СВОБОДЕН. Я БОЛЬШЕ НЕ КУРЮ!»</a:t>
            </a:r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4000"/>
          </a:blip>
          <a:srcRect b="21" t="91"/>
          <a:stretch/>
        </p:blipFill>
        <p:spPr>
          <a:xfrm>
            <a:off x="580554" y="1226820"/>
            <a:ext cx="4651289" cy="2828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752" y="1226820"/>
            <a:ext cx="2241378" cy="161439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89" y="3007770"/>
            <a:ext cx="1178523" cy="17658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6553" y="738993"/>
            <a:ext cx="837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Отдельным направлением проекта «Бросай курить, вставай на лыжи» является </a:t>
            </a:r>
            <a:r>
              <a:rPr dirty="0" err="1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флешмоб</a:t>
            </a: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по мотивации к отказу от курения «Я 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свободен. Я </a:t>
            </a: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больше не курю!». В нем принимают участие бывшие ямальские курильщики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556552" y="4164326"/>
            <a:ext cx="4675291" cy="602444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000">
                <a:latin charset="-128" panose="020B0500000000000000" pitchFamily="34" typeface="Yu Gothic UI"/>
                <a:ea charset="-128" panose="020B0500000000000000" pitchFamily="34" typeface="Yu Gothic UI"/>
              </a:rPr>
              <a:t>Участники проекта, отказавшиеся от курения и поделившиеся яркой мотивирующей историей своего отказа от этой пагубной привычки, получают ценный приз – комплект из лыж, ботинок и лыжных палок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5292080" y="1227620"/>
            <a:ext cx="1381452" cy="1524150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 sz="1000">
                <a:latin charset="-128" panose="020B0500000000000000" pitchFamily="34" typeface="Yu Gothic UI"/>
                <a:ea charset="-128" panose="020B0500000000000000" pitchFamily="34" typeface="Yu Gothic UI"/>
              </a:rPr>
              <a:t>Все истории широко освещаются в СМИ, в интернет-сообществе</a:t>
            </a:r>
          </a:p>
          <a:p>
            <a:r>
              <a:rPr dirty="0" lang="ru-RU" sz="1000">
                <a:latin charset="-128" panose="020B0500000000000000" pitchFamily="34" typeface="Yu Gothic UI"/>
                <a:ea charset="-128" panose="020B0500000000000000" pitchFamily="34" typeface="Yu Gothic UI"/>
              </a:rPr>
              <a:t>В 2022 году издана </a:t>
            </a:r>
            <a:r>
              <a:rPr dirty="0" lang="ru-RU" sz="1000">
                <a:solidFill>
                  <a:srgbClr val="FFFF00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книга</a:t>
            </a:r>
            <a:r>
              <a:rPr dirty="0" lang="ru-RU" sz="1000">
                <a:latin charset="-128" panose="020B0500000000000000" pitchFamily="34" typeface="Yu Gothic UI"/>
                <a:ea charset="-128" panose="020B0500000000000000" pitchFamily="34" typeface="Yu Gothic UI"/>
              </a:rPr>
              <a:t> с историями </a:t>
            </a:r>
            <a:r>
              <a:rPr dirty="0" err="1" lang="ru-RU" sz="1000">
                <a:latin charset="-128" panose="020B0500000000000000" pitchFamily="34" typeface="Yu Gothic UI"/>
                <a:ea charset="-128" panose="020B0500000000000000" pitchFamily="34" typeface="Yu Gothic UI"/>
              </a:rPr>
              <a:t>ямальцев</a:t>
            </a:r>
            <a:r>
              <a:rPr dirty="0" lang="ru-RU" sz="1000">
                <a:latin charset="-128" panose="020B0500000000000000" pitchFamily="34" typeface="Yu Gothic UI"/>
                <a:ea charset="-128" panose="020B0500000000000000" pitchFamily="34" typeface="Yu Gothic UI"/>
              </a:rPr>
              <a:t>, бросивших курить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83" y="3007770"/>
            <a:ext cx="1179254" cy="1777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76" y="3007770"/>
            <a:ext cx="1186198" cy="1777993"/>
          </a:xfrm>
          <a:prstGeom prst="rect">
            <a:avLst/>
          </a:prstGeom>
        </p:spPr>
      </p:pic>
      <p:sp>
        <p:nvSpPr>
          <p:cNvPr id="14" name="Номер слайда 4"/>
          <p:cNvSpPr txBox="1">
            <a:spLocks/>
          </p:cNvSpPr>
          <p:nvPr/>
        </p:nvSpPr>
        <p:spPr>
          <a:xfrm>
            <a:off x="8820472" y="4869656"/>
            <a:ext cx="323528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10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38176478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27822" y="162485"/>
            <a:ext cx="68524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ИНТЕРНЕТ-ПРОЕКТ #ЯСВОБОДЕН ПОКОРИЛ ЯМАЛЬЦЕВ</a:t>
            </a:r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274079"/>
            <a:ext cx="2646210" cy="26250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060" y="1274078"/>
            <a:ext cx="2648808" cy="26298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6" y="3435846"/>
            <a:ext cx="2868102" cy="14780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22" y="1271032"/>
            <a:ext cx="2856046" cy="20694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5766" y="643955"/>
            <a:ext cx="83047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300">
                <a:solidFill>
                  <a:schemeClr val="tx1">
                    <a:lumMod val="50000"/>
                    <a:lumOff val="50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Ямальцы рассказали, как и почему отказались от курения, что помогло им справиться </a:t>
            </a:r>
            <a:endParaRPr dirty="0" lang="en-US" smtClean="0" sz="1300">
              <a:solidFill>
                <a:schemeClr val="tx1">
                  <a:lumMod val="50000"/>
                  <a:lumOff val="50000"/>
                </a:schemeClr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  <a:p>
            <a:r>
              <a:rPr dirty="0" lang="ru-RU" smtClean="0" sz="1300">
                <a:solidFill>
                  <a:schemeClr val="tx1">
                    <a:lumMod val="50000"/>
                    <a:lumOff val="50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 </a:t>
            </a:r>
            <a:r>
              <a:rPr dirty="0" lang="ru-RU" sz="1300">
                <a:solidFill>
                  <a:schemeClr val="tx1">
                    <a:lumMod val="50000"/>
                    <a:lumOff val="50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зависимостью, как долго они шли к своей цели и чем мотивировали себя, чтобы не сдаться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3477789" y="4011909"/>
            <a:ext cx="5428663" cy="901977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Истории собрали десятки комментариев, сотни «</a:t>
            </a:r>
            <a:r>
              <a:rPr dirty="0" err="1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лайков</a:t>
            </a:r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» и тысячи просмотров, а некоторые по-настоящему взволновали людей, вызвали горячие дискуссии</a:t>
            </a: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820472" y="4869656"/>
            <a:ext cx="323528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11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223264146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27822" y="162485"/>
            <a:ext cx="68524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РАБОТА В СОЦИАЛЬНЫХ СЕТЯХ И СМИ</a:t>
            </a:r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7504" y="956786"/>
            <a:ext cx="444864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dirty="0" lang="ru-RU" smtClean="0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Систематическая работа 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dirty="0" lang="ru-RU" smtClean="0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Яркий дизайн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dirty="0" lang="ru-RU" smtClean="0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Видеоролики, видеолекции, сториз, клипы</a:t>
            </a:r>
            <a:endParaRPr dirty="0" lang="ru-RU" sz="1100">
              <a:solidFill>
                <a:schemeClr val="tx1">
                  <a:lumMod val="65000"/>
                  <a:lumOff val="35000"/>
                </a:schemeClr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dirty="0" lang="ru-RU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Тематические программы, репортажи </a:t>
            </a:r>
            <a:r>
              <a:rPr dirty="0" lang="ru-RU" smtClean="0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 </a:t>
            </a:r>
            <a:r>
              <a:rPr dirty="0" lang="ru-RU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мероприятий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dirty="0" lang="ru-RU" smtClean="0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Прямые </a:t>
            </a:r>
            <a:r>
              <a:rPr dirty="0" lang="ru-RU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эфиры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dirty="0" lang="ru-RU" smtClean="0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Научные данные, переводы англоязычных статей</a:t>
            </a:r>
          </a:p>
          <a:p>
            <a:pPr indent="-171450" marL="171450">
              <a:buFont charset="0" panose="020B0604020202020204" pitchFamily="34" typeface="Arial"/>
              <a:buChar char="•"/>
            </a:pPr>
            <a:r>
              <a:rPr dirty="0" lang="ru-RU" smtClean="0" sz="11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Интерактивы: опросы, конкурсы, игры</a:t>
            </a:r>
            <a:endParaRPr dirty="0" lang="ru-RU" sz="1100">
              <a:solidFill>
                <a:schemeClr val="tx1">
                  <a:lumMod val="65000"/>
                  <a:lumOff val="35000"/>
                </a:schemeClr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51415"/>
            <a:ext cx="2198844" cy="2425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44"/>
          <a:stretch/>
        </p:blipFill>
        <p:spPr>
          <a:xfrm>
            <a:off x="4463988" y="650891"/>
            <a:ext cx="1445778" cy="1583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62" t="154"/>
          <a:stretch/>
        </p:blipFill>
        <p:spPr>
          <a:xfrm>
            <a:off x="3082318" y="2365911"/>
            <a:ext cx="3722013" cy="2411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437" y="2365910"/>
            <a:ext cx="1363159" cy="24114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/>
          <a:srcRect l="61" r="9"/>
          <a:stretch/>
        </p:blipFill>
        <p:spPr>
          <a:xfrm>
            <a:off x="6078704" y="631810"/>
            <a:ext cx="2216372" cy="16022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683568" y="615015"/>
            <a:ext cx="3600400" cy="341771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Соцсети</a:t>
            </a:r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 и СМИ </a:t>
            </a:r>
            <a:r>
              <a:rPr dirty="0" lang="ru-RU" sz="1600">
                <a:latin charset="-128" panose="020B0500000000000000" pitchFamily="34" typeface="Yu Gothic UI"/>
                <a:ea charset="-128" panose="020B0500000000000000" pitchFamily="34" typeface="Yu Gothic UI"/>
              </a:rPr>
              <a:t>дают</a:t>
            </a:r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 миллионные охваты</a:t>
            </a:r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>
          <a:xfrm>
            <a:off x="8820472" y="4869656"/>
            <a:ext cx="323528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12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19724294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39552" y="88387"/>
            <a:ext cx="8301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КОНКУРСЫ В СОЦИАЛЬНЫХ СЕТЯХ</a:t>
            </a:r>
          </a:p>
          <a:p>
            <a:pPr algn="ctr"/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pic>
        <p:nvPicPr>
          <p:cNvPr descr="https://sun9-east.userapi.com/sun9-20/s/v1/ig2/YIAtqO3Xl3FP2p_SlS5tKYCYYBPgRTuZ25Hi3smyvEAwhsf0-npNZXc3sHjCNyBsJszy6HBQ4oRek2veNS0h6Fb0.jpg?size=1600x1131&amp;quality=95&amp;type=album" id="2050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22" y="695510"/>
            <a:ext cx="2801308" cy="198017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6"/>
          <a:stretch/>
        </p:blipFill>
        <p:spPr>
          <a:xfrm>
            <a:off x="539552" y="695510"/>
            <a:ext cx="1962016" cy="2011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494015" y="627534"/>
            <a:ext cx="3515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р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егиональный уровень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повышение охватов, вовлеченности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оревновательный момент, развитие творческих способностей, привлечение молодежи </a:t>
            </a:r>
            <a:endParaRPr dirty="0" lang="ru-RU" sz="1200">
              <a:solidFill>
                <a:schemeClr val="tx1">
                  <a:lumMod val="65000"/>
                  <a:lumOff val="35000"/>
                </a:schemeClr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770" y="2675685"/>
            <a:ext cx="1414555" cy="2020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833769"/>
            <a:ext cx="1962016" cy="19741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5494015" y="2714850"/>
            <a:ext cx="2046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п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одарки, полезные для здоровья (сувениры, буклеты)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р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азмещение лучших работ на календарях и баннерах </a:t>
            </a:r>
            <a:endParaRPr dirty="0" lang="ru-RU" sz="1200">
              <a:solidFill>
                <a:schemeClr val="tx1">
                  <a:lumMod val="65000"/>
                  <a:lumOff val="35000"/>
                </a:schemeClr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" l="116" r="1" t="126"/>
          <a:stretch/>
        </p:blipFill>
        <p:spPr>
          <a:xfrm>
            <a:off x="2591722" y="2829181"/>
            <a:ext cx="2801309" cy="19786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5616117" y="1656135"/>
            <a:ext cx="3225240" cy="901977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Конкурсы лозунгов против курения, рисунков, стихотворений, видеороликов</a:t>
            </a:r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>
          <a:xfrm>
            <a:off x="8820472" y="4869656"/>
            <a:ext cx="323528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13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3269378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39552" y="88387"/>
            <a:ext cx="83018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ПОЛИГРАФИЧЕСКАЯ ПРОДУКЦИЯ ПО ПРОФИЛАКТИКЕ КУРЕНИЯ – ИНТЕЛЛЕКТУАЛЬНАЯ СОБСТВЕННОСТЬ, ДОСТУПНАЯ ВСЕМ </a:t>
            </a:r>
          </a:p>
          <a:p>
            <a:pPr algn="ctr"/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sp>
        <p:nvSpPr>
          <p:cNvPr id="5" name="object 73"/>
          <p:cNvSpPr/>
          <p:nvPr/>
        </p:nvSpPr>
        <p:spPr>
          <a:xfrm>
            <a:off x="491911" y="-7433847"/>
            <a:ext cx="8646146" cy="0"/>
          </a:xfrm>
          <a:custGeom>
            <a:avLst/>
            <a:gdLst/>
            <a:ahLst/>
            <a:cxnLst/>
            <a:rect b="b" l="l" r="r" t="t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0067AC"/>
            </a:solidFill>
          </a:ln>
        </p:spPr>
        <p:txBody>
          <a:bodyPr bIns="0" lIns="0" rIns="0" rtlCol="0" tIns="0" wrap="square"/>
          <a:lstStyle/>
          <a:p>
            <a:endParaRPr dirty="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429" y="778120"/>
            <a:ext cx="2527144" cy="1760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718" y="3062442"/>
            <a:ext cx="2543855" cy="1757335"/>
          </a:xfrm>
          <a:prstGeom prst="rect">
            <a:avLst/>
          </a:prstGeom>
        </p:spPr>
      </p:pic>
      <p:pic>
        <p:nvPicPr>
          <p:cNvPr descr="https://downloader.disk.yandex.ru/preview/15a392fa2bc2af196b100f8a0fab89286e670b24eeb550058addd4e111bf228f/629799df/E4iER8tljf1cuvo_x8oipfi_yT2tNYHuBdE5RVoas-VjeUtFVhlAM4-eolQfrVmaWFvAAtIzCZZBMeFMXDrkeQ%3D%3D?uid=0&amp;filename=%D0%B1%D1%80%D0%BE%D1%81%D0%B0%D0%B9%D1%82%D0%B5%20%D0%BA%D1%83%D1%80%D0%B8%D1%82%D1%8C%20%D1%81%D0%B5%D0%B9%D1%87%D0%B0%D1%81%20.jpg&amp;disposition=inline&amp;hash=&amp;limit=0&amp;content_type=image%2Fjpeg&amp;owner_uid=0&amp;tknv=v2&amp;size=1880x939" id="3074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80" y="1022536"/>
            <a:ext cx="2674751" cy="379688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7" y="3280662"/>
            <a:ext cx="779637" cy="1538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607632" y="644792"/>
            <a:ext cx="55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400"/>
              <a:t>б</a:t>
            </a:r>
            <a:r>
              <a:rPr b="1" dirty="0" lang="ru-RU" smtClean="0" sz="1400"/>
              <a:t>аннеры, листовки, буклеты, магниты, наклейки, плакаты, закладки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" t="113"/>
          <a:stretch/>
        </p:blipFill>
        <p:spPr>
          <a:xfrm>
            <a:off x="491911" y="1050382"/>
            <a:ext cx="2773882" cy="1744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88"/>
          <a:stretch/>
        </p:blipFill>
        <p:spPr>
          <a:xfrm>
            <a:off x="1357581" y="3275566"/>
            <a:ext cx="1908212" cy="1543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10609F2-BA5F-40AD-B0FC-9FFD0C1EC967}"/>
              </a:ext>
            </a:extLst>
          </p:cNvPr>
          <p:cNvSpPr/>
          <p:nvPr/>
        </p:nvSpPr>
        <p:spPr>
          <a:xfrm>
            <a:off x="491237" y="2859782"/>
            <a:ext cx="2774556" cy="337715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400">
                <a:latin charset="-128" panose="020B0500000000000000" pitchFamily="34" typeface="Yu Gothic UI"/>
                <a:ea charset="-128" panose="020B0500000000000000" pitchFamily="34" typeface="Yu Gothic UI"/>
              </a:rPr>
              <a:t>Ярко</a:t>
            </a:r>
            <a:r>
              <a:rPr dirty="0" lang="ru-RU" sz="1400">
                <a:latin charset="-128" panose="020B0500000000000000" pitchFamily="34" typeface="Yu Gothic UI"/>
                <a:ea charset="-128" panose="020B0500000000000000" pitchFamily="34" typeface="Yu Gothic UI"/>
              </a:rPr>
              <a:t>, понятно, наглядно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10609F2-BA5F-40AD-B0FC-9FFD0C1EC967}"/>
              </a:ext>
            </a:extLst>
          </p:cNvPr>
          <p:cNvSpPr/>
          <p:nvPr/>
        </p:nvSpPr>
        <p:spPr>
          <a:xfrm>
            <a:off x="6171921" y="2631773"/>
            <a:ext cx="2532652" cy="337715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М</a:t>
            </a:r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атериалы 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переводятся на языки</a:t>
            </a:r>
          </a:p>
          <a:p>
            <a:pPr algn="ctr"/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коренных народов севера </a:t>
            </a:r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8820472" y="4869656"/>
            <a:ext cx="323528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14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38883471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39552" y="88387"/>
            <a:ext cx="83018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ИДЕЮ ЗОЖ И ОТКАЗА ОТ ВРЕДНЫХ ПРИВЫЧЕК</a:t>
            </a:r>
            <a:r>
              <a:rPr b="1" dirty="0" lang="en-US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 </a:t>
            </a:r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ТРАНСЛИРУЮТ ЛИДЕРЫ ОБЩЕСТВЕННОГО МНЕНИЯ: МЕДИЙНЫЕ ЛИЦА, БЛОГЕРЫ</a:t>
            </a:r>
          </a:p>
          <a:p>
            <a:pPr algn="ctr"/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 t="42"/>
          <a:stretch>
            <a:fillRect/>
          </a:stretch>
        </p:blipFill>
        <p:spPr>
          <a:xfrm>
            <a:off x="7078798" y="878934"/>
            <a:ext cx="1790850" cy="2585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" t="8"/>
          <a:stretch/>
        </p:blipFill>
        <p:spPr>
          <a:xfrm>
            <a:off x="4724809" y="2076740"/>
            <a:ext cx="2205808" cy="2769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4" name="Изображение 103"/>
          <p:cNvPicPr/>
          <p:nvPr/>
        </p:nvPicPr>
        <p:blipFill>
          <a:blip r:embed="rId5"/>
          <a:srcRect b="99"/>
          <a:stretch>
            <a:fillRect/>
          </a:stretch>
        </p:blipFill>
        <p:spPr>
          <a:xfrm>
            <a:off x="508888" y="890252"/>
            <a:ext cx="1320800" cy="1568155"/>
          </a:xfrm>
          <a:prstGeom prst="rect">
            <a:avLst/>
          </a:prstGeom>
          <a:ln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3142423" y="878934"/>
            <a:ext cx="1228729" cy="1568155"/>
          </a:xfrm>
          <a:prstGeom prst="rect">
            <a:avLst/>
          </a:prstGeom>
          <a:ln>
            <a:noFill/>
          </a:ln>
        </p:spPr>
      </p:pic>
      <p:cxnSp>
        <p:nvCxnSpPr>
          <p:cNvPr id="2" name="Прямая соединительная линия 47"/>
          <p:cNvCxnSpPr/>
          <p:nvPr/>
        </p:nvCxnSpPr>
        <p:spPr>
          <a:xfrm>
            <a:off x="4546060" y="924409"/>
            <a:ext cx="0" cy="3801746"/>
          </a:xfrm>
          <a:prstGeom prst="line">
            <a:avLst/>
          </a:prstGeom>
          <a:ln cmpd="sng" w="3810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/>
          <a:srcRect l="108" r="68" t="59"/>
          <a:stretch/>
        </p:blipFill>
        <p:spPr>
          <a:xfrm>
            <a:off x="508889" y="2999455"/>
            <a:ext cx="1175088" cy="11564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/>
          <a:srcRect l="29" r="78"/>
          <a:stretch/>
        </p:blipFill>
        <p:spPr>
          <a:xfrm>
            <a:off x="1774912" y="2976402"/>
            <a:ext cx="1203960" cy="12294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/>
          <a:srcRect b="129" r="105"/>
          <a:stretch/>
        </p:blipFill>
        <p:spPr>
          <a:xfrm>
            <a:off x="3059832" y="2972004"/>
            <a:ext cx="1311320" cy="116307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7078798" y="3561359"/>
            <a:ext cx="1790850" cy="1288390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Директор военно-спортивного детско-юношеского центра «Альфа», ветеран войны в Афганистане Николай Коробов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4706925" y="878934"/>
            <a:ext cx="2202316" cy="1102266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 sz="1100"/>
              <a:t>Тренер по вольной борьбе, воспитавший призеров всероссийских соревнований, </a:t>
            </a:r>
            <a:r>
              <a:rPr dirty="0" err="1" lang="ru-RU" sz="1100"/>
              <a:t>Ялчын</a:t>
            </a:r>
            <a:r>
              <a:rPr dirty="0" lang="ru-RU" sz="1100"/>
              <a:t> Мамедов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1907704" y="878934"/>
            <a:ext cx="1152128" cy="1579473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Губернатор ЯНАО </a:t>
            </a:r>
          </a:p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Дмитрий Артюхов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5CB302C-2A37-4223-81C6-F78C583DED87}"/>
              </a:ext>
            </a:extLst>
          </p:cNvPr>
          <p:cNvSpPr/>
          <p:nvPr/>
        </p:nvSpPr>
        <p:spPr>
          <a:xfrm>
            <a:off x="502445" y="2561679"/>
            <a:ext cx="3868708" cy="351607"/>
          </a:xfrm>
          <a:prstGeom prst="rect">
            <a:avLst/>
          </a:prstGeom>
          <a:gradFill flip="none" rotWithShape="1">
            <a:gsLst>
              <a:gs pos="0">
                <a:srgbClr val="2EB1B8">
                  <a:shade val="30000"/>
                  <a:satMod val="115000"/>
                </a:srgbClr>
              </a:gs>
              <a:gs pos="50000">
                <a:srgbClr val="2EB1B8">
                  <a:shade val="67500"/>
                  <a:satMod val="115000"/>
                </a:srgbClr>
              </a:gs>
              <a:gs pos="100000">
                <a:srgbClr val="2EB1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Спортсмены мирового масштаба, славящие Ямал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508888" y="4083918"/>
            <a:ext cx="1190527" cy="771953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Александра </a:t>
            </a:r>
            <a:r>
              <a:rPr b="1" dirty="0" err="1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Горячкина</a:t>
            </a:r>
            <a:r>
              <a:rPr b="1" dirty="0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, </a:t>
            </a:r>
          </a:p>
          <a:p>
            <a:pPr algn="ctr"/>
            <a:r>
              <a:rPr dirty="0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серебряный призер Кубка мира ФИДЕ </a:t>
            </a:r>
            <a:endParaRPr dirty="0" lang="ru-RU" smtClean="0" sz="700">
              <a:solidFill>
                <a:schemeClr val="bg1"/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  <a:p>
            <a:pPr algn="ctr"/>
            <a:r>
              <a:rPr dirty="0" lang="ru-RU" smtClean="0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в </a:t>
            </a:r>
            <a:r>
              <a:rPr dirty="0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личном зачете, чемпионка </a:t>
            </a:r>
            <a:r>
              <a:rPr dirty="0" lang="ru-RU" smtClean="0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Мира</a:t>
            </a:r>
          </a:p>
          <a:p>
            <a:pPr algn="ctr"/>
            <a:r>
              <a:rPr dirty="0" lang="ru-RU" smtClean="0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</a:t>
            </a:r>
            <a:r>
              <a:rPr dirty="0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в составе сборной команды РФ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1774912" y="4083918"/>
            <a:ext cx="1204508" cy="765831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Гульназ</a:t>
            </a:r>
            <a:r>
              <a:rPr b="1" dirty="0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Губайдуллина </a:t>
            </a:r>
          </a:p>
          <a:p>
            <a:pPr algn="ctr"/>
            <a:r>
              <a:rPr dirty="0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установила олимпийский рекорд на Олимпийских играх в Токио 2020 в соревнования по плаванию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3059832" y="4140476"/>
            <a:ext cx="1311321" cy="715395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8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Дарья </a:t>
            </a:r>
            <a:r>
              <a:rPr b="1" dirty="0" err="1" lang="ru-RU" sz="8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Салиндер</a:t>
            </a:r>
            <a:r>
              <a:rPr b="1" dirty="0" lang="ru-RU" sz="8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</a:t>
            </a:r>
          </a:p>
          <a:p>
            <a:pPr algn="ctr"/>
            <a:r>
              <a:rPr dirty="0" lang="ru-RU" sz="7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победительница Кубка Мира по боксу среди нефтяных стран</a:t>
            </a:r>
          </a:p>
        </p:txBody>
      </p:sp>
      <p:sp>
        <p:nvSpPr>
          <p:cNvPr id="28" name="Номер слайда 4"/>
          <p:cNvSpPr txBox="1">
            <a:spLocks/>
          </p:cNvSpPr>
          <p:nvPr/>
        </p:nvSpPr>
        <p:spPr>
          <a:xfrm>
            <a:off x="8820472" y="4869656"/>
            <a:ext cx="323528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15</a:t>
            </a:r>
            <a:endParaRPr dirty="0" lang="ru-RU" sz="10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4000" y="614572"/>
            <a:ext cx="6916686" cy="4345156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16244" y="114249"/>
            <a:ext cx="7734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 lang="ru-RU" smtClean="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ЭКСТРЕМАЛЬНЫЕ ЭКОЛОГИЧЕСКИЕ ФАКТОРЫ ВЫСОКИХ ШИРОТ, ПО МНЕНИЮ СЕВЕРЯН, УСИЛИВАЮТ ЖЕЛАНИЕ ЗАКУРИТЬ </a:t>
            </a:r>
            <a:endParaRPr b="1" dirty="0" lang="ru-RU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36" y="738491"/>
            <a:ext cx="2984934" cy="1797256"/>
          </a:xfrm>
          <a:prstGeom prst="rect">
            <a:avLst/>
          </a:prstGeom>
        </p:spPr>
      </p:pic>
      <p:sp>
        <p:nvSpPr>
          <p:cNvPr id="30" name="Номер слайда 4"/>
          <p:cNvSpPr txBox="1">
            <a:spLocks/>
          </p:cNvSpPr>
          <p:nvPr/>
        </p:nvSpPr>
        <p:spPr>
          <a:xfrm>
            <a:off x="8886734" y="4869656"/>
            <a:ext cx="257266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2</a:t>
            </a:r>
            <a:endParaRPr dirty="0" lang="ru-RU" sz="1000"/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2952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530" fontAlgn="base" marL="133350">
              <a:spcBef>
                <a:spcPct val="0"/>
              </a:spcBef>
              <a:spcAft>
                <a:spcPct val="0"/>
              </a:spcAft>
              <a:defRPr/>
            </a:pPr>
            <a:r>
              <a:rPr altLang="ru-RU" b="1" dirty="0" kern="0" lang="ru-RU" sz="1200">
                <a:solidFill>
                  <a:srgbClr val="0067AC"/>
                </a:solidFill>
              </a:rPr>
              <a:t>КЛИМАТ - СУБАРКТИЧЕСКИЙ, </a:t>
            </a:r>
          </a:p>
          <a:p>
            <a:pPr defTabSz="684530" fontAlgn="base" marL="133350">
              <a:spcBef>
                <a:spcPct val="0"/>
              </a:spcBef>
              <a:spcAft>
                <a:spcPct val="0"/>
              </a:spcAft>
              <a:defRPr/>
            </a:pPr>
            <a:r>
              <a:rPr altLang="ru-RU" dirty="0" kern="0" lang="ru-RU" sz="1200">
                <a:solidFill>
                  <a:srgbClr val="0067AC"/>
                </a:solidFill>
              </a:rPr>
              <a:t>формируется под воздействием </a:t>
            </a:r>
            <a:endParaRPr altLang="ru-RU" dirty="0" kern="0" lang="ru-RU" smtClean="0" sz="1200">
              <a:solidFill>
                <a:srgbClr val="0067AC"/>
              </a:solidFill>
            </a:endParaRPr>
          </a:p>
          <a:p>
            <a:pPr defTabSz="684530" fontAlgn="base" marL="133350">
              <a:spcBef>
                <a:spcPct val="0"/>
              </a:spcBef>
              <a:spcAft>
                <a:spcPct val="0"/>
              </a:spcAft>
              <a:defRPr/>
            </a:pPr>
            <a:r>
              <a:rPr altLang="ru-RU" dirty="0" kern="0" lang="ru-RU" smtClean="0" sz="1200">
                <a:solidFill>
                  <a:srgbClr val="0067AC"/>
                </a:solidFill>
              </a:rPr>
              <a:t>Северного </a:t>
            </a:r>
            <a:r>
              <a:rPr altLang="ru-RU" dirty="0" kern="0" lang="ru-RU" sz="1200">
                <a:solidFill>
                  <a:srgbClr val="0067AC"/>
                </a:solidFill>
              </a:rPr>
              <a:t>Ледовитого океана и вечной мерзлоты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11572" y="37254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530" eaLnBrk="0" fontAlgn="base" hangingPunct="0" indent="-200660" marL="269875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ru-RU" dirty="0" lang="ru-RU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зима - </a:t>
            </a:r>
            <a:r>
              <a:rPr altLang="ru-RU" b="1" dirty="0" lang="ru-RU" sz="1600">
                <a:solidFill>
                  <a:srgbClr val="0079C2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284</a:t>
            </a:r>
            <a:r>
              <a:rPr altLang="ru-RU" dirty="0" lang="ru-RU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 дня в году</a:t>
            </a:r>
          </a:p>
          <a:p>
            <a:pPr defTabSz="684530" eaLnBrk="0" fontAlgn="base" hangingPunct="0" indent="-200660" marL="269875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ru-RU" dirty="0" lang="ru-RU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средняя температура</a:t>
            </a:r>
            <a:r>
              <a:rPr altLang="ru-RU" dirty="0" lang="en-US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 </a:t>
            </a:r>
            <a:r>
              <a:rPr altLang="ru-RU" dirty="0" lang="ru-RU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июля  </a:t>
            </a:r>
            <a:r>
              <a:rPr altLang="ru-RU" b="1" dirty="0" lang="ru-RU" sz="1600">
                <a:solidFill>
                  <a:srgbClr val="0079C2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+ 12°</a:t>
            </a:r>
            <a:endParaRPr altLang="ru-RU" b="1" dirty="0" lang="en-US" sz="1600">
              <a:solidFill>
                <a:srgbClr val="0079C2"/>
              </a:solidFill>
              <a:latin charset="-128" panose="020B0500000000000000" pitchFamily="34" typeface="Yu Gothic UI"/>
              <a:ea charset="-128" panose="020B0500000000000000" pitchFamily="34" typeface="Yu Gothic UI"/>
              <a:cs charset="0" panose="020B0604020202020204" pitchFamily="34" typeface="Arial"/>
            </a:endParaRPr>
          </a:p>
          <a:p>
            <a:pPr defTabSz="684530" eaLnBrk="0" fontAlgn="base" hangingPunct="0" indent="-200660" marL="269875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ru-RU" dirty="0" lang="ru-RU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средняя температура</a:t>
            </a:r>
            <a:r>
              <a:rPr altLang="ru-RU" dirty="0" lang="en-US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 </a:t>
            </a:r>
            <a:r>
              <a:rPr altLang="ru-RU" dirty="0" lang="ru-RU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января  </a:t>
            </a:r>
            <a:r>
              <a:rPr altLang="ru-RU" b="1" dirty="0" lang="ru-RU" sz="1600">
                <a:solidFill>
                  <a:srgbClr val="0079C2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- 32°</a:t>
            </a:r>
            <a:endParaRPr altLang="ru-RU" b="1" dirty="0" lang="en-US" sz="1600">
              <a:solidFill>
                <a:srgbClr val="0079C2"/>
              </a:solidFill>
              <a:latin charset="-128" panose="020B0500000000000000" pitchFamily="34" typeface="Yu Gothic UI"/>
              <a:ea charset="-128" panose="020B0500000000000000" pitchFamily="34" typeface="Yu Gothic UI"/>
              <a:cs charset="0" panose="020B0604020202020204" pitchFamily="34" typeface="Arial"/>
            </a:endParaRPr>
          </a:p>
          <a:p>
            <a:pPr defTabSz="684530" eaLnBrk="0" fontAlgn="base" hangingPunct="0" indent="-200660" marL="269875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ru-RU" dirty="0" lang="ru-RU" sz="1200">
                <a:solidFill>
                  <a:srgbClr val="808080">
                    <a:lumMod val="75000"/>
                  </a:srgbClr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минимальная температура января  </a:t>
            </a:r>
            <a:r>
              <a:rPr altLang="ru-RU" b="1" dirty="0" lang="ru-RU" sz="1600">
                <a:solidFill>
                  <a:srgbClr val="0079C2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charset="0" panose="020B0604020202020204" pitchFamily="34" typeface="Arial"/>
              </a:rPr>
              <a:t>- 62°</a:t>
            </a:r>
          </a:p>
        </p:txBody>
      </p:sp>
      <p:pic>
        <p:nvPicPr>
          <p:cNvPr id="38" name="Объект 7">
            <a:extLst>
              <a:ext uri="{FF2B5EF4-FFF2-40B4-BE49-F238E27FC236}">
                <a16:creationId xmlns:a16="http://schemas.microsoft.com/office/drawing/2014/main" xmlns="" id="{4B7DFB25-4B25-4400-A13E-A8383E50CF0A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18" y="49037"/>
            <a:ext cx="565535" cy="565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55"/>
          <a:stretch>
            <a:fillRect/>
          </a:stretch>
        </p:blipFill>
        <p:spPr>
          <a:xfrm>
            <a:off x="4572000" y="760580"/>
            <a:ext cx="1532190" cy="17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65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C5CB302C-2A37-4223-81C6-F78C583DED87}"/>
              </a:ext>
            </a:extLst>
          </p:cNvPr>
          <p:cNvSpPr/>
          <p:nvPr/>
        </p:nvSpPr>
        <p:spPr>
          <a:xfrm>
            <a:off x="3555058" y="3242340"/>
            <a:ext cx="1388097" cy="1529361"/>
          </a:xfrm>
          <a:prstGeom prst="rect">
            <a:avLst/>
          </a:prstGeom>
          <a:gradFill flip="none" rotWithShape="1">
            <a:gsLst>
              <a:gs pos="0">
                <a:srgbClr val="2EB1B8">
                  <a:shade val="30000"/>
                  <a:satMod val="115000"/>
                </a:srgbClr>
              </a:gs>
              <a:gs pos="50000">
                <a:srgbClr val="2EB1B8">
                  <a:shade val="67500"/>
                  <a:satMod val="115000"/>
                </a:srgbClr>
              </a:gs>
              <a:gs pos="100000">
                <a:srgbClr val="2EB1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Тундровик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 и отец семерых детей Константин Худи, куривший со школьных лет, расстался навсегда с этой вредной привычкой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"/>
          <a:stretch/>
        </p:blipFill>
        <p:spPr>
          <a:xfrm>
            <a:off x="683568" y="1687681"/>
            <a:ext cx="2221623" cy="14774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37" y="1703209"/>
            <a:ext cx="2271571" cy="146196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80" l="10" r="1" t="30"/>
          <a:stretch/>
        </p:blipFill>
        <p:spPr>
          <a:xfrm>
            <a:off x="5068988" y="3255818"/>
            <a:ext cx="2265182" cy="1512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r="32"/>
          <a:stretch/>
        </p:blipFill>
        <p:spPr>
          <a:xfrm>
            <a:off x="683568" y="3261130"/>
            <a:ext cx="1493078" cy="1491782"/>
          </a:xfrm>
          <a:prstGeom prst="rect">
            <a:avLst/>
          </a:prstGeom>
          <a:ln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905" y="3252207"/>
            <a:ext cx="1208971" cy="15007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3013876" y="1692211"/>
            <a:ext cx="1929279" cy="1482721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Тематические школы здоровья по отказу от курения, мобильные школы здоровья на предприятиях, для тундрового населения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67843" y="18368"/>
            <a:ext cx="80865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РЕГИОНАЛЬНЫЙ МЕЖВЕДОМСТВЕННЫЙ ПРОЕКТ «БРОСАЙ КУРИТЬ, ВСТАВАЙ НА ЛЫЖИ!» - НАПРАВЛЕН НА БОРЬБУ С САМОЙ РАСПРОСТРАНЕННОЙ ПАГУБНОЙ ПРИВЫЧКОЙ - КУРЕНИЕМ</a:t>
            </a:r>
          </a:p>
          <a:p>
            <a:pPr algn="ctr"/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843" y="87066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4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Проект стартовал в 2021 году. Благодаря ему отказалось от курения </a:t>
            </a:r>
            <a:r>
              <a:rPr b="1" dirty="0" lang="ru-RU" sz="14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свыше 2000 человек</a:t>
            </a:r>
            <a:r>
              <a:rPr dirty="0" lang="ru-RU" sz="14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, прошли обучение в кабинетах отказа от курения </a:t>
            </a:r>
            <a:r>
              <a:rPr b="1" dirty="0" lang="ru-RU" sz="14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более 6 тысяч</a:t>
            </a:r>
            <a:r>
              <a:rPr dirty="0" lang="ru-RU" sz="14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человек. Проект охватил все слои населения, в том числе граждан из числа КМНС</a:t>
            </a:r>
          </a:p>
        </p:txBody>
      </p:sp>
      <p:pic>
        <p:nvPicPr>
          <p:cNvPr id="42" name="Объект 7">
            <a:extLst>
              <a:ext uri="{FF2B5EF4-FFF2-40B4-BE49-F238E27FC236}">
                <a16:creationId xmlns:a16="http://schemas.microsoft.com/office/drawing/2014/main" xmlns="" id="{4B7DFB25-4B25-4400-A13E-A8383E50CF0A}"/>
              </a:ext>
            </a:extLst>
          </p:cNvPr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18" y="49037"/>
            <a:ext cx="565535" cy="565535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35AEE6C-3062-434E-901B-768ADC4D5064}"/>
              </a:ext>
            </a:extLst>
          </p:cNvPr>
          <p:cNvSpPr/>
          <p:nvPr/>
        </p:nvSpPr>
        <p:spPr>
          <a:xfrm>
            <a:off x="7425034" y="1703208"/>
            <a:ext cx="1359434" cy="3049703"/>
          </a:xfrm>
          <a:prstGeom prst="rect">
            <a:avLst/>
          </a:prstGeom>
          <a:gradFill flip="none" rotWithShape="1">
            <a:gsLst>
              <a:gs pos="0">
                <a:srgbClr val="4FA478">
                  <a:shade val="30000"/>
                  <a:satMod val="115000"/>
                </a:srgbClr>
              </a:gs>
              <a:gs pos="50000">
                <a:srgbClr val="4FA478">
                  <a:shade val="67500"/>
                  <a:satMod val="115000"/>
                </a:srgbClr>
              </a:gs>
              <a:gs pos="100000">
                <a:srgbClr val="4FA47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Участники проекта за свои яркие и </a:t>
            </a:r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мотивирующие 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истории отказа от курения получили </a:t>
            </a:r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поощрительный 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приз – лыжи для занятий спортом на свежем воздухе</a:t>
            </a:r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8886734" y="4869656"/>
            <a:ext cx="257266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3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190204204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10609F2-BA5F-40AD-B0FC-9FFD0C1EC967}"/>
              </a:ext>
            </a:extLst>
          </p:cNvPr>
          <p:cNvSpPr/>
          <p:nvPr/>
        </p:nvSpPr>
        <p:spPr>
          <a:xfrm>
            <a:off x="569402" y="4167144"/>
            <a:ext cx="8215066" cy="668626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В ходе встреч с ребятами врачи рассказывают о заболеваниях полости рта, правильном питании, учат правильно ухаживать за полостью рта с использованием специальных макетов. И уже там в детском саду и школе показывают ребятам челюсть курильщика, объясняя с малых лет, чем чревато курение.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74919" y="82508"/>
            <a:ext cx="8086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ПРОФИЛАКТИЧЕСКОЙ РАБОТОЙ ПО ПРЕДУПРЕЖДЕНИЮ КУРЕНИЯ </a:t>
            </a:r>
          </a:p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ОХВАЧЕНЫ ВСЕ ВОЗРАСТНЫЕ КАТЕГОРИИ </a:t>
            </a:r>
          </a:p>
          <a:p>
            <a:pPr algn="ctr"/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24155" y="2738272"/>
            <a:ext cx="26872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125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Этой работой охвачены ежегодно </a:t>
            </a:r>
            <a:r>
              <a:rPr b="1" dirty="0" lang="ru-RU" sz="125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более 1500 ребят из детских садов и </a:t>
            </a:r>
            <a:r>
              <a:rPr b="1" dirty="0" lang="ru-RU" smtClean="0" sz="125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школ</a:t>
            </a:r>
            <a:endParaRPr b="1" dirty="0" lang="ru-RU" sz="125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64076" y="1078539"/>
            <a:ext cx="280735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125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Используются различные форматы работы, в том числе интерактивные встречи, прямые эфиры с родителями и мастер-классы</a:t>
            </a:r>
            <a:endParaRPr b="1" dirty="0" lang="ru-RU" sz="125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/>
          <a:srcRect b="22" t="99"/>
          <a:stretch/>
        </p:blipFill>
        <p:spPr>
          <a:xfrm>
            <a:off x="2921137" y="871870"/>
            <a:ext cx="2522052" cy="1519449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/>
          <a:srcRect b="317" l="157" r="207" t="3"/>
          <a:stretch/>
        </p:blipFill>
        <p:spPr>
          <a:xfrm>
            <a:off x="625642" y="877307"/>
            <a:ext cx="2173037" cy="1522505"/>
          </a:xfrm>
          <a:prstGeom prst="rect">
            <a:avLst/>
          </a:prstGeom>
          <a:ln>
            <a:noFill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50" y="2499621"/>
            <a:ext cx="2166929" cy="1550664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/>
          <a:srcRect r="63" t="44"/>
          <a:stretch/>
        </p:blipFill>
        <p:spPr>
          <a:xfrm>
            <a:off x="2911313" y="2502195"/>
            <a:ext cx="2531876" cy="1548089"/>
          </a:xfrm>
          <a:prstGeom prst="rect">
            <a:avLst/>
          </a:prstGeom>
        </p:spPr>
      </p:pic>
      <p:pic>
        <p:nvPicPr>
          <p:cNvPr id="54" name="Объект 7">
            <a:extLst>
              <a:ext uri="{FF2B5EF4-FFF2-40B4-BE49-F238E27FC236}">
                <a16:creationId xmlns:a16="http://schemas.microsoft.com/office/drawing/2014/main" xmlns="" id="{4B7DFB25-4B25-4400-A13E-A8383E50CF0A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18" y="49037"/>
            <a:ext cx="565535" cy="565535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BA4C882C-5AAB-456B-97B5-9820DA00F4B1}"/>
              </a:ext>
            </a:extLst>
          </p:cNvPr>
          <p:cNvGrpSpPr/>
          <p:nvPr/>
        </p:nvGrpSpPr>
        <p:grpSpPr>
          <a:xfrm>
            <a:off x="5750814" y="1185668"/>
            <a:ext cx="408038" cy="408038"/>
            <a:chOff x="7207045" y="766916"/>
            <a:chExt cx="825910" cy="825910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32519180-177B-40F8-8894-2588EFDF76B2}"/>
                </a:ext>
              </a:extLst>
            </p:cNvPr>
            <p:cNvSpPr/>
            <p:nvPr/>
          </p:nvSpPr>
          <p:spPr>
            <a:xfrm>
              <a:off x="7207045" y="766916"/>
              <a:ext cx="825910" cy="825910"/>
            </a:xfrm>
            <a:prstGeom prst="ellipse">
              <a:avLst/>
            </a:prstGeom>
            <a:gradFill>
              <a:gsLst>
                <a:gs pos="0">
                  <a:srgbClr val="189FD7"/>
                </a:gs>
                <a:gs pos="58000">
                  <a:srgbClr val="2C7FBB"/>
                </a:gs>
                <a:gs pos="83000">
                  <a:srgbClr val="376D9C"/>
                </a:gs>
                <a:gs pos="100000">
                  <a:srgbClr val="2E609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87930D8C-1311-43DD-91B0-FB70DA81F036}"/>
                </a:ext>
              </a:extLst>
            </p:cNvPr>
            <p:cNvSpPr/>
            <p:nvPr/>
          </p:nvSpPr>
          <p:spPr>
            <a:xfrm>
              <a:off x="7472516" y="1042219"/>
              <a:ext cx="285136" cy="285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BA4C882C-5AAB-456B-97B5-9820DA00F4B1}"/>
              </a:ext>
            </a:extLst>
          </p:cNvPr>
          <p:cNvGrpSpPr/>
          <p:nvPr/>
        </p:nvGrpSpPr>
        <p:grpSpPr>
          <a:xfrm>
            <a:off x="5748385" y="2738272"/>
            <a:ext cx="408038" cy="408038"/>
            <a:chOff x="7207045" y="766916"/>
            <a:chExt cx="825910" cy="82591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32519180-177B-40F8-8894-2588EFDF76B2}"/>
                </a:ext>
              </a:extLst>
            </p:cNvPr>
            <p:cNvSpPr/>
            <p:nvPr/>
          </p:nvSpPr>
          <p:spPr>
            <a:xfrm>
              <a:off x="7207045" y="766916"/>
              <a:ext cx="825910" cy="825910"/>
            </a:xfrm>
            <a:prstGeom prst="ellipse">
              <a:avLst/>
            </a:prstGeom>
            <a:gradFill>
              <a:gsLst>
                <a:gs pos="0">
                  <a:srgbClr val="189FD7"/>
                </a:gs>
                <a:gs pos="58000">
                  <a:srgbClr val="2C7FBB"/>
                </a:gs>
                <a:gs pos="83000">
                  <a:srgbClr val="376D9C"/>
                </a:gs>
                <a:gs pos="100000">
                  <a:srgbClr val="2E609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87930D8C-1311-43DD-91B0-FB70DA81F036}"/>
                </a:ext>
              </a:extLst>
            </p:cNvPr>
            <p:cNvSpPr/>
            <p:nvPr/>
          </p:nvSpPr>
          <p:spPr>
            <a:xfrm>
              <a:off x="7472516" y="1042219"/>
              <a:ext cx="285136" cy="285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</p:grp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DE00E533-8887-4DF3-B670-1DA5E8ED7C19}"/>
              </a:ext>
            </a:extLst>
          </p:cNvPr>
          <p:cNvCxnSpPr>
            <a:stCxn id="63" idx="4"/>
          </p:cNvCxnSpPr>
          <p:nvPr/>
        </p:nvCxnSpPr>
        <p:spPr>
          <a:xfrm>
            <a:off x="5952404" y="3146310"/>
            <a:ext cx="279133" cy="312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BF83E74E-912E-4381-A804-C204721277C4}"/>
              </a:ext>
            </a:extLst>
          </p:cNvPr>
          <p:cNvCxnSpPr/>
          <p:nvPr/>
        </p:nvCxnSpPr>
        <p:spPr>
          <a:xfrm>
            <a:off x="6231537" y="3458563"/>
            <a:ext cx="262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DE00E533-8887-4DF3-B670-1DA5E8ED7C19}"/>
              </a:ext>
            </a:extLst>
          </p:cNvPr>
          <p:cNvCxnSpPr/>
          <p:nvPr/>
        </p:nvCxnSpPr>
        <p:spPr>
          <a:xfrm>
            <a:off x="5991277" y="1587173"/>
            <a:ext cx="220973" cy="545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BF83E74E-912E-4381-A804-C204721277C4}"/>
              </a:ext>
            </a:extLst>
          </p:cNvPr>
          <p:cNvCxnSpPr/>
          <p:nvPr/>
        </p:nvCxnSpPr>
        <p:spPr>
          <a:xfrm>
            <a:off x="6212250" y="2132674"/>
            <a:ext cx="262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4"/>
          <p:cNvSpPr txBox="1">
            <a:spLocks/>
          </p:cNvSpPr>
          <p:nvPr/>
        </p:nvSpPr>
        <p:spPr>
          <a:xfrm>
            <a:off x="8886734" y="4869656"/>
            <a:ext cx="257266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4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3402736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74919" y="82508"/>
            <a:ext cx="8086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ПРОФИЛАКТИЧЕСКАЯ РАБОТ СО ШКОЛЬНИКАМИ ПО ПРЕДУПРЕЖДЕНИЮ КУРЕНИЯ, В ТОМ ЧИСЛЕ ПАРЕНИЯ</a:t>
            </a:r>
          </a:p>
          <a:p>
            <a:pPr algn="ctr"/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b="-7055"/>
          <a:stretch/>
        </p:blipFill>
        <p:spPr>
          <a:xfrm>
            <a:off x="5896461" y="2743892"/>
            <a:ext cx="3024083" cy="12983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r="43"/>
          <a:stretch/>
        </p:blipFill>
        <p:spPr>
          <a:xfrm>
            <a:off x="3545479" y="770153"/>
            <a:ext cx="2214653" cy="1507572"/>
          </a:xfrm>
          <a:prstGeom prst="rect">
            <a:avLst/>
          </a:prstGeom>
          <a:ln>
            <a:noFill/>
          </a:ln>
        </p:spPr>
      </p:pic>
      <p:pic>
        <p:nvPicPr>
          <p:cNvPr descr="https://sun9-east.userapi.com/sun9-18/s/v1/ig2/WytbXGzouqmdF27D7gRQiyHSIcnaS9ufsEmr43_vrm-nbGsy2dVLU-0JVPnXpiGBSOMO9DLfBPFBRF3DuSE3gezG.jpg?size=2560x1920&amp;quality=95&amp;type=album" id="1028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"/>
          <a:stretch/>
        </p:blipFill>
        <p:spPr bwMode="auto">
          <a:xfrm>
            <a:off x="3536526" y="2404668"/>
            <a:ext cx="2229403" cy="15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b="98"/>
          <a:stretch/>
        </p:blipFill>
        <p:spPr>
          <a:xfrm>
            <a:off x="683991" y="2404668"/>
            <a:ext cx="2722003" cy="1563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/>
          <a:srcRect b="219"/>
          <a:stretch/>
        </p:blipFill>
        <p:spPr>
          <a:xfrm>
            <a:off x="683991" y="766229"/>
            <a:ext cx="2712955" cy="15268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pic>
        <p:nvPicPr>
          <p:cNvPr id="34" name="Объект 7">
            <a:extLst>
              <a:ext uri="{FF2B5EF4-FFF2-40B4-BE49-F238E27FC236}">
                <a16:creationId xmlns:a16="http://schemas.microsoft.com/office/drawing/2014/main" xmlns="" id="{4B7DFB25-4B25-4400-A13E-A8383E50CF0A}"/>
              </a:ext>
            </a:extLst>
          </p:cNvPr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18" y="49037"/>
            <a:ext cx="565535" cy="56553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5CB302C-2A37-4223-81C6-F78C583DED87}"/>
              </a:ext>
            </a:extLst>
          </p:cNvPr>
          <p:cNvSpPr/>
          <p:nvPr/>
        </p:nvSpPr>
        <p:spPr>
          <a:xfrm>
            <a:off x="5908666" y="787182"/>
            <a:ext cx="3011878" cy="1850268"/>
          </a:xfrm>
          <a:prstGeom prst="rect">
            <a:avLst/>
          </a:prstGeom>
          <a:gradFill flip="none" rotWithShape="1">
            <a:gsLst>
              <a:gs pos="0">
                <a:srgbClr val="2EB1B8">
                  <a:shade val="30000"/>
                  <a:satMod val="115000"/>
                </a:srgbClr>
              </a:gs>
              <a:gs pos="50000">
                <a:srgbClr val="2EB1B8">
                  <a:shade val="67500"/>
                  <a:satMod val="115000"/>
                </a:srgbClr>
              </a:gs>
              <a:gs pos="100000">
                <a:srgbClr val="2EB1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Специалисты учреждений здравоохранения активно применяют в своей работе современные мультимедийные технологии, максимально используют ролевые игры, дискуссии, просмотр фильмов, с целью формирования у ребят своей активной жизненной позиции, осознания важности здоровья в шкале прочих жизненных ценностей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683991" y="4094700"/>
            <a:ext cx="8236552" cy="699036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В 16 медицинских организациях ЯНАО организована работа «Телефона доверия» по вопросам профилактики употребления табака, алкоголя, наркотических и психотропных веществ. Доверительные и серьезные встречи проходят с родителями. </a:t>
            </a: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8886734" y="4869656"/>
            <a:ext cx="257266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5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964327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74919" y="82508"/>
            <a:ext cx="8086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СПЕКТАКЛЬ «СУД НАД СИГАРЕТОЙ» - СОВРЕМЕННЫЙ ФОРМАТ РАБОТЫ «РАВНЫЙ ОБУЧАЕТ РАВНОГО» </a:t>
            </a:r>
          </a:p>
          <a:p>
            <a:pPr algn="ctr"/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pic>
        <p:nvPicPr>
          <p:cNvPr id="31" name="Объект 7">
            <a:extLst>
              <a:ext uri="{FF2B5EF4-FFF2-40B4-BE49-F238E27FC236}">
                <a16:creationId xmlns:a16="http://schemas.microsoft.com/office/drawing/2014/main" xmlns="" id="{4B7DFB25-4B25-4400-A13E-A8383E50CF0A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18" y="49037"/>
            <a:ext cx="565535" cy="565535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pic>
        <p:nvPicPr>
          <p:cNvPr descr="https://sun9-north.userapi.com/sun9-82/s/v1/if1/2XbwLHwBqNErx0u4zBQUth63qwMZLO8hXEalutbquCXMGCI1hx4loVQ5mmG9rMdNZgrohnaP.jpg?size=2560x1980&amp;quality=96&amp;type=album" id="102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4" y="875086"/>
            <a:ext cx="2480624" cy="191860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east.userapi.com/sun9-20/s/v1/if1/eiUoFx6zvTvvdZr4RF5QVSUTz2_yJqhp9KybM1ngy-1zt56ntyS7bc0J30Hg7uVEOEJDcyoe.jpg?size=2560x1912&amp;quality=96&amp;type=album" id="1028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10" y="884370"/>
            <a:ext cx="2556416" cy="190932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145"/>
          <a:stretch/>
        </p:blipFill>
        <p:spPr>
          <a:xfrm>
            <a:off x="5889502" y="884370"/>
            <a:ext cx="2988332" cy="1886578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b="22" t="181"/>
          <a:stretch/>
        </p:blipFill>
        <p:spPr>
          <a:xfrm>
            <a:off x="600843" y="2931789"/>
            <a:ext cx="2472325" cy="1836205"/>
          </a:xfrm>
          <a:prstGeom prst="rect">
            <a:avLst/>
          </a:prstGeom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3207509" y="2931789"/>
            <a:ext cx="5670325" cy="1834981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Спектакль «Суд над сигаретой» </a:t>
            </a:r>
          </a:p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пользуется большим успехом у школьников. </a:t>
            </a:r>
          </a:p>
          <a:p>
            <a:pPr algn="ctr"/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Наши актёры – ребята волонтеры-медики – предстают перед зрителями в образах прокурора, адвоката, обвиняемых, потерпевших, свидетелей и с разных сторон рассматривают </a:t>
            </a:r>
            <a:r>
              <a:rPr dirty="0" err="1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табакокурение</a:t>
            </a:r>
            <a:r>
              <a:rPr dirty="0" lang="ru-RU" sz="1200">
                <a:latin charset="-128" panose="020B0500000000000000" pitchFamily="34" typeface="Yu Gothic UI"/>
                <a:ea charset="-128" panose="020B0500000000000000" pitchFamily="34" typeface="Yu Gothic UI"/>
              </a:rPr>
              <a:t>, парение, «плюсы» и «минусы» этих привычек. Специалисты Центра выступают в роли экспертов, они обосновывают вред табака и электронных сигарет </a:t>
            </a:r>
          </a:p>
        </p:txBody>
      </p:sp>
      <p:sp>
        <p:nvSpPr>
          <p:cNvPr id="13" name="Номер слайда 4"/>
          <p:cNvSpPr txBox="1">
            <a:spLocks/>
          </p:cNvSpPr>
          <p:nvPr/>
        </p:nvSpPr>
        <p:spPr>
          <a:xfrm>
            <a:off x="8886734" y="4869656"/>
            <a:ext cx="257266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6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42479251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5CB302C-2A37-4223-81C6-F78C583DED87}"/>
              </a:ext>
            </a:extLst>
          </p:cNvPr>
          <p:cNvSpPr/>
          <p:nvPr/>
        </p:nvSpPr>
        <p:spPr>
          <a:xfrm>
            <a:off x="6348178" y="4303523"/>
            <a:ext cx="2609595" cy="394686"/>
          </a:xfrm>
          <a:prstGeom prst="rect">
            <a:avLst/>
          </a:prstGeom>
          <a:gradFill flip="none" rotWithShape="1">
            <a:gsLst>
              <a:gs pos="0">
                <a:srgbClr val="2B916A"/>
              </a:gs>
              <a:gs pos="50000">
                <a:srgbClr val="3FC18F"/>
              </a:gs>
              <a:gs pos="100000">
                <a:srgbClr val="5AC3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dirty="0" lang="ru-RU" smtClean="0" sz="1050">
                <a:latin charset="-128" panose="020B0500000000000000" pitchFamily="34" typeface="Yu Gothic UI"/>
                <a:ea charset="-128" panose="020B0500000000000000" pitchFamily="34" typeface="Yu Gothic UI"/>
              </a:rPr>
              <a:t>  Разработка </a:t>
            </a:r>
            <a:r>
              <a:rPr dirty="0" lang="ru-RU" sz="1050">
                <a:latin charset="-128" panose="020B0500000000000000" pitchFamily="34" typeface="Yu Gothic UI"/>
                <a:ea charset="-128" panose="020B0500000000000000" pitchFamily="34" typeface="Yu Gothic UI"/>
              </a:rPr>
              <a:t>и </a:t>
            </a:r>
            <a:r>
              <a:rPr dirty="0" lang="ru-RU" smtClean="0" sz="1050">
                <a:latin charset="-128" panose="020B0500000000000000" pitchFamily="34" typeface="Yu Gothic UI"/>
                <a:ea charset="-128" panose="020B0500000000000000" pitchFamily="34" typeface="Yu Gothic UI"/>
              </a:rPr>
              <a:t>распространение полиграфической продукции  </a:t>
            </a:r>
            <a:endParaRPr dirty="0" lang="ru-RU" sz="1050"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74919" y="82508"/>
            <a:ext cx="5887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РЕАЛИЗАЦИЯ КОМПЛЕКСА МЕР ПО ОТКАЗУ ОТ КУРЕНИЯ НА ПРЕДПРИЯТИЯХ В ЯНАО </a:t>
            </a:r>
          </a:p>
          <a:p>
            <a:pPr algn="ctr"/>
            <a:endParaRPr b="1" dirty="0" lang="ru-RU" sz="16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/>
          <a:srcRect b="-2" l="71" r="69" t="166"/>
          <a:stretch/>
        </p:blipFill>
        <p:spPr>
          <a:xfrm>
            <a:off x="2918460" y="807720"/>
            <a:ext cx="3189724" cy="16003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/>
          <a:srcRect l="64" r="16"/>
          <a:stretch/>
        </p:blipFill>
        <p:spPr>
          <a:xfrm>
            <a:off x="6279799" y="798309"/>
            <a:ext cx="2673701" cy="15889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/>
          <a:srcRect b="69"/>
          <a:stretch/>
        </p:blipFill>
        <p:spPr>
          <a:xfrm>
            <a:off x="572420" y="2886132"/>
            <a:ext cx="1488970" cy="1377042"/>
          </a:xfrm>
          <a:prstGeom prst="rect">
            <a:avLst/>
          </a:prstGeom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/>
          <a:srcRect l="58"/>
          <a:stretch/>
        </p:blipFill>
        <p:spPr>
          <a:xfrm>
            <a:off x="6348179" y="2886133"/>
            <a:ext cx="1408045" cy="137704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/>
          <a:srcRect r="135"/>
          <a:stretch/>
        </p:blipFill>
        <p:spPr>
          <a:xfrm>
            <a:off x="8005276" y="2886133"/>
            <a:ext cx="952498" cy="138119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/>
          <a:srcRect t="50"/>
          <a:stretch/>
        </p:blipFill>
        <p:spPr>
          <a:xfrm>
            <a:off x="574919" y="814512"/>
            <a:ext cx="2226326" cy="159353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29" y="2878385"/>
            <a:ext cx="2184256" cy="13847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8282" y="2896206"/>
            <a:ext cx="812792" cy="1366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/>
          <a:srcRect t="102"/>
          <a:stretch/>
        </p:blipFill>
        <p:spPr>
          <a:xfrm>
            <a:off x="3011794" y="2886133"/>
            <a:ext cx="846994" cy="1377042"/>
          </a:xfrm>
          <a:prstGeom prst="rect">
            <a:avLst/>
          </a:prstGeom>
          <a:ln>
            <a:noFill/>
          </a:ln>
        </p:spPr>
      </p:pic>
      <p:pic>
        <p:nvPicPr>
          <p:cNvPr id="41" name="Объект 7">
            <a:extLst>
              <a:ext uri="{FF2B5EF4-FFF2-40B4-BE49-F238E27FC236}">
                <a16:creationId xmlns:a16="http://schemas.microsoft.com/office/drawing/2014/main" xmlns="" id="{4B7DFB25-4B25-4400-A13E-A8383E50CF0A}"/>
              </a:ext>
            </a:extLst>
          </p:cNvPr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18" y="49037"/>
            <a:ext cx="565535" cy="565535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574918" y="2461751"/>
            <a:ext cx="5533266" cy="364103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           Профилактические 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обследования, консультации, семинары, беседы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5CB302C-2A37-4223-81C6-F78C583DED87}"/>
              </a:ext>
            </a:extLst>
          </p:cNvPr>
          <p:cNvSpPr/>
          <p:nvPr/>
        </p:nvSpPr>
        <p:spPr>
          <a:xfrm>
            <a:off x="585067" y="4296501"/>
            <a:ext cx="5533266" cy="420719"/>
          </a:xfrm>
          <a:prstGeom prst="rect">
            <a:avLst/>
          </a:prstGeom>
          <a:gradFill flip="none" rotWithShape="1">
            <a:gsLst>
              <a:gs pos="0">
                <a:srgbClr val="2EB1B8">
                  <a:shade val="30000"/>
                  <a:satMod val="115000"/>
                </a:srgbClr>
              </a:gs>
              <a:gs pos="50000">
                <a:srgbClr val="2EB1B8">
                  <a:shade val="67500"/>
                  <a:satMod val="115000"/>
                </a:srgbClr>
              </a:gs>
              <a:gs pos="100000">
                <a:srgbClr val="2EB1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 Привлечение 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работников к участию в конкурсах и мотивирующих проектах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32519180-177B-40F8-8894-2588EFDF76B2}"/>
              </a:ext>
            </a:extLst>
          </p:cNvPr>
          <p:cNvSpPr/>
          <p:nvPr/>
        </p:nvSpPr>
        <p:spPr>
          <a:xfrm>
            <a:off x="613762" y="2473758"/>
            <a:ext cx="321485" cy="321485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4594" y="2461751"/>
            <a:ext cx="240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ru-RU" dirty="0" lang="ru-RU" smtClean="0" sz="16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1</a:t>
            </a:r>
            <a:endParaRPr dirty="0" lang="ru-RU" sz="1600">
              <a:solidFill>
                <a:schemeClr val="bg1"/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5AEE6C-3062-434E-901B-768ADC4D5064}"/>
              </a:ext>
            </a:extLst>
          </p:cNvPr>
          <p:cNvSpPr/>
          <p:nvPr/>
        </p:nvSpPr>
        <p:spPr>
          <a:xfrm>
            <a:off x="6279799" y="2461751"/>
            <a:ext cx="2707123" cy="374813"/>
          </a:xfrm>
          <a:prstGeom prst="rect">
            <a:avLst/>
          </a:prstGeom>
          <a:gradFill flip="none" rotWithShape="1">
            <a:gsLst>
              <a:gs pos="0">
                <a:srgbClr val="4FA478">
                  <a:shade val="30000"/>
                  <a:satMod val="115000"/>
                </a:srgbClr>
              </a:gs>
              <a:gs pos="50000">
                <a:srgbClr val="4FA478">
                  <a:shade val="67500"/>
                  <a:satMod val="115000"/>
                </a:srgbClr>
              </a:gs>
              <a:gs pos="100000">
                <a:srgbClr val="4FA47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         Создание 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корпоративных чатов </a:t>
            </a:r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 </a:t>
            </a:r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по 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ЗОЖ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48005" y="2463738"/>
            <a:ext cx="240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ru-RU" dirty="0" lang="ru-RU" smtClean="0" sz="16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3</a:t>
            </a:r>
            <a:endParaRPr dirty="0" lang="ru-RU" sz="1600">
              <a:solidFill>
                <a:schemeClr val="bg1"/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32519180-177B-40F8-8894-2588EFDF76B2}"/>
              </a:ext>
            </a:extLst>
          </p:cNvPr>
          <p:cNvSpPr/>
          <p:nvPr/>
        </p:nvSpPr>
        <p:spPr>
          <a:xfrm>
            <a:off x="647821" y="4340319"/>
            <a:ext cx="321485" cy="321485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8653" y="4328312"/>
            <a:ext cx="240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ru-RU" dirty="0" lang="ru-RU" smtClean="0" sz="16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2</a:t>
            </a:r>
            <a:endParaRPr dirty="0" lang="ru-RU" sz="1600">
              <a:solidFill>
                <a:schemeClr val="bg1"/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32519180-177B-40F8-8894-2588EFDF76B2}"/>
              </a:ext>
            </a:extLst>
          </p:cNvPr>
          <p:cNvSpPr/>
          <p:nvPr/>
        </p:nvSpPr>
        <p:spPr>
          <a:xfrm>
            <a:off x="6315329" y="2466289"/>
            <a:ext cx="321485" cy="321485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407427" y="4337768"/>
            <a:ext cx="240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ru-RU" dirty="0" lang="ru-RU" smtClean="0" sz="1600">
                <a:solidFill>
                  <a:schemeClr val="bg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4</a:t>
            </a:r>
            <a:endParaRPr dirty="0" lang="ru-RU" sz="1600">
              <a:solidFill>
                <a:schemeClr val="bg1"/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32519180-177B-40F8-8894-2588EFDF76B2}"/>
              </a:ext>
            </a:extLst>
          </p:cNvPr>
          <p:cNvSpPr/>
          <p:nvPr/>
        </p:nvSpPr>
        <p:spPr>
          <a:xfrm>
            <a:off x="6374751" y="4340319"/>
            <a:ext cx="321485" cy="321485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9" name="Номер слайда 4"/>
          <p:cNvSpPr txBox="1">
            <a:spLocks/>
          </p:cNvSpPr>
          <p:nvPr/>
        </p:nvSpPr>
        <p:spPr>
          <a:xfrm>
            <a:off x="8886734" y="4869656"/>
            <a:ext cx="257266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7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222261653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264" y="2682468"/>
            <a:ext cx="2528964" cy="960427"/>
          </a:xfrm>
          <a:prstGeom prst="rect">
            <a:avLst/>
          </a:prstGeom>
        </p:spPr>
      </p:pic>
      <p:graphicFrame>
        <p:nvGraphicFramePr>
          <p:cNvPr id="3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794832"/>
              </p:ext>
            </p:extLst>
          </p:nvPr>
        </p:nvGraphicFramePr>
        <p:xfrm>
          <a:off x="563400" y="1167594"/>
          <a:ext cx="5412755" cy="32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3608" y="977443"/>
            <a:ext cx="2566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1" baseline="0" i="0" kern="1200" strike="noStrike" sz="2200" u="none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dirty="0" lang="ru-RU" spc="-150" sz="12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Вид</a:t>
            </a:r>
            <a:r>
              <a:rPr dirty="0" lang="ru-RU" sz="2000">
                <a:latin charset="-128" panose="020B0500000000000000" pitchFamily="34" typeface="Yu Gothic UI"/>
                <a:ea charset="-128" panose="020B0500000000000000" pitchFamily="34" typeface="Yu Gothic UI"/>
              </a:rPr>
              <a:t> </a:t>
            </a:r>
            <a:r>
              <a:rPr dirty="0" lang="ru-RU" spc="-150" sz="12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корпоративной программы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/>
          <a:srcRect b="96" t="78"/>
          <a:stretch/>
        </p:blipFill>
        <p:spPr>
          <a:xfrm>
            <a:off x="6411502" y="1485900"/>
            <a:ext cx="2528964" cy="1187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074" y="663538"/>
            <a:ext cx="5836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88%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</a:t>
            </a: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учреждений, внедряющих корпоративные программы, 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относятся</a:t>
            </a:r>
          </a:p>
          <a:p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к </a:t>
            </a:r>
            <a:r>
              <a:rPr dirty="0" lang="ru-RU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социальной 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сфере, остальные </a:t>
            </a:r>
            <a:r>
              <a:rPr b="1"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12%</a:t>
            </a:r>
            <a:r>
              <a:rPr dirty="0" lang="ru-RU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- прочие виды деятельности</a:t>
            </a:r>
            <a:endParaRPr dirty="0" lang="ru-RU" sz="1200">
              <a:solidFill>
                <a:schemeClr val="tx1">
                  <a:lumMod val="65000"/>
                  <a:lumOff val="35000"/>
                </a:schemeClr>
              </a:solidFill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b="168" t="85"/>
          <a:stretch/>
        </p:blipFill>
        <p:spPr>
          <a:xfrm>
            <a:off x="6438704" y="3605009"/>
            <a:ext cx="2524800" cy="1287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510" y="223088"/>
            <a:ext cx="2527956" cy="1195918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27822" y="87474"/>
            <a:ext cx="5887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6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В НАСТОЯЩЕЕ ВРЕМЯ 100 ПРЕДПРИЯТИЙ ВНЕДРЯЮТ МОДЕЛЬНЫЕ КОРПОРАТИВНЫЕ ПРОГРАММЫ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532468" y="4407789"/>
            <a:ext cx="5659712" cy="485001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Мероприятия реализуются в рамках РП «Формирование системы </a:t>
            </a:r>
            <a:r>
              <a:rPr dirty="0" lang="ru-RU" sz="1050">
                <a:latin charset="-128" panose="020B0500000000000000" pitchFamily="34" typeface="Yu Gothic UI"/>
                <a:ea charset="-128" panose="020B0500000000000000" pitchFamily="34" typeface="Yu Gothic UI"/>
              </a:rPr>
              <a:t>мотивации</a:t>
            </a:r>
            <a:r>
              <a:rPr dirty="0" lang="ru-RU" sz="1100">
                <a:latin charset="-128" panose="020B0500000000000000" pitchFamily="34" typeface="Yu Gothic UI"/>
                <a:ea charset="-128" panose="020B0500000000000000" pitchFamily="34" typeface="Yu Gothic UI"/>
              </a:rPr>
              <a:t> граждан к здоровому образу жизни, включая здоровое питание и отказ </a:t>
            </a:r>
            <a:endParaRPr dirty="0" lang="en-US" smtClean="0" sz="1100">
              <a:latin charset="-128" panose="020B0500000000000000" pitchFamily="34" typeface="Yu Gothic UI"/>
              <a:ea charset="-128" panose="020B0500000000000000" pitchFamily="34" typeface="Yu Gothic UI"/>
            </a:endParaRPr>
          </a:p>
          <a:p>
            <a:pPr algn="ctr"/>
            <a:r>
              <a:rPr dirty="0" lang="ru-RU" smtClean="0" sz="1100">
                <a:latin charset="-128" panose="020B0500000000000000" pitchFamily="34" typeface="Yu Gothic UI"/>
                <a:ea charset="-128" panose="020B0500000000000000" pitchFamily="34" typeface="Yu Gothic UI"/>
              </a:rPr>
              <a:t>от вредных привычек»</a:t>
            </a:r>
            <a:endParaRPr dirty="0" lang="ru-RU" sz="1100"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9932" y="2311584"/>
            <a:ext cx="2016223" cy="453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>
          <a:xfrm>
            <a:off x="8886734" y="4869656"/>
            <a:ext cx="257266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8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208111463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44E3FB6-3D6E-4BFA-BCCE-959F5EA8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/>
          <a:stretch/>
        </p:blipFill>
        <p:spPr>
          <a:xfrm>
            <a:off x="-4937" y="4766770"/>
            <a:ext cx="9148937" cy="37673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/>
          <a:srcRect r="7"/>
          <a:stretch/>
        </p:blipFill>
        <p:spPr>
          <a:xfrm>
            <a:off x="611560" y="691514"/>
            <a:ext cx="1944216" cy="1379862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/>
          <a:srcRect l="75"/>
          <a:stretch/>
        </p:blipFill>
        <p:spPr>
          <a:xfrm>
            <a:off x="5814060" y="3183818"/>
            <a:ext cx="1317027" cy="1051638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483" y="2148136"/>
            <a:ext cx="1016769" cy="982877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/>
          <a:srcRect b="109" t="38"/>
          <a:stretch/>
        </p:blipFill>
        <p:spPr>
          <a:xfrm>
            <a:off x="2411632" y="2148136"/>
            <a:ext cx="3297648" cy="179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76" y="3506517"/>
            <a:ext cx="1713881" cy="1272427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387" y="670775"/>
            <a:ext cx="1898957" cy="1414975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2153474"/>
            <a:ext cx="1692813" cy="1294615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/>
          <a:srcRect b="13" r="98" t="54"/>
          <a:stretch/>
        </p:blipFill>
        <p:spPr>
          <a:xfrm>
            <a:off x="6713195" y="652983"/>
            <a:ext cx="1958413" cy="14149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lum bright="7000"/>
          </a:blip>
          <a:srcRect b="29"/>
          <a:stretch/>
        </p:blipFill>
        <p:spPr>
          <a:xfrm>
            <a:off x="7169212" y="3183818"/>
            <a:ext cx="1502396" cy="1043373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cstate="print" r:embed="rId12">
            <a:lum bright="7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" t="-358"/>
          <a:stretch/>
        </p:blipFill>
        <p:spPr>
          <a:xfrm>
            <a:off x="2661908" y="668430"/>
            <a:ext cx="1950505" cy="1417320"/>
          </a:xfrm>
          <a:prstGeom prst="rect">
            <a:avLst/>
          </a:prstGeom>
          <a:ln>
            <a:noFill/>
          </a:ln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F77336D-C60E-4975-804A-69C786D92172}"/>
              </a:ext>
            </a:extLst>
          </p:cNvPr>
          <p:cNvSpPr/>
          <p:nvPr/>
        </p:nvSpPr>
        <p:spPr>
          <a:xfrm>
            <a:off x="0" y="-13968"/>
            <a:ext cx="503548" cy="792088"/>
          </a:xfrm>
          <a:prstGeom prst="rect">
            <a:avLst/>
          </a:prstGeom>
          <a:gradFill flip="none" rotWithShape="1">
            <a:gsLst>
              <a:gs pos="0">
                <a:srgbClr val="0093FE">
                  <a:shade val="30000"/>
                  <a:satMod val="115000"/>
                </a:srgbClr>
              </a:gs>
              <a:gs pos="50000">
                <a:srgbClr val="0093FE">
                  <a:shade val="67500"/>
                  <a:satMod val="115000"/>
                </a:srgbClr>
              </a:gs>
              <a:gs pos="100000">
                <a:srgbClr val="0093F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17DB90-149C-46C2-B2CE-0E01260BBF1B}"/>
              </a:ext>
            </a:extLst>
          </p:cNvPr>
          <p:cNvSpPr txBox="1"/>
          <p:nvPr/>
        </p:nvSpPr>
        <p:spPr>
          <a:xfrm>
            <a:off x="527822" y="87474"/>
            <a:ext cx="8544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mtClean="0" sz="14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ШКОЛЫ ЗДОРОВЬЯ, ПРОФИЛАКТИЧЕСКИЕ БЕСЕДЫ С ТУНДРОВЫМ НАСЕЛЕНИЕМ</a:t>
            </a:r>
          </a:p>
          <a:p>
            <a:r>
              <a:rPr b="1" dirty="0" lang="ru-RU" smtClean="0" sz="1400">
                <a:solidFill>
                  <a:srgbClr val="0067AC"/>
                </a:solidFill>
                <a:latin charset="-128" panose="020B0500000000000000" pitchFamily="34" typeface="Yu Gothic UI"/>
                <a:ea charset="-128" panose="020B0500000000000000" pitchFamily="34" typeface="Yu Gothic UI"/>
                <a:cs panose="020B0604020202020204" typeface="Arial"/>
              </a:rPr>
              <a:t>МЕСТА ПРОВЕДЕНИЯ ОПРЕДЕЛЕНЫ С УЧЕТОМ ПУТЕЙ КАСЛАНИЯ КОРЕННЫХ ЖИТЕЛЕЙ</a:t>
            </a:r>
            <a:endParaRPr b="1" dirty="0" lang="ru-RU" sz="1400">
              <a:solidFill>
                <a:srgbClr val="0067AC"/>
              </a:solidFill>
              <a:latin charset="-128" panose="020B0500000000000000" pitchFamily="34" typeface="Yu Gothic UI"/>
              <a:ea charset="-128" panose="020B0500000000000000" pitchFamily="34" typeface="Yu Gothic UI"/>
              <a:cs panose="020B0604020202020204"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5CB302C-2A37-4223-81C6-F78C583DED87}"/>
              </a:ext>
            </a:extLst>
          </p:cNvPr>
          <p:cNvSpPr/>
          <p:nvPr/>
        </p:nvSpPr>
        <p:spPr>
          <a:xfrm>
            <a:off x="6898468" y="2131333"/>
            <a:ext cx="1773140" cy="999680"/>
          </a:xfrm>
          <a:prstGeom prst="rect">
            <a:avLst/>
          </a:prstGeom>
          <a:gradFill flip="none" rotWithShape="1">
            <a:gsLst>
              <a:gs pos="0">
                <a:srgbClr val="2EB1B8">
                  <a:shade val="30000"/>
                  <a:satMod val="115000"/>
                </a:srgbClr>
              </a:gs>
              <a:gs pos="50000">
                <a:srgbClr val="2EB1B8">
                  <a:shade val="67500"/>
                  <a:satMod val="115000"/>
                </a:srgbClr>
              </a:gs>
              <a:gs pos="100000">
                <a:srgbClr val="2EB1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1000">
                <a:latin charset="-128" panose="020B0500000000000000" pitchFamily="34" typeface="Yu Gothic UI"/>
                <a:ea charset="-128" panose="020B0500000000000000" pitchFamily="34" typeface="Yu Gothic UI"/>
              </a:rPr>
              <a:t>Со взрослыми и юными кочевниками проводятся «школы здоровья» о вреде курения с использованием наглядных материалов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5CB302C-2A37-4223-81C6-F78C583DED87}"/>
              </a:ext>
            </a:extLst>
          </p:cNvPr>
          <p:cNvSpPr/>
          <p:nvPr/>
        </p:nvSpPr>
        <p:spPr>
          <a:xfrm>
            <a:off x="5823483" y="4258663"/>
            <a:ext cx="2848125" cy="508107"/>
          </a:xfrm>
          <a:prstGeom prst="rect">
            <a:avLst/>
          </a:prstGeom>
          <a:gradFill flip="none" rotWithShape="1">
            <a:gsLst>
              <a:gs pos="0">
                <a:srgbClr val="2B916A"/>
              </a:gs>
              <a:gs pos="50000">
                <a:srgbClr val="3FC18F"/>
              </a:gs>
              <a:gs pos="100000">
                <a:srgbClr val="5AC3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900">
                <a:latin charset="-128" panose="020B0500000000000000" pitchFamily="34" typeface="Yu Gothic UI"/>
                <a:ea charset="-128" panose="020B0500000000000000" pitchFamily="34" typeface="Yu Gothic UI"/>
              </a:rPr>
              <a:t>Ежегодно проводится порядка 300 школ здоровья по отказу от курения с охватом 2000 северян, в том числе граждан КМНС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329356C-9156-43C1-9EC9-35C060738F27}"/>
              </a:ext>
            </a:extLst>
          </p:cNvPr>
          <p:cNvSpPr/>
          <p:nvPr/>
        </p:nvSpPr>
        <p:spPr>
          <a:xfrm>
            <a:off x="2393356" y="3993646"/>
            <a:ext cx="3329264" cy="789344"/>
          </a:xfrm>
          <a:prstGeom prst="rect">
            <a:avLst/>
          </a:prstGeom>
          <a:gradFill>
            <a:gsLst>
              <a:gs pos="0">
                <a:srgbClr val="0EADEE"/>
              </a:gs>
              <a:gs pos="58000">
                <a:srgbClr val="2C7EB6"/>
              </a:gs>
              <a:gs pos="83000">
                <a:srgbClr val="265D96"/>
              </a:gs>
              <a:gs pos="100000">
                <a:srgbClr val="2E5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 sz="1050">
                <a:latin charset="-128" panose="020B0500000000000000" pitchFamily="34" typeface="Yu Gothic UI"/>
                <a:ea charset="-128" panose="020B0500000000000000" pitchFamily="34" typeface="Yu Gothic UI"/>
              </a:rPr>
              <a:t>Для максимального комфорта </a:t>
            </a:r>
            <a:r>
              <a:rPr dirty="0" err="1" lang="ru-RU" sz="1050">
                <a:latin charset="-128" panose="020B0500000000000000" pitchFamily="34" typeface="Yu Gothic UI"/>
                <a:ea charset="-128" panose="020B0500000000000000" pitchFamily="34" typeface="Yu Gothic UI"/>
              </a:rPr>
              <a:t>тундровиков</a:t>
            </a:r>
            <a:r>
              <a:rPr dirty="0" lang="ru-RU" sz="1050">
                <a:latin charset="-128" panose="020B0500000000000000" pitchFamily="34" typeface="Yu Gothic UI"/>
                <a:ea charset="-128" panose="020B0500000000000000" pitchFamily="34" typeface="Yu Gothic UI"/>
              </a:rPr>
              <a:t> используются обогреваемые палатки, чумы, мобильные комплексы, где северяне имеют возможность пройти профилактическое обследование</a:t>
            </a:r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8886734" y="4869656"/>
            <a:ext cx="257266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 smtClean="0" sz="1000"/>
              <a:t>9</a:t>
            </a:r>
            <a:endParaRPr dirty="0" lang="ru-RU" sz="1000"/>
          </a:p>
        </p:txBody>
      </p:sp>
    </p:spTree>
    <p:extLst>
      <p:ext uri="{BB962C8B-B14F-4D97-AF65-F5344CB8AC3E}">
        <p14:creationId xmlns:p14="http://schemas.microsoft.com/office/powerpoint/2010/main" val="146428443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1036</Words>
  <Application>Microsoft Office PowerPoint</Application>
  <PresentationFormat>Экран (16:9)</PresentationFormat>
  <Paragraphs>116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Yu Gothic UI</vt:lpstr>
      <vt:lpstr>Yu Gothic UI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Архипов Максим Анатольевич</dc:creator>
  <cp:lastModifiedBy>User</cp:lastModifiedBy>
  <cp:revision>1738</cp:revision>
  <cp:lastPrinted>2019-10-16T10:41:00Z</cp:lastPrinted>
  <dcterms:created xsi:type="dcterms:W3CDTF">2019-04-04T09:20:00Z</dcterms:created>
  <dcterms:modified xsi:type="dcterms:W3CDTF">2023-04-18T05:38:14Z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0F2331470FF44452BF4F9948E08A004A</vt:lpwstr>
  </property>
  <property fmtid="{D5CDD505-2E9C-101B-9397-08002B2CF9AE}" name="KSOProductBuildVer" pid="3">
    <vt:lpwstr>1049-11.2.0.10351</vt:lpwstr>
  </property>
  <property fmtid="{D5CDD505-2E9C-101B-9397-08002B2CF9AE}" name="NXPowerLiteLastOptimized" pid="4">
    <vt:lpwstr>1193525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S9.2.0</vt:lpwstr>
  </property>
</Properties>
</file>