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75" r:id="rId4"/>
    <p:sldId id="257" r:id="rId5"/>
    <p:sldId id="258" r:id="rId6"/>
    <p:sldId id="261" r:id="rId7"/>
    <p:sldId id="260" r:id="rId8"/>
    <p:sldId id="262" r:id="rId9"/>
    <p:sldId id="263" r:id="rId10"/>
    <p:sldId id="264" r:id="rId11"/>
    <p:sldId id="27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snapToGrid="0">
      <p:cViewPr varScale="1">
        <p:scale>
          <a:sx n="76" d="100"/>
          <a:sy n="76" d="100"/>
        </p:scale>
        <p:origin x="78"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6C117F-5CCF-4837-BE5F-2B92066CAFAF}"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EB90BD-B6CE-46B7-997F-7313B992CCDC}"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B9D11F-B188-461D-B23F-39381795C052}"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E6D8D9-55A2-4063-B0F3-121F44549695}"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4B24536-994D-4021-A283-9F449C0DB509}" type="datetimeFigureOut">
              <a:rPr lang="en-US" dirty="0"/>
              <a:t>4/29/2023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CBBBB78-C96F-47B7-AB17-D852CA960AC9}" type="datetimeFigureOut">
              <a:rPr lang="en-US" dirty="0"/>
              <a:t>4/29/2023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4/29/2023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578ACC-22D6-47C1-A373-4FD133E34F3C}"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31444B-B92B-4E27-8C94-BB93EAF5CB18}"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3EFA5E-FA76-400D-B3DC-F0BA90E6D107}"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4/29/2023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5319" y="2514768"/>
            <a:ext cx="8144134" cy="1373070"/>
          </a:xfrm>
        </p:spPr>
        <p:txBody>
          <a:bodyPr/>
          <a:lstStyle/>
          <a:p>
            <a:r>
              <a:rPr lang="ru-RU" dirty="0" smtClean="0">
                <a:effectLst>
                  <a:outerShdw blurRad="38100" dist="38100" dir="2700000" algn="tl">
                    <a:srgbClr val="000000">
                      <a:alpha val="43137"/>
                    </a:srgbClr>
                  </a:outerShdw>
                </a:effectLst>
              </a:rPr>
              <a:t>Проект</a:t>
            </a:r>
            <a:endParaRPr lang="ru-RU"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034862" y="4275787"/>
            <a:ext cx="9208395" cy="1596548"/>
          </a:xfrm>
        </p:spPr>
        <p:txBody>
          <a:bodyPr>
            <a:noAutofit/>
          </a:bodyPr>
          <a:lstStyle/>
          <a:p>
            <a:r>
              <a:rPr lang="ru-RU" sz="4400" i="1" dirty="0">
                <a:effectLst>
                  <a:outerShdw blurRad="38100" dist="38100" dir="2700000" algn="tl">
                    <a:srgbClr val="000000">
                      <a:alpha val="43137"/>
                    </a:srgbClr>
                  </a:outerShdw>
                </a:effectLst>
              </a:rPr>
              <a:t>Взгляд в будущее. Пищевое программирование.</a:t>
            </a:r>
          </a:p>
        </p:txBody>
      </p:sp>
    </p:spTree>
    <p:extLst>
      <p:ext uri="{BB962C8B-B14F-4D97-AF65-F5344CB8AC3E}">
        <p14:creationId xmlns:p14="http://schemas.microsoft.com/office/powerpoint/2010/main" val="3695537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6000">
              <a:schemeClr val="bg1"/>
            </a:gs>
            <a:gs pos="65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668" y="167425"/>
            <a:ext cx="12050332" cy="2485623"/>
          </a:xfrm>
        </p:spPr>
        <p:txBody>
          <a:bodyPr>
            <a:noAutofit/>
          </a:bodyPr>
          <a:lstStyle/>
          <a:p>
            <a:pPr algn="ctr"/>
            <a:r>
              <a:rPr lang="ru-RU" sz="1800" dirty="0">
                <a:effectLst>
                  <a:outerShdw blurRad="38100" dist="38100" dir="2700000" algn="tl">
                    <a:srgbClr val="000000">
                      <a:alpha val="43137"/>
                    </a:srgbClr>
                  </a:outerShdw>
                </a:effectLst>
              </a:rPr>
              <a:t>Риск формирования патологии мозга, сердца, печени, почек.</a:t>
            </a:r>
            <a:br>
              <a:rPr lang="ru-RU" sz="1800" dirty="0">
                <a:effectLst>
                  <a:outerShdw blurRad="38100" dist="38100" dir="2700000" algn="tl">
                    <a:srgbClr val="000000">
                      <a:alpha val="43137"/>
                    </a:srgbClr>
                  </a:outerShdw>
                </a:effectLst>
              </a:rPr>
            </a:br>
            <a:r>
              <a:rPr lang="ru-RU" sz="1800" dirty="0">
                <a:effectLst>
                  <a:outerShdw blurRad="38100" dist="38100" dir="2700000" algn="tl">
                    <a:srgbClr val="000000">
                      <a:alpha val="43137"/>
                    </a:srgbClr>
                  </a:outerShdw>
                </a:effectLst>
              </a:rPr>
              <a:t>повышение риска акушерских </a:t>
            </a:r>
            <a:r>
              <a:rPr lang="ru-RU" sz="1800" dirty="0" smtClean="0">
                <a:effectLst>
                  <a:outerShdw blurRad="38100" dist="38100" dir="2700000" algn="tl">
                    <a:srgbClr val="000000">
                      <a:alpha val="43137"/>
                    </a:srgbClr>
                  </a:outerShdw>
                </a:effectLst>
              </a:rPr>
              <a:t>осложнений</a:t>
            </a:r>
            <a:br>
              <a:rPr lang="ru-RU" sz="1800" dirty="0" smtClean="0">
                <a:effectLst>
                  <a:outerShdw blurRad="38100" dist="38100" dir="2700000" algn="tl">
                    <a:srgbClr val="000000">
                      <a:alpha val="43137"/>
                    </a:srgbClr>
                  </a:outerShdw>
                </a:effectLst>
              </a:rPr>
            </a:br>
            <a:r>
              <a:rPr lang="ru-RU" sz="1800" dirty="0">
                <a:effectLst>
                  <a:outerShdw blurRad="38100" dist="38100" dir="2700000" algn="tl">
                    <a:srgbClr val="000000">
                      <a:alpha val="43137"/>
                    </a:srgbClr>
                  </a:outerShdw>
                </a:effectLst>
              </a:rPr>
              <a:t/>
            </a:r>
            <a:br>
              <a:rPr lang="ru-RU" sz="1800" dirty="0">
                <a:effectLst>
                  <a:outerShdw blurRad="38100" dist="38100" dir="2700000" algn="tl">
                    <a:srgbClr val="000000">
                      <a:alpha val="43137"/>
                    </a:srgbClr>
                  </a:outerShdw>
                </a:effectLst>
              </a:rPr>
            </a:br>
            <a:r>
              <a:rPr lang="ru-RU" sz="1800" dirty="0" smtClean="0">
                <a:effectLst>
                  <a:outerShdw blurRad="38100" dist="38100" dir="2700000" algn="tl">
                    <a:srgbClr val="000000">
                      <a:alpha val="43137"/>
                    </a:srgbClr>
                  </a:outerShdw>
                </a:effectLst>
              </a:rPr>
              <a:t/>
            </a:r>
            <a:br>
              <a:rPr lang="ru-RU" sz="1800" dirty="0" smtClean="0">
                <a:effectLst>
                  <a:outerShdw blurRad="38100" dist="38100" dir="2700000" algn="tl">
                    <a:srgbClr val="000000">
                      <a:alpha val="43137"/>
                    </a:srgbClr>
                  </a:outerShdw>
                </a:effectLst>
              </a:rPr>
            </a:br>
            <a:r>
              <a:rPr lang="ru-RU" sz="1800" dirty="0" err="1" smtClean="0">
                <a:effectLst>
                  <a:outerShdw blurRad="38100" dist="38100" dir="2700000" algn="tl">
                    <a:srgbClr val="000000">
                      <a:alpha val="43137"/>
                    </a:srgbClr>
                  </a:outerShdw>
                </a:effectLst>
              </a:rPr>
              <a:t>Мультиорганная</a:t>
            </a:r>
            <a:r>
              <a:rPr lang="ru-RU" sz="1800" dirty="0" smtClean="0">
                <a:effectLst>
                  <a:outerShdw blurRad="38100" dist="38100" dir="2700000" algn="tl">
                    <a:srgbClr val="000000">
                      <a:alpha val="43137"/>
                    </a:srgbClr>
                  </a:outerShdw>
                </a:effectLst>
              </a:rPr>
              <a:t> </a:t>
            </a:r>
            <a:r>
              <a:rPr lang="ru-RU" sz="1800" dirty="0">
                <a:effectLst>
                  <a:outerShdw blurRad="38100" dist="38100" dir="2700000" algn="tl">
                    <a:srgbClr val="000000">
                      <a:alpha val="43137"/>
                    </a:srgbClr>
                  </a:outerShdw>
                </a:effectLst>
              </a:rPr>
              <a:t>патология, одна из них дефекты нервной трубки </a:t>
            </a:r>
            <a:r>
              <a:rPr lang="ru-RU" sz="1800" dirty="0" smtClean="0">
                <a:effectLst>
                  <a:outerShdw blurRad="38100" dist="38100" dir="2700000" algn="tl">
                    <a:srgbClr val="000000">
                      <a:alpha val="43137"/>
                    </a:srgbClr>
                  </a:outerShdw>
                </a:effectLst>
              </a:rPr>
              <a:t>плода</a:t>
            </a:r>
            <a:br>
              <a:rPr lang="ru-RU" sz="1800" dirty="0" smtClean="0">
                <a:effectLst>
                  <a:outerShdw blurRad="38100" dist="38100" dir="2700000" algn="tl">
                    <a:srgbClr val="000000">
                      <a:alpha val="43137"/>
                    </a:srgbClr>
                  </a:outerShdw>
                </a:effectLst>
              </a:rPr>
            </a:br>
            <a:r>
              <a:rPr lang="ru-RU" sz="1800" dirty="0">
                <a:effectLst>
                  <a:outerShdw blurRad="38100" dist="38100" dir="2700000" algn="tl">
                    <a:srgbClr val="000000">
                      <a:alpha val="43137"/>
                    </a:srgbClr>
                  </a:outerShdw>
                </a:effectLst>
              </a:rPr>
              <a:t/>
            </a:r>
            <a:br>
              <a:rPr lang="ru-RU" sz="1800" dirty="0">
                <a:effectLst>
                  <a:outerShdw blurRad="38100" dist="38100" dir="2700000" algn="tl">
                    <a:srgbClr val="000000">
                      <a:alpha val="43137"/>
                    </a:srgbClr>
                  </a:outerShdw>
                </a:effectLst>
              </a:rPr>
            </a:br>
            <a:r>
              <a:rPr lang="ru-RU" sz="1800" dirty="0" smtClean="0">
                <a:effectLst>
                  <a:outerShdw blurRad="38100" dist="38100" dir="2700000" algn="tl">
                    <a:srgbClr val="000000">
                      <a:alpha val="43137"/>
                    </a:srgbClr>
                  </a:outerShdw>
                </a:effectLst>
              </a:rPr>
              <a:t/>
            </a:r>
            <a:br>
              <a:rPr lang="ru-RU" sz="1800" dirty="0" smtClean="0">
                <a:effectLst>
                  <a:outerShdw blurRad="38100" dist="38100" dir="2700000" algn="tl">
                    <a:srgbClr val="000000">
                      <a:alpha val="43137"/>
                    </a:srgbClr>
                  </a:outerShdw>
                </a:effectLst>
              </a:rPr>
            </a:br>
            <a:r>
              <a:rPr lang="ru-RU" sz="1800" dirty="0" smtClean="0">
                <a:effectLst>
                  <a:outerShdw blurRad="38100" dist="38100" dir="2700000" algn="tl">
                    <a:srgbClr val="000000">
                      <a:alpha val="43137"/>
                    </a:srgbClr>
                  </a:outerShdw>
                </a:effectLst>
              </a:rPr>
              <a:t>Чем </a:t>
            </a:r>
            <a:r>
              <a:rPr lang="ru-RU" sz="1800" dirty="0">
                <a:effectLst>
                  <a:outerShdw blurRad="38100" dist="38100" dir="2700000" algn="tl">
                    <a:srgbClr val="000000">
                      <a:alpha val="43137"/>
                    </a:srgbClr>
                  </a:outerShdw>
                </a:effectLst>
              </a:rPr>
              <a:t>выше ИМТ, тем ниже содержание микронутриентов (железо, </a:t>
            </a:r>
            <a:r>
              <a:rPr lang="ru-RU" sz="1800" dirty="0" err="1">
                <a:effectLst>
                  <a:outerShdw blurRad="38100" dist="38100" dir="2700000" algn="tl">
                    <a:srgbClr val="000000">
                      <a:alpha val="43137"/>
                    </a:srgbClr>
                  </a:outerShdw>
                </a:effectLst>
              </a:rPr>
              <a:t>фолаты</a:t>
            </a:r>
            <a:r>
              <a:rPr lang="ru-RU" sz="1800" dirty="0">
                <a:effectLst>
                  <a:outerShdw blurRad="38100" dist="38100" dir="2700000" algn="tl">
                    <a:srgbClr val="000000">
                      <a:alpha val="43137"/>
                    </a:srgbClr>
                  </a:outerShdw>
                </a:effectLst>
              </a:rPr>
              <a:t>, йод, цинк, вит.А, В-каротин, В12, С,Д)</a:t>
            </a:r>
            <a:br>
              <a:rPr lang="ru-RU" sz="1800" dirty="0">
                <a:effectLst>
                  <a:outerShdw blurRad="38100" dist="38100" dir="2700000" algn="tl">
                    <a:srgbClr val="000000">
                      <a:alpha val="43137"/>
                    </a:srgbClr>
                  </a:outerShdw>
                </a:effectLst>
              </a:rPr>
            </a:br>
            <a:endParaRPr lang="ru-RU" sz="1800" dirty="0">
              <a:effectLst>
                <a:outerShdw blurRad="38100" dist="38100" dir="2700000" algn="tl">
                  <a:srgbClr val="000000">
                    <a:alpha val="43137"/>
                  </a:srgbClr>
                </a:outerShdw>
              </a:effectLst>
            </a:endParaRPr>
          </a:p>
        </p:txBody>
      </p:sp>
      <p:pic>
        <p:nvPicPr>
          <p:cNvPr id="4" name="Рисунок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023310" y="2653048"/>
            <a:ext cx="3849165" cy="4074703"/>
          </a:xfrm>
          <a:prstGeom prst="rect">
            <a:avLst/>
          </a:prstGeom>
        </p:spPr>
      </p:pic>
      <p:sp>
        <p:nvSpPr>
          <p:cNvPr id="5" name="Стрелка вниз 4"/>
          <p:cNvSpPr/>
          <p:nvPr/>
        </p:nvSpPr>
        <p:spPr>
          <a:xfrm>
            <a:off x="5947893" y="682580"/>
            <a:ext cx="437882" cy="493940"/>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5947893" y="1422986"/>
            <a:ext cx="437882" cy="491797"/>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1161898" y="87803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10</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69328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effectLst>
                  <a:outerShdw blurRad="38100" dist="38100" dir="2700000" algn="tl">
                    <a:srgbClr val="000000">
                      <a:alpha val="43137"/>
                    </a:srgbClr>
                  </a:outerShdw>
                </a:effectLst>
              </a:rPr>
              <a:t>Развитие плода</a:t>
            </a:r>
            <a:endParaRPr lang="ru-RU" dirty="0">
              <a:effectLst>
                <a:outerShdw blurRad="38100" dist="38100" dir="2700000" algn="tl">
                  <a:srgbClr val="000000">
                    <a:alpha val="43137"/>
                  </a:srgbClr>
                </a:outerShdw>
              </a:effectLst>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154" y="2336800"/>
            <a:ext cx="11307651" cy="4218546"/>
          </a:xfrm>
        </p:spPr>
      </p:pic>
      <p:sp>
        <p:nvSpPr>
          <p:cNvPr id="4" name="Прямоугольник 3"/>
          <p:cNvSpPr/>
          <p:nvPr/>
        </p:nvSpPr>
        <p:spPr>
          <a:xfrm>
            <a:off x="11174777" y="80368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11</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3495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124496" y="1011265"/>
            <a:ext cx="11925836" cy="5016758"/>
          </a:xfrm>
          <a:prstGeom prst="rect">
            <a:avLst/>
          </a:prstGeom>
          <a:noFill/>
        </p:spPr>
        <p:txBody>
          <a:bodyPr wrap="square">
            <a:spAutoFit/>
          </a:bodyPr>
          <a:lstStyle/>
          <a:p>
            <a:r>
              <a:rPr lang="ru-RU" sz="1600" dirty="0" smtClean="0">
                <a:effectLst>
                  <a:outerShdw blurRad="38100" dist="38100" dir="2700000" algn="tl">
                    <a:srgbClr val="000000">
                      <a:alpha val="43137"/>
                    </a:srgbClr>
                  </a:outerShdw>
                </a:effectLst>
              </a:rPr>
              <a:t>  Учитывая </a:t>
            </a:r>
            <a:r>
              <a:rPr lang="ru-RU" sz="1600" dirty="0">
                <a:effectLst>
                  <a:outerShdw blurRad="38100" dist="38100" dir="2700000" algn="tl">
                    <a:srgbClr val="000000">
                      <a:alpha val="43137"/>
                    </a:srgbClr>
                  </a:outerShdw>
                </a:effectLst>
              </a:rPr>
              <a:t>необходимость обеспечения роста и развития плода, роста и функционирования плаценты, беременная женщина имеет особые потребности в количестве нутриентов.</a:t>
            </a:r>
            <a:br>
              <a:rPr lang="ru-RU" sz="1600" dirty="0">
                <a:effectLst>
                  <a:outerShdw blurRad="38100" dist="38100" dir="2700000" algn="tl">
                    <a:srgbClr val="000000">
                      <a:alpha val="43137"/>
                    </a:srgbClr>
                  </a:outerShdw>
                </a:effectLst>
              </a:rPr>
            </a:br>
            <a:r>
              <a:rPr lang="ru-RU" sz="1600" dirty="0" smtClean="0">
                <a:effectLst>
                  <a:outerShdw blurRad="38100" dist="38100" dir="2700000" algn="tl">
                    <a:srgbClr val="000000">
                      <a:alpha val="43137"/>
                    </a:srgbClr>
                  </a:outerShdw>
                </a:effectLst>
              </a:rPr>
              <a:t>  В </a:t>
            </a:r>
            <a:r>
              <a:rPr lang="ru-RU" sz="1600" dirty="0">
                <a:effectLst>
                  <a:outerShdw blurRad="38100" dist="38100" dir="2700000" algn="tl">
                    <a:srgbClr val="000000">
                      <a:alpha val="43137"/>
                    </a:srgbClr>
                  </a:outerShdw>
                </a:effectLst>
              </a:rPr>
              <a:t>I триместре беременности рост энерготрат женщины относительно незначителен, поскольку, с одной стороны, женщина продолжает работать и вести активный образ жизни, а с другой — дополнительные потребности в энергии, требуемые для обеспечения роста плода, также невелики, учитывая его  небольшие размеры. Основным условием правильного питания в этот период является достаточное разнообразие рациона и включение в него всех групп продуктов, а также обогащение его всеми необходимыми витаминами и микроэлементами. </a:t>
            </a:r>
            <a:br>
              <a:rPr lang="ru-RU" sz="1600" dirty="0">
                <a:effectLst>
                  <a:outerShdw blurRad="38100" dist="38100" dir="2700000" algn="tl">
                    <a:srgbClr val="000000">
                      <a:alpha val="43137"/>
                    </a:srgbClr>
                  </a:outerShdw>
                </a:effectLst>
              </a:rPr>
            </a:br>
            <a:r>
              <a:rPr lang="ru-RU" sz="1600" dirty="0">
                <a:effectLst>
                  <a:outerShdw blurRad="38100" dist="38100" dir="2700000" algn="tl">
                    <a:srgbClr val="000000">
                      <a:alpha val="43137"/>
                    </a:srgbClr>
                  </a:outerShdw>
                </a:effectLst>
              </a:rPr>
              <a:t>Например, если мы знаем, что нервная трубка формируется на 28 день после зачатия и для полноценного ее формирования необходим такой нутриент, как фолиевая кислота, рекомендуем женщине(лучше еще до наступления беременности) употреблять продукты богатые фолиевой кислотой- бобовые, спаржа, яйца, зеленые листовые овощи, свекла, орехи, говяжья печень, зародыши пшеницы, цитрусовые, папайя, бананы, авокадо. А также витаминно- минеральные комплексы</a:t>
            </a:r>
            <a:br>
              <a:rPr lang="ru-RU" sz="1600" dirty="0">
                <a:effectLst>
                  <a:outerShdw blurRad="38100" dist="38100" dir="2700000" algn="tl">
                    <a:srgbClr val="000000">
                      <a:alpha val="43137"/>
                    </a:srgbClr>
                  </a:outerShdw>
                </a:effectLst>
              </a:rPr>
            </a:br>
            <a:r>
              <a:rPr lang="ru-RU" sz="1600" dirty="0" smtClean="0">
                <a:effectLst>
                  <a:outerShdw blurRad="38100" dist="38100" dir="2700000" algn="tl">
                    <a:srgbClr val="000000">
                      <a:alpha val="43137"/>
                    </a:srgbClr>
                  </a:outerShdw>
                </a:effectLst>
              </a:rPr>
              <a:t/>
            </a:r>
            <a:br>
              <a:rPr lang="ru-RU" sz="1600" dirty="0" smtClean="0">
                <a:effectLst>
                  <a:outerShdw blurRad="38100" dist="38100" dir="2700000" algn="tl">
                    <a:srgbClr val="000000">
                      <a:alpha val="43137"/>
                    </a:srgbClr>
                  </a:outerShdw>
                </a:effectLst>
              </a:rPr>
            </a:br>
            <a:r>
              <a:rPr lang="ru-RU" sz="1600" u="sng" dirty="0" smtClean="0">
                <a:effectLst>
                  <a:outerShdw blurRad="38100" dist="38100" dir="2700000" algn="tl">
                    <a:srgbClr val="000000">
                      <a:alpha val="43137"/>
                    </a:srgbClr>
                  </a:outerShdw>
                </a:effectLst>
              </a:rPr>
              <a:t>Критические </a:t>
            </a:r>
            <a:r>
              <a:rPr lang="ru-RU" sz="1600" u="sng" dirty="0">
                <a:effectLst>
                  <a:outerShdw blurRad="38100" dist="38100" dir="2700000" algn="tl">
                    <a:srgbClr val="000000">
                      <a:alpha val="43137"/>
                    </a:srgbClr>
                  </a:outerShdw>
                </a:effectLst>
              </a:rPr>
              <a:t>факторы пищевых рационов женщин в период развития плода </a:t>
            </a:r>
            <a:br>
              <a:rPr lang="ru-RU" sz="1600" u="sng" dirty="0">
                <a:effectLst>
                  <a:outerShdw blurRad="38100" dist="38100" dir="2700000" algn="tl">
                    <a:srgbClr val="000000">
                      <a:alpha val="43137"/>
                    </a:srgbClr>
                  </a:outerShdw>
                </a:effectLst>
              </a:rPr>
            </a:br>
            <a:r>
              <a:rPr lang="ru-RU" sz="1600" dirty="0">
                <a:effectLst>
                  <a:outerShdw blurRad="38100" dist="38100" dir="2700000" algn="tl">
                    <a:srgbClr val="000000">
                      <a:alpha val="43137"/>
                    </a:srgbClr>
                  </a:outerShdw>
                </a:effectLst>
              </a:rPr>
              <a:t/>
            </a:r>
            <a:br>
              <a:rPr lang="ru-RU" sz="1600" dirty="0">
                <a:effectLst>
                  <a:outerShdw blurRad="38100" dist="38100" dir="2700000" algn="tl">
                    <a:srgbClr val="000000">
                      <a:alpha val="43137"/>
                    </a:srgbClr>
                  </a:outerShdw>
                </a:effectLst>
              </a:rPr>
            </a:br>
            <a:r>
              <a:rPr lang="ru-RU" sz="1600" dirty="0" smtClean="0">
                <a:effectLst>
                  <a:outerShdw blurRad="38100" dist="38100" dir="2700000" algn="tl">
                    <a:srgbClr val="000000">
                      <a:alpha val="43137"/>
                    </a:srgbClr>
                  </a:outerShdw>
                </a:effectLst>
              </a:rPr>
              <a:t>  Необходимые</a:t>
            </a:r>
            <a:r>
              <a:rPr lang="ru-RU" sz="1600" dirty="0">
                <a:effectLst>
                  <a:outerShdw blurRad="38100" dist="38100" dir="2700000" algn="tl">
                    <a:srgbClr val="000000">
                      <a:alpha val="43137"/>
                    </a:srgbClr>
                  </a:outerShdw>
                </a:effectLst>
              </a:rPr>
              <a:t>:  </a:t>
            </a:r>
            <a:r>
              <a:rPr lang="ru-RU" sz="1600" dirty="0" smtClean="0">
                <a:effectLst>
                  <a:outerShdw blurRad="38100" dist="38100" dir="2700000" algn="tl">
                    <a:srgbClr val="000000">
                      <a:alpha val="43137"/>
                    </a:srgbClr>
                  </a:outerShdw>
                </a:effectLst>
              </a:rPr>
              <a:t>Белок, витамины</a:t>
            </a:r>
            <a:r>
              <a:rPr lang="ru-RU" sz="1600" dirty="0">
                <a:effectLst>
                  <a:outerShdw blurRad="38100" dist="38100" dir="2700000" algn="tl">
                    <a:srgbClr val="000000">
                      <a:alpha val="43137"/>
                    </a:srgbClr>
                  </a:outerShdw>
                </a:effectLst>
              </a:rPr>
              <a:t>: фолиевая </a:t>
            </a:r>
            <a:r>
              <a:rPr lang="ru-RU" sz="1600" dirty="0" smtClean="0">
                <a:effectLst>
                  <a:outerShdw blurRad="38100" dist="38100" dir="2700000" algn="tl">
                    <a:srgbClr val="000000">
                      <a:alpha val="43137"/>
                    </a:srgbClr>
                  </a:outerShdw>
                </a:effectLst>
              </a:rPr>
              <a:t>кислота, </a:t>
            </a:r>
            <a:r>
              <a:rPr lang="ru-RU" sz="1600" dirty="0" err="1" smtClean="0">
                <a:effectLst>
                  <a:outerShdw blurRad="38100" dist="38100" dir="2700000" algn="tl">
                    <a:srgbClr val="000000">
                      <a:alpha val="43137"/>
                    </a:srgbClr>
                  </a:outerShdw>
                </a:effectLst>
              </a:rPr>
              <a:t>ретинол</a:t>
            </a:r>
            <a:r>
              <a:rPr lang="ru-RU" sz="1600" dirty="0" smtClean="0">
                <a:effectLst>
                  <a:outerShdw blurRad="38100" dist="38100" dir="2700000" algn="tl">
                    <a:srgbClr val="000000">
                      <a:alpha val="43137"/>
                    </a:srgbClr>
                  </a:outerShdw>
                </a:effectLst>
              </a:rPr>
              <a:t>. </a:t>
            </a:r>
            <a:r>
              <a:rPr lang="ru-RU" sz="1600" dirty="0">
                <a:effectLst>
                  <a:outerShdw blurRad="38100" dist="38100" dir="2700000" algn="tl">
                    <a:srgbClr val="000000">
                      <a:alpha val="43137"/>
                    </a:srgbClr>
                  </a:outerShdw>
                </a:effectLst>
              </a:rPr>
              <a:t>Микронутриенты: цинк, железо селен, йод и др. ПНЖК w-6 и w-3 семейств</a:t>
            </a:r>
            <a:br>
              <a:rPr lang="ru-RU" sz="1600" dirty="0">
                <a:effectLst>
                  <a:outerShdw blurRad="38100" dist="38100" dir="2700000" algn="tl">
                    <a:srgbClr val="000000">
                      <a:alpha val="43137"/>
                    </a:srgbClr>
                  </a:outerShdw>
                </a:effectLst>
              </a:rPr>
            </a:br>
            <a:r>
              <a:rPr lang="ru-RU" sz="1600" dirty="0">
                <a:effectLst>
                  <a:outerShdw blurRad="38100" dist="38100" dir="2700000" algn="tl">
                    <a:srgbClr val="000000">
                      <a:alpha val="43137"/>
                    </a:srgbClr>
                  </a:outerShdw>
                </a:effectLst>
              </a:rPr>
              <a:t/>
            </a:r>
            <a:br>
              <a:rPr lang="ru-RU" sz="1600" dirty="0">
                <a:effectLst>
                  <a:outerShdw blurRad="38100" dist="38100" dir="2700000" algn="tl">
                    <a:srgbClr val="000000">
                      <a:alpha val="43137"/>
                    </a:srgbClr>
                  </a:outerShdw>
                </a:effectLst>
              </a:rPr>
            </a:br>
            <a:r>
              <a:rPr lang="ru-RU" sz="1600" dirty="0" smtClean="0">
                <a:effectLst>
                  <a:outerShdw blurRad="38100" dist="38100" dir="2700000" algn="tl">
                    <a:srgbClr val="000000">
                      <a:alpha val="43137"/>
                    </a:srgbClr>
                  </a:outerShdw>
                </a:effectLst>
              </a:rPr>
              <a:t>  Требующие </a:t>
            </a:r>
            <a:r>
              <a:rPr lang="ru-RU" sz="1600" dirty="0">
                <a:effectLst>
                  <a:outerShdw blurRad="38100" dist="38100" dir="2700000" algn="tl">
                    <a:srgbClr val="000000">
                      <a:alpha val="43137"/>
                    </a:srgbClr>
                  </a:outerShdw>
                </a:effectLst>
              </a:rPr>
              <a:t>элиминации: </a:t>
            </a:r>
            <a:r>
              <a:rPr lang="ru-RU" sz="1600" dirty="0" err="1">
                <a:effectLst>
                  <a:outerShdw blurRad="38100" dist="38100" dir="2700000" algn="tl">
                    <a:srgbClr val="000000">
                      <a:alpha val="43137"/>
                    </a:srgbClr>
                  </a:outerShdw>
                </a:effectLst>
              </a:rPr>
              <a:t>Контаминанты</a:t>
            </a:r>
            <a:r>
              <a:rPr lang="ru-RU" sz="1600" dirty="0">
                <a:effectLst>
                  <a:outerShdw blurRad="38100" dist="38100" dir="2700000" algn="tl">
                    <a:srgbClr val="000000">
                      <a:alpha val="43137"/>
                    </a:srgbClr>
                  </a:outerShdw>
                </a:effectLst>
              </a:rPr>
              <a:t> Токсичные элементы Пестициды </a:t>
            </a:r>
            <a:r>
              <a:rPr lang="ru-RU" sz="1600" dirty="0" err="1">
                <a:effectLst>
                  <a:outerShdw blurRad="38100" dist="38100" dir="2700000" algn="tl">
                    <a:srgbClr val="000000">
                      <a:alpha val="43137"/>
                    </a:srgbClr>
                  </a:outerShdw>
                </a:effectLst>
              </a:rPr>
              <a:t>Микотоксины</a:t>
            </a:r>
            <a:r>
              <a:rPr lang="ru-RU" sz="1600" dirty="0">
                <a:effectLst>
                  <a:outerShdw blurRad="38100" dist="38100" dir="2700000" algn="tl">
                    <a:srgbClr val="000000">
                      <a:alpha val="43137"/>
                    </a:srgbClr>
                  </a:outerShdw>
                </a:effectLst>
              </a:rPr>
              <a:t> Радионуклиды Патогенные бактерии Пищевые аллергены</a:t>
            </a:r>
          </a:p>
        </p:txBody>
      </p:sp>
      <p:sp>
        <p:nvSpPr>
          <p:cNvPr id="3" name="Прямоугольник 2"/>
          <p:cNvSpPr/>
          <p:nvPr/>
        </p:nvSpPr>
        <p:spPr>
          <a:xfrm>
            <a:off x="11174777" y="80368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12</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50916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6000"/>
                <a:shade val="100000"/>
                <a:hueMod val="270000"/>
                <a:satMod val="200000"/>
                <a:lumMod val="128000"/>
              </a:schemeClr>
            </a:gs>
            <a:gs pos="52000">
              <a:schemeClr val="bg1"/>
            </a:gs>
          </a:gsLst>
          <a:lin ang="252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90153" y="631064"/>
            <a:ext cx="12063211" cy="3170099"/>
          </a:xfrm>
          <a:prstGeom prst="rect">
            <a:avLst/>
          </a:prstGeom>
          <a:noFill/>
        </p:spPr>
        <p:txBody>
          <a:bodyPr wrap="square">
            <a:spAutoFit/>
          </a:bodyPr>
          <a:lstStyle/>
          <a:p>
            <a:r>
              <a:rPr lang="ru-RU" sz="1600" dirty="0">
                <a:effectLst>
                  <a:outerShdw blurRad="38100" dist="38100" dir="2700000" algn="tl">
                    <a:srgbClr val="000000">
                      <a:alpha val="43137"/>
                    </a:srgbClr>
                  </a:outerShdw>
                </a:effectLst>
              </a:rPr>
              <a:t/>
            </a:r>
            <a:br>
              <a:rPr lang="ru-RU" sz="1600" dirty="0">
                <a:effectLst>
                  <a:outerShdw blurRad="38100" dist="38100" dir="2700000" algn="tl">
                    <a:srgbClr val="000000">
                      <a:alpha val="43137"/>
                    </a:srgbClr>
                  </a:outerShdw>
                </a:effectLst>
              </a:rPr>
            </a:br>
            <a:r>
              <a:rPr lang="ru-RU" sz="2400" dirty="0" smtClean="0">
                <a:effectLst>
                  <a:outerShdw blurRad="38100" dist="38100" dir="2700000" algn="tl">
                    <a:srgbClr val="000000">
                      <a:alpha val="43137"/>
                    </a:srgbClr>
                  </a:outerShdw>
                </a:effectLst>
              </a:rPr>
              <a:t>                                </a:t>
            </a:r>
            <a:r>
              <a:rPr lang="ru-RU" sz="2400" u="sng" dirty="0">
                <a:effectLst>
                  <a:outerShdw blurRad="38100" dist="38100" dir="2700000" algn="tl">
                    <a:srgbClr val="000000">
                      <a:alpha val="43137"/>
                    </a:srgbClr>
                  </a:outerShdw>
                </a:effectLst>
              </a:rPr>
              <a:t>Принцип формирования мобильного приложения</a:t>
            </a:r>
            <a:r>
              <a:rPr lang="ru-RU" sz="2400" u="sng" dirty="0" smtClean="0">
                <a:effectLst>
                  <a:outerShdw blurRad="38100" dist="38100" dir="2700000" algn="tl">
                    <a:srgbClr val="000000">
                      <a:alpha val="43137"/>
                    </a:srgbClr>
                  </a:outerShdw>
                </a:effectLst>
              </a:rPr>
              <a:t>:</a:t>
            </a:r>
          </a:p>
          <a:p>
            <a:r>
              <a:rPr lang="ru-RU" sz="2000" dirty="0">
                <a:effectLst>
                  <a:outerShdw blurRad="38100" dist="38100" dir="2700000" algn="tl">
                    <a:srgbClr val="000000">
                      <a:alpha val="43137"/>
                    </a:srgbClr>
                  </a:outerShdw>
                </a:effectLst>
              </a:rPr>
              <a:t/>
            </a:r>
            <a:br>
              <a:rPr lang="ru-RU" sz="2000" dirty="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 До наступления беременности рекомендации по питанию (режим, необходимые продукты и витаминно- минеральные комплексы, коррекция в зависимости от соматического статуса, ИМТ)</a:t>
            </a:r>
            <a:br>
              <a:rPr lang="ru-RU" sz="2000" dirty="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- 1 триместр беременности (режим, необходимые продукты и витаминно- минеральные комплексы, коррекция в зависимости от соматического статуса, ИМТ)</a:t>
            </a:r>
            <a:br>
              <a:rPr lang="ru-RU" sz="2000" dirty="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- 2,3 триместр беременности (режим, необходимые продукты и витаминно- минеральные комплексы, коррекция в зависимости от соматического статуса, ИМТ)</a:t>
            </a:r>
            <a:br>
              <a:rPr lang="ru-RU" sz="2000" dirty="0">
                <a:effectLst>
                  <a:outerShdw blurRad="38100" dist="38100" dir="2700000" algn="tl">
                    <a:srgbClr val="000000">
                      <a:alpha val="43137"/>
                    </a:srgbClr>
                  </a:outerShdw>
                </a:effectLst>
              </a:rPr>
            </a:br>
            <a:endParaRPr lang="ru-RU" sz="2000"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532" y="3801163"/>
            <a:ext cx="6202251" cy="2586049"/>
          </a:xfrm>
          <a:prstGeom prst="rect">
            <a:avLst/>
          </a:prstGeom>
        </p:spPr>
      </p:pic>
      <p:sp>
        <p:nvSpPr>
          <p:cNvPr id="4" name="Прямоугольник 3"/>
          <p:cNvSpPr/>
          <p:nvPr/>
        </p:nvSpPr>
        <p:spPr>
          <a:xfrm>
            <a:off x="11174777" y="80368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13</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17543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93000">
              <a:schemeClr val="bg2">
                <a:tint val="96000"/>
                <a:shade val="100000"/>
                <a:hueMod val="270000"/>
                <a:satMod val="200000"/>
                <a:lumMod val="128000"/>
              </a:schemeClr>
            </a:gs>
            <a:gs pos="58000">
              <a:schemeClr val="bg1"/>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83712" y="386366"/>
            <a:ext cx="12192000" cy="2554545"/>
          </a:xfrm>
          <a:prstGeom prst="rect">
            <a:avLst/>
          </a:prstGeom>
          <a:noFill/>
        </p:spPr>
        <p:txBody>
          <a:bodyPr wrap="square">
            <a:spAutoFit/>
          </a:bodyPr>
          <a:lstStyle/>
          <a:p>
            <a:r>
              <a:rPr lang="ru-RU" sz="1600" dirty="0" smtClean="0">
                <a:effectLst>
                  <a:outerShdw blurRad="38100" dist="38100" dir="2700000" algn="tl">
                    <a:srgbClr val="000000">
                      <a:alpha val="43137"/>
                    </a:srgbClr>
                  </a:outerShdw>
                </a:effectLst>
              </a:rPr>
              <a:t>  </a:t>
            </a:r>
            <a:r>
              <a:rPr lang="ru-RU" sz="1600" dirty="0">
                <a:effectLst>
                  <a:outerShdw blurRad="38100" dist="38100" dir="2700000" algn="tl">
                    <a:srgbClr val="000000">
                      <a:alpha val="43137"/>
                    </a:srgbClr>
                  </a:outerShdw>
                </a:effectLst>
              </a:rPr>
              <a:t/>
            </a:r>
            <a:br>
              <a:rPr lang="ru-RU" sz="1600" dirty="0">
                <a:effectLst>
                  <a:outerShdw blurRad="38100" dist="38100" dir="2700000" algn="tl">
                    <a:srgbClr val="000000">
                      <a:alpha val="43137"/>
                    </a:srgbClr>
                  </a:outerShdw>
                </a:effectLst>
              </a:rPr>
            </a:br>
            <a:r>
              <a:rPr lang="ru-RU" sz="1600" dirty="0" smtClean="0">
                <a:effectLst>
                  <a:outerShdw blurRad="38100" dist="38100" dir="2700000" algn="tl">
                    <a:srgbClr val="000000">
                      <a:alpha val="43137"/>
                    </a:srgbClr>
                  </a:outerShdw>
                </a:effectLst>
              </a:rPr>
              <a:t>  Проведенный </a:t>
            </a:r>
            <a:r>
              <a:rPr lang="ru-RU" sz="1600" dirty="0">
                <a:effectLst>
                  <a:outerShdw blurRad="38100" dist="38100" dir="2700000" algn="tl">
                    <a:srgbClr val="000000">
                      <a:alpha val="43137"/>
                    </a:srgbClr>
                  </a:outerShdw>
                </a:effectLst>
              </a:rPr>
              <a:t>анализ рационов питания беременных и кормящих женщин в РФ свидетельствует о недостаточном содержании в нем микронутриентов. Так, анализ фактического питания показал, что потребление витаминов: С, </a:t>
            </a:r>
            <a:endParaRPr lang="ru-RU" sz="1600" dirty="0" smtClean="0">
              <a:effectLst>
                <a:outerShdw blurRad="38100" dist="38100" dir="2700000" algn="tl">
                  <a:srgbClr val="000000">
                    <a:alpha val="43137"/>
                  </a:srgbClr>
                </a:outerShdw>
              </a:effectLst>
            </a:endParaRPr>
          </a:p>
          <a:p>
            <a:r>
              <a:rPr lang="ru-RU" sz="1600" dirty="0" smtClean="0">
                <a:effectLst>
                  <a:outerShdw blurRad="38100" dist="38100" dir="2700000" algn="tl">
                    <a:srgbClr val="000000">
                      <a:alpha val="43137"/>
                    </a:srgbClr>
                  </a:outerShdw>
                </a:effectLst>
              </a:rPr>
              <a:t>фолиевой </a:t>
            </a:r>
            <a:r>
              <a:rPr lang="ru-RU" sz="1600" dirty="0">
                <a:effectLst>
                  <a:outerShdw blurRad="38100" dist="38100" dir="2700000" algn="tl">
                    <a:srgbClr val="000000">
                      <a:alpha val="43137"/>
                    </a:srgbClr>
                  </a:outerShdw>
                </a:effectLst>
              </a:rPr>
              <a:t>кислоты, В1 и В2 не достигает рекомендуемых норм. Обследование женщин-россиянок детородного </a:t>
            </a:r>
            <a:endParaRPr lang="ru-RU" sz="1600" dirty="0" smtClean="0">
              <a:effectLst>
                <a:outerShdw blurRad="38100" dist="38100" dir="2700000" algn="tl">
                  <a:srgbClr val="000000">
                    <a:alpha val="43137"/>
                  </a:srgbClr>
                </a:outerShdw>
              </a:effectLst>
            </a:endParaRPr>
          </a:p>
          <a:p>
            <a:r>
              <a:rPr lang="ru-RU" sz="1600" dirty="0" smtClean="0">
                <a:effectLst>
                  <a:outerShdw blurRad="38100" dist="38100" dir="2700000" algn="tl">
                    <a:srgbClr val="000000">
                      <a:alpha val="43137"/>
                    </a:srgbClr>
                  </a:outerShdw>
                </a:effectLst>
              </a:rPr>
              <a:t>возраста </a:t>
            </a:r>
            <a:r>
              <a:rPr lang="ru-RU" sz="1600" dirty="0">
                <a:effectLst>
                  <a:outerShdw blurRad="38100" dist="38100" dir="2700000" algn="tl">
                    <a:srgbClr val="000000">
                      <a:alpha val="43137"/>
                    </a:srgbClr>
                  </a:outerShdw>
                </a:effectLst>
              </a:rPr>
              <a:t>и беременных свидетельствует о том, что недостаточность витаминов в разном сочетании и степени </a:t>
            </a:r>
            <a:endParaRPr lang="ru-RU" sz="1600" dirty="0" smtClean="0">
              <a:effectLst>
                <a:outerShdw blurRad="38100" dist="38100" dir="2700000" algn="tl">
                  <a:srgbClr val="000000">
                    <a:alpha val="43137"/>
                  </a:srgbClr>
                </a:outerShdw>
              </a:effectLst>
            </a:endParaRPr>
          </a:p>
          <a:p>
            <a:r>
              <a:rPr lang="ru-RU" sz="1600" dirty="0" smtClean="0">
                <a:effectLst>
                  <a:outerShdw blurRad="38100" dist="38100" dir="2700000" algn="tl">
                    <a:srgbClr val="000000">
                      <a:alpha val="43137"/>
                    </a:srgbClr>
                  </a:outerShdw>
                </a:effectLst>
              </a:rPr>
              <a:t>выраженности </a:t>
            </a:r>
            <a:r>
              <a:rPr lang="ru-RU" sz="1600" dirty="0">
                <a:effectLst>
                  <a:outerShdw blurRad="38100" dist="38100" dir="2700000" algn="tl">
                    <a:srgbClr val="000000">
                      <a:alpha val="43137"/>
                    </a:srgbClr>
                  </a:outerShdw>
                </a:effectLst>
              </a:rPr>
              <a:t>обнаруживается независимо от времени года и места проживания. Это связано, прежде всего, с тем, что редко женщины используют витаминно-минеральные комплексы во время беременности и лактации. Так, 55,7% беременных женщин регулярно использовали витаминно-минеральные комплексы (ВМК) на протяжении беременности, 20,8% использовали нерегулярно и 23,5% их не использовали. Среди кормящих матерей - 22% использовали ВМК, 31% нерегулярно использовали и 47,1% не использовали.</a:t>
            </a:r>
          </a:p>
        </p:txBody>
      </p:sp>
      <p:sp>
        <p:nvSpPr>
          <p:cNvPr id="3" name="Прямоугольник 2"/>
          <p:cNvSpPr/>
          <p:nvPr/>
        </p:nvSpPr>
        <p:spPr>
          <a:xfrm>
            <a:off x="83712" y="2940911"/>
            <a:ext cx="12024575" cy="3785652"/>
          </a:xfrm>
          <a:prstGeom prst="rect">
            <a:avLst/>
          </a:prstGeom>
        </p:spPr>
        <p:txBody>
          <a:bodyPr wrap="square">
            <a:spAutoFit/>
          </a:bodyPr>
          <a:lstStyle/>
          <a:p>
            <a:pPr marL="12700" marR="244475" indent="123189">
              <a:lnSpc>
                <a:spcPct val="100000"/>
              </a:lnSpc>
              <a:spcBef>
                <a:spcPts val="95"/>
              </a:spcBef>
            </a:pPr>
            <a:r>
              <a:rPr lang="ru-RU" sz="1600" spc="-10" dirty="0">
                <a:solidFill>
                  <a:srgbClr val="FFFFFF"/>
                </a:solidFill>
                <a:cs typeface="Trebuchet MS"/>
              </a:rPr>
              <a:t>Роль</a:t>
            </a:r>
            <a:r>
              <a:rPr lang="ru-RU" sz="1600" spc="25" dirty="0">
                <a:solidFill>
                  <a:srgbClr val="FFFFFF"/>
                </a:solidFill>
                <a:cs typeface="Trebuchet MS"/>
              </a:rPr>
              <a:t> </a:t>
            </a:r>
            <a:r>
              <a:rPr lang="ru-RU" sz="1600" spc="-5" dirty="0">
                <a:solidFill>
                  <a:srgbClr val="FFFFFF"/>
                </a:solidFill>
                <a:cs typeface="Trebuchet MS"/>
              </a:rPr>
              <a:t>ПНЖК</a:t>
            </a:r>
            <a:r>
              <a:rPr lang="ru-RU" sz="1600" spc="20" dirty="0">
                <a:solidFill>
                  <a:srgbClr val="FFFFFF"/>
                </a:solidFill>
                <a:cs typeface="Trebuchet MS"/>
              </a:rPr>
              <a:t> </a:t>
            </a:r>
            <a:r>
              <a:rPr lang="ru-RU" sz="1600" spc="-5" dirty="0">
                <a:solidFill>
                  <a:srgbClr val="FFFFFF"/>
                </a:solidFill>
                <a:cs typeface="Trebuchet MS"/>
              </a:rPr>
              <a:t>омега-6</a:t>
            </a:r>
            <a:r>
              <a:rPr lang="ru-RU" sz="1600" spc="15" dirty="0">
                <a:solidFill>
                  <a:srgbClr val="FFFFFF"/>
                </a:solidFill>
                <a:cs typeface="Trebuchet MS"/>
              </a:rPr>
              <a:t> </a:t>
            </a:r>
            <a:r>
              <a:rPr lang="ru-RU" sz="1600" spc="-5" dirty="0">
                <a:solidFill>
                  <a:srgbClr val="FFFFFF"/>
                </a:solidFill>
                <a:cs typeface="Trebuchet MS"/>
              </a:rPr>
              <a:t>и</a:t>
            </a:r>
            <a:r>
              <a:rPr lang="ru-RU" sz="1600" dirty="0">
                <a:solidFill>
                  <a:srgbClr val="FFFFFF"/>
                </a:solidFill>
                <a:cs typeface="Trebuchet MS"/>
              </a:rPr>
              <a:t> </a:t>
            </a:r>
            <a:r>
              <a:rPr lang="ru-RU" sz="1600" spc="-5" dirty="0">
                <a:solidFill>
                  <a:srgbClr val="FFFFFF"/>
                </a:solidFill>
                <a:cs typeface="Trebuchet MS"/>
              </a:rPr>
              <a:t>омега-3</a:t>
            </a:r>
            <a:r>
              <a:rPr lang="ru-RU" sz="1600" spc="15" dirty="0">
                <a:solidFill>
                  <a:srgbClr val="FFFFFF"/>
                </a:solidFill>
                <a:cs typeface="Trebuchet MS"/>
              </a:rPr>
              <a:t> </a:t>
            </a:r>
            <a:r>
              <a:rPr lang="ru-RU" sz="1600" spc="-10" dirty="0">
                <a:solidFill>
                  <a:srgbClr val="FFFFFF"/>
                </a:solidFill>
                <a:cs typeface="Trebuchet MS"/>
              </a:rPr>
              <a:t>групп</a:t>
            </a:r>
            <a:r>
              <a:rPr lang="ru-RU" sz="1600" spc="15" dirty="0">
                <a:solidFill>
                  <a:srgbClr val="FFFFFF"/>
                </a:solidFill>
                <a:cs typeface="Trebuchet MS"/>
              </a:rPr>
              <a:t> </a:t>
            </a:r>
            <a:r>
              <a:rPr lang="ru-RU" sz="1600" spc="-10" dirty="0">
                <a:solidFill>
                  <a:srgbClr val="FFFFFF"/>
                </a:solidFill>
                <a:cs typeface="Trebuchet MS"/>
              </a:rPr>
              <a:t>так</a:t>
            </a:r>
            <a:r>
              <a:rPr lang="ru-RU" sz="1600" spc="15" dirty="0">
                <a:solidFill>
                  <a:srgbClr val="FFFFFF"/>
                </a:solidFill>
                <a:cs typeface="Trebuchet MS"/>
              </a:rPr>
              <a:t> </a:t>
            </a:r>
            <a:r>
              <a:rPr lang="ru-RU" sz="1600" spc="-5" dirty="0">
                <a:solidFill>
                  <a:srgbClr val="FFFFFF"/>
                </a:solidFill>
                <a:cs typeface="Trebuchet MS"/>
              </a:rPr>
              <a:t>же</a:t>
            </a:r>
            <a:r>
              <a:rPr lang="ru-RU" sz="1600" spc="15" dirty="0">
                <a:solidFill>
                  <a:srgbClr val="FFFFFF"/>
                </a:solidFill>
                <a:cs typeface="Trebuchet MS"/>
              </a:rPr>
              <a:t> </a:t>
            </a:r>
            <a:r>
              <a:rPr lang="ru-RU" sz="1600" spc="-10" dirty="0">
                <a:solidFill>
                  <a:srgbClr val="FFFFFF"/>
                </a:solidFill>
                <a:cs typeface="Trebuchet MS"/>
              </a:rPr>
              <a:t>отмечается</a:t>
            </a:r>
            <a:r>
              <a:rPr lang="ru-RU" sz="1600" spc="25" dirty="0">
                <a:solidFill>
                  <a:srgbClr val="FFFFFF"/>
                </a:solidFill>
                <a:cs typeface="Trebuchet MS"/>
              </a:rPr>
              <a:t> </a:t>
            </a:r>
            <a:r>
              <a:rPr lang="ru-RU" sz="1600" spc="-5" dirty="0">
                <a:solidFill>
                  <a:srgbClr val="FFFFFF"/>
                </a:solidFill>
                <a:cs typeface="Trebuchet MS"/>
              </a:rPr>
              <a:t>в</a:t>
            </a:r>
            <a:r>
              <a:rPr lang="ru-RU" sz="1600" spc="15" dirty="0">
                <a:solidFill>
                  <a:srgbClr val="FFFFFF"/>
                </a:solidFill>
                <a:cs typeface="Trebuchet MS"/>
              </a:rPr>
              <a:t> </a:t>
            </a:r>
            <a:r>
              <a:rPr lang="ru-RU" sz="1600" spc="-10" dirty="0">
                <a:solidFill>
                  <a:srgbClr val="FFFFFF"/>
                </a:solidFill>
                <a:cs typeface="Trebuchet MS"/>
              </a:rPr>
              <a:t>формировании</a:t>
            </a:r>
            <a:r>
              <a:rPr lang="ru-RU" sz="1600" spc="50" dirty="0">
                <a:solidFill>
                  <a:srgbClr val="FFFFFF"/>
                </a:solidFill>
                <a:cs typeface="Trebuchet MS"/>
              </a:rPr>
              <a:t> </a:t>
            </a:r>
            <a:r>
              <a:rPr lang="ru-RU" sz="1600" spc="-10" dirty="0">
                <a:solidFill>
                  <a:srgbClr val="FFFFFF"/>
                </a:solidFill>
                <a:cs typeface="Trebuchet MS"/>
              </a:rPr>
              <a:t>нервной</a:t>
            </a:r>
            <a:r>
              <a:rPr lang="ru-RU" sz="1600" spc="35" dirty="0">
                <a:solidFill>
                  <a:srgbClr val="FFFFFF"/>
                </a:solidFill>
                <a:cs typeface="Trebuchet MS"/>
              </a:rPr>
              <a:t> </a:t>
            </a:r>
            <a:r>
              <a:rPr lang="ru-RU" sz="1600" spc="-10" dirty="0">
                <a:solidFill>
                  <a:srgbClr val="FFFFFF"/>
                </a:solidFill>
                <a:cs typeface="Trebuchet MS"/>
              </a:rPr>
              <a:t>системы,</a:t>
            </a:r>
            <a:r>
              <a:rPr lang="ru-RU" sz="1600" spc="25" dirty="0">
                <a:solidFill>
                  <a:srgbClr val="FFFFFF"/>
                </a:solidFill>
                <a:cs typeface="Trebuchet MS"/>
              </a:rPr>
              <a:t> </a:t>
            </a:r>
            <a:r>
              <a:rPr lang="ru-RU" sz="1600" spc="-5" dirty="0">
                <a:solidFill>
                  <a:srgbClr val="FFFFFF"/>
                </a:solidFill>
                <a:cs typeface="Trebuchet MS"/>
              </a:rPr>
              <a:t>их</a:t>
            </a:r>
            <a:r>
              <a:rPr lang="ru-RU" sz="1600" spc="15" dirty="0">
                <a:solidFill>
                  <a:srgbClr val="FFFFFF"/>
                </a:solidFill>
                <a:cs typeface="Trebuchet MS"/>
              </a:rPr>
              <a:t> </a:t>
            </a:r>
            <a:r>
              <a:rPr lang="ru-RU" sz="1600" spc="-10" dirty="0">
                <a:solidFill>
                  <a:srgbClr val="FFFFFF"/>
                </a:solidFill>
                <a:cs typeface="Trebuchet MS"/>
              </a:rPr>
              <a:t>недостаток</a:t>
            </a:r>
            <a:r>
              <a:rPr lang="ru-RU" sz="1600" spc="65" dirty="0">
                <a:solidFill>
                  <a:srgbClr val="FFFFFF"/>
                </a:solidFill>
                <a:cs typeface="Trebuchet MS"/>
              </a:rPr>
              <a:t> </a:t>
            </a:r>
            <a:r>
              <a:rPr lang="ru-RU" sz="1600" spc="-5" dirty="0">
                <a:solidFill>
                  <a:srgbClr val="FFFFFF"/>
                </a:solidFill>
                <a:cs typeface="Trebuchet MS"/>
              </a:rPr>
              <a:t>ведет</a:t>
            </a:r>
            <a:r>
              <a:rPr lang="ru-RU" sz="1600" spc="10" dirty="0">
                <a:solidFill>
                  <a:srgbClr val="FFFFFF"/>
                </a:solidFill>
                <a:cs typeface="Trebuchet MS"/>
              </a:rPr>
              <a:t> </a:t>
            </a:r>
            <a:r>
              <a:rPr lang="ru-RU" sz="1600" spc="-5" dirty="0">
                <a:solidFill>
                  <a:srgbClr val="FFFFFF"/>
                </a:solidFill>
                <a:cs typeface="Trebuchet MS"/>
              </a:rPr>
              <a:t>к </a:t>
            </a:r>
            <a:r>
              <a:rPr lang="ru-RU" sz="1600" dirty="0">
                <a:solidFill>
                  <a:srgbClr val="FFFFFF"/>
                </a:solidFill>
                <a:cs typeface="Trebuchet MS"/>
              </a:rPr>
              <a:t> </a:t>
            </a:r>
            <a:r>
              <a:rPr lang="ru-RU" sz="1600" spc="-10" dirty="0">
                <a:solidFill>
                  <a:srgbClr val="FFFFFF"/>
                </a:solidFill>
                <a:cs typeface="Trebuchet MS"/>
              </a:rPr>
              <a:t>нарушениям</a:t>
            </a:r>
            <a:r>
              <a:rPr lang="ru-RU" sz="1600" spc="35" dirty="0">
                <a:solidFill>
                  <a:srgbClr val="FFFFFF"/>
                </a:solidFill>
                <a:cs typeface="Trebuchet MS"/>
              </a:rPr>
              <a:t> </a:t>
            </a:r>
            <a:r>
              <a:rPr lang="ru-RU" sz="1600" spc="-5" dirty="0">
                <a:solidFill>
                  <a:srgbClr val="FFFFFF"/>
                </a:solidFill>
                <a:cs typeface="Trebuchet MS"/>
              </a:rPr>
              <a:t>в</a:t>
            </a:r>
            <a:r>
              <a:rPr lang="ru-RU" sz="1600" spc="15" dirty="0">
                <a:solidFill>
                  <a:srgbClr val="FFFFFF"/>
                </a:solidFill>
                <a:cs typeface="Trebuchet MS"/>
              </a:rPr>
              <a:t> </a:t>
            </a:r>
            <a:r>
              <a:rPr lang="ru-RU" sz="1600" spc="-10" dirty="0">
                <a:solidFill>
                  <a:srgbClr val="FFFFFF"/>
                </a:solidFill>
                <a:cs typeface="Trebuchet MS"/>
              </a:rPr>
              <a:t>формировании</a:t>
            </a:r>
            <a:r>
              <a:rPr lang="ru-RU" sz="1600" spc="35" dirty="0">
                <a:solidFill>
                  <a:srgbClr val="FFFFFF"/>
                </a:solidFill>
                <a:cs typeface="Trebuchet MS"/>
              </a:rPr>
              <a:t> </a:t>
            </a:r>
            <a:r>
              <a:rPr lang="ru-RU" sz="1600" spc="-5" dirty="0">
                <a:solidFill>
                  <a:srgbClr val="FFFFFF"/>
                </a:solidFill>
                <a:cs typeface="Trebuchet MS"/>
              </a:rPr>
              <a:t>головного</a:t>
            </a:r>
            <a:r>
              <a:rPr lang="ru-RU" sz="1600" spc="40" dirty="0">
                <a:solidFill>
                  <a:srgbClr val="FFFFFF"/>
                </a:solidFill>
                <a:cs typeface="Trebuchet MS"/>
              </a:rPr>
              <a:t> </a:t>
            </a:r>
            <a:r>
              <a:rPr lang="ru-RU" sz="1600" spc="-10" dirty="0">
                <a:solidFill>
                  <a:srgbClr val="FFFFFF"/>
                </a:solidFill>
                <a:cs typeface="Trebuchet MS"/>
              </a:rPr>
              <a:t>мозга,</a:t>
            </a:r>
            <a:r>
              <a:rPr lang="ru-RU" sz="1600" spc="10" dirty="0">
                <a:solidFill>
                  <a:srgbClr val="FFFFFF"/>
                </a:solidFill>
                <a:cs typeface="Trebuchet MS"/>
              </a:rPr>
              <a:t> </a:t>
            </a:r>
            <a:r>
              <a:rPr lang="ru-RU" sz="1600" spc="-5" dirty="0">
                <a:solidFill>
                  <a:srgbClr val="FFFFFF"/>
                </a:solidFill>
                <a:cs typeface="Trebuchet MS"/>
              </a:rPr>
              <a:t>особенно</a:t>
            </a:r>
            <a:r>
              <a:rPr lang="ru-RU" sz="1600" spc="55" dirty="0">
                <a:solidFill>
                  <a:srgbClr val="FFFFFF"/>
                </a:solidFill>
                <a:cs typeface="Trebuchet MS"/>
              </a:rPr>
              <a:t> </a:t>
            </a:r>
            <a:r>
              <a:rPr lang="ru-RU" sz="1600" spc="-5" dirty="0">
                <a:solidFill>
                  <a:srgbClr val="FFFFFF"/>
                </a:solidFill>
                <a:cs typeface="Trebuchet MS"/>
              </a:rPr>
              <a:t>зрительного</a:t>
            </a:r>
            <a:r>
              <a:rPr lang="ru-RU" sz="1600" spc="40" dirty="0">
                <a:solidFill>
                  <a:srgbClr val="FFFFFF"/>
                </a:solidFill>
                <a:cs typeface="Trebuchet MS"/>
              </a:rPr>
              <a:t> </a:t>
            </a:r>
            <a:r>
              <a:rPr lang="ru-RU" sz="1600" spc="-10" dirty="0">
                <a:solidFill>
                  <a:srgbClr val="FFFFFF"/>
                </a:solidFill>
                <a:cs typeface="Trebuchet MS"/>
              </a:rPr>
              <a:t>анализатора,</a:t>
            </a:r>
            <a:r>
              <a:rPr lang="ru-RU" sz="1600" spc="70" dirty="0">
                <a:solidFill>
                  <a:srgbClr val="FFFFFF"/>
                </a:solidFill>
                <a:cs typeface="Trebuchet MS"/>
              </a:rPr>
              <a:t> </a:t>
            </a:r>
            <a:r>
              <a:rPr lang="ru-RU" sz="1600" spc="-10" dirty="0">
                <a:solidFill>
                  <a:srgbClr val="FFFFFF"/>
                </a:solidFill>
                <a:cs typeface="Trebuchet MS"/>
              </a:rPr>
              <a:t>значит</a:t>
            </a:r>
            <a:r>
              <a:rPr lang="ru-RU" sz="1600" spc="30" dirty="0">
                <a:solidFill>
                  <a:srgbClr val="FFFFFF"/>
                </a:solidFill>
                <a:cs typeface="Trebuchet MS"/>
              </a:rPr>
              <a:t> </a:t>
            </a:r>
            <a:r>
              <a:rPr lang="ru-RU" sz="1600" spc="-5" dirty="0">
                <a:solidFill>
                  <a:srgbClr val="FFFFFF"/>
                </a:solidFill>
                <a:cs typeface="Trebuchet MS"/>
              </a:rPr>
              <a:t>в</a:t>
            </a:r>
            <a:r>
              <a:rPr lang="ru-RU" sz="1600" dirty="0">
                <a:solidFill>
                  <a:srgbClr val="FFFFFF"/>
                </a:solidFill>
                <a:cs typeface="Trebuchet MS"/>
              </a:rPr>
              <a:t> </a:t>
            </a:r>
            <a:r>
              <a:rPr lang="ru-RU" sz="1600" spc="-10" dirty="0">
                <a:solidFill>
                  <a:srgbClr val="FFFFFF"/>
                </a:solidFill>
                <a:cs typeface="Trebuchet MS"/>
              </a:rPr>
              <a:t>рационе</a:t>
            </a:r>
            <a:r>
              <a:rPr lang="ru-RU" sz="1600" spc="45" dirty="0">
                <a:solidFill>
                  <a:srgbClr val="FFFFFF"/>
                </a:solidFill>
                <a:cs typeface="Trebuchet MS"/>
              </a:rPr>
              <a:t> </a:t>
            </a:r>
            <a:r>
              <a:rPr lang="ru-RU" sz="1600" spc="-10" dirty="0">
                <a:solidFill>
                  <a:srgbClr val="FFFFFF"/>
                </a:solidFill>
                <a:cs typeface="Trebuchet MS"/>
              </a:rPr>
              <a:t>должны</a:t>
            </a:r>
            <a:r>
              <a:rPr lang="ru-RU" sz="1600" spc="80" dirty="0">
                <a:solidFill>
                  <a:srgbClr val="FFFFFF"/>
                </a:solidFill>
                <a:cs typeface="Trebuchet MS"/>
              </a:rPr>
              <a:t> </a:t>
            </a:r>
            <a:r>
              <a:rPr lang="ru-RU" sz="1600" spc="-5" dirty="0">
                <a:solidFill>
                  <a:srgbClr val="FFFFFF"/>
                </a:solidFill>
                <a:cs typeface="Trebuchet MS"/>
              </a:rPr>
              <a:t>быть: </a:t>
            </a:r>
            <a:r>
              <a:rPr lang="ru-RU" sz="1600" dirty="0">
                <a:solidFill>
                  <a:srgbClr val="FFFFFF"/>
                </a:solidFill>
                <a:cs typeface="Trebuchet MS"/>
              </a:rPr>
              <a:t> </a:t>
            </a:r>
            <a:r>
              <a:rPr lang="ru-RU" sz="1600" spc="-10" dirty="0">
                <a:solidFill>
                  <a:srgbClr val="FFFFFF"/>
                </a:solidFill>
                <a:cs typeface="Trebuchet MS"/>
              </a:rPr>
              <a:t>растительные</a:t>
            </a:r>
            <a:r>
              <a:rPr lang="ru-RU" sz="1600" spc="70" dirty="0">
                <a:solidFill>
                  <a:srgbClr val="FFFFFF"/>
                </a:solidFill>
                <a:cs typeface="Trebuchet MS"/>
              </a:rPr>
              <a:t> </a:t>
            </a:r>
            <a:r>
              <a:rPr lang="ru-RU" sz="1600" spc="-10" dirty="0">
                <a:solidFill>
                  <a:srgbClr val="FFFFFF"/>
                </a:solidFill>
                <a:cs typeface="Trebuchet MS"/>
              </a:rPr>
              <a:t>масла-</a:t>
            </a:r>
            <a:r>
              <a:rPr lang="ru-RU" sz="1600" spc="35" dirty="0">
                <a:solidFill>
                  <a:srgbClr val="FFFFFF"/>
                </a:solidFill>
                <a:cs typeface="Trebuchet MS"/>
              </a:rPr>
              <a:t> </a:t>
            </a:r>
            <a:r>
              <a:rPr lang="ru-RU" sz="1600" spc="-5" dirty="0">
                <a:solidFill>
                  <a:srgbClr val="FFFFFF"/>
                </a:solidFill>
                <a:cs typeface="Trebuchet MS"/>
              </a:rPr>
              <a:t>льняное,</a:t>
            </a:r>
            <a:r>
              <a:rPr lang="ru-RU" sz="1600" spc="65" dirty="0">
                <a:solidFill>
                  <a:srgbClr val="FFFFFF"/>
                </a:solidFill>
                <a:cs typeface="Trebuchet MS"/>
              </a:rPr>
              <a:t> </a:t>
            </a:r>
            <a:r>
              <a:rPr lang="ru-RU" sz="1600" spc="-5" dirty="0">
                <a:solidFill>
                  <a:srgbClr val="FFFFFF"/>
                </a:solidFill>
                <a:cs typeface="Trebuchet MS"/>
              </a:rPr>
              <a:t>подсолнечное,</a:t>
            </a:r>
            <a:r>
              <a:rPr lang="ru-RU" sz="1600" spc="90" dirty="0">
                <a:solidFill>
                  <a:srgbClr val="FFFFFF"/>
                </a:solidFill>
                <a:cs typeface="Trebuchet MS"/>
              </a:rPr>
              <a:t> </a:t>
            </a:r>
            <a:r>
              <a:rPr lang="ru-RU" sz="1600" spc="-10" dirty="0">
                <a:solidFill>
                  <a:srgbClr val="FFFFFF"/>
                </a:solidFill>
                <a:cs typeface="Trebuchet MS"/>
              </a:rPr>
              <a:t>кукурузное,</a:t>
            </a:r>
            <a:r>
              <a:rPr lang="ru-RU" sz="1600" spc="65" dirty="0">
                <a:solidFill>
                  <a:srgbClr val="FFFFFF"/>
                </a:solidFill>
                <a:cs typeface="Trebuchet MS"/>
              </a:rPr>
              <a:t> </a:t>
            </a:r>
            <a:r>
              <a:rPr lang="ru-RU" sz="1600" spc="-5" dirty="0">
                <a:solidFill>
                  <a:srgbClr val="FFFFFF"/>
                </a:solidFill>
                <a:cs typeface="Trebuchet MS"/>
              </a:rPr>
              <a:t>хлопковое,</a:t>
            </a:r>
            <a:r>
              <a:rPr lang="ru-RU" sz="1600" spc="45" dirty="0">
                <a:solidFill>
                  <a:srgbClr val="FFFFFF"/>
                </a:solidFill>
                <a:cs typeface="Trebuchet MS"/>
              </a:rPr>
              <a:t> </a:t>
            </a:r>
            <a:r>
              <a:rPr lang="ru-RU" sz="1600" spc="-10" dirty="0">
                <a:solidFill>
                  <a:srgbClr val="FFFFFF"/>
                </a:solidFill>
                <a:cs typeface="Trebuchet MS"/>
              </a:rPr>
              <a:t>горчичное,</a:t>
            </a:r>
            <a:r>
              <a:rPr lang="ru-RU" sz="1600" spc="55" dirty="0">
                <a:solidFill>
                  <a:srgbClr val="FFFFFF"/>
                </a:solidFill>
                <a:cs typeface="Trebuchet MS"/>
              </a:rPr>
              <a:t> </a:t>
            </a:r>
            <a:r>
              <a:rPr lang="ru-RU" sz="1600" spc="-10" dirty="0">
                <a:solidFill>
                  <a:srgbClr val="FFFFFF"/>
                </a:solidFill>
                <a:cs typeface="Trebuchet MS"/>
              </a:rPr>
              <a:t>рапсовое,</a:t>
            </a:r>
            <a:r>
              <a:rPr lang="ru-RU" sz="1600" spc="55" dirty="0">
                <a:solidFill>
                  <a:srgbClr val="FFFFFF"/>
                </a:solidFill>
                <a:cs typeface="Trebuchet MS"/>
              </a:rPr>
              <a:t> </a:t>
            </a:r>
            <a:r>
              <a:rPr lang="ru-RU" sz="1600" spc="-10" dirty="0">
                <a:solidFill>
                  <a:srgbClr val="FFFFFF"/>
                </a:solidFill>
                <a:cs typeface="Trebuchet MS"/>
              </a:rPr>
              <a:t>тыквенные</a:t>
            </a:r>
            <a:r>
              <a:rPr lang="ru-RU" sz="1600" spc="65" dirty="0">
                <a:solidFill>
                  <a:srgbClr val="FFFFFF"/>
                </a:solidFill>
                <a:cs typeface="Trebuchet MS"/>
              </a:rPr>
              <a:t> </a:t>
            </a:r>
            <a:r>
              <a:rPr lang="ru-RU" sz="1600" spc="-5" dirty="0">
                <a:solidFill>
                  <a:srgbClr val="FFFFFF"/>
                </a:solidFill>
                <a:cs typeface="Trebuchet MS"/>
              </a:rPr>
              <a:t>семечки,</a:t>
            </a:r>
            <a:r>
              <a:rPr lang="ru-RU" sz="1600" spc="60" dirty="0">
                <a:solidFill>
                  <a:srgbClr val="FFFFFF"/>
                </a:solidFill>
                <a:cs typeface="Trebuchet MS"/>
              </a:rPr>
              <a:t> </a:t>
            </a:r>
            <a:r>
              <a:rPr lang="ru-RU" sz="1600" spc="-10" dirty="0">
                <a:solidFill>
                  <a:srgbClr val="FFFFFF"/>
                </a:solidFill>
                <a:cs typeface="Trebuchet MS"/>
              </a:rPr>
              <a:t>кунжут, </a:t>
            </a:r>
            <a:r>
              <a:rPr lang="ru-RU" sz="1600" spc="-465" dirty="0">
                <a:solidFill>
                  <a:srgbClr val="FFFFFF"/>
                </a:solidFill>
                <a:cs typeface="Trebuchet MS"/>
              </a:rPr>
              <a:t> </a:t>
            </a:r>
            <a:r>
              <a:rPr lang="ru-RU" sz="1600" spc="-10" dirty="0">
                <a:solidFill>
                  <a:srgbClr val="FFFFFF"/>
                </a:solidFill>
                <a:cs typeface="Trebuchet MS"/>
              </a:rPr>
              <a:t>семена</a:t>
            </a:r>
            <a:r>
              <a:rPr lang="ru-RU" sz="1600" spc="15" dirty="0">
                <a:solidFill>
                  <a:srgbClr val="FFFFFF"/>
                </a:solidFill>
                <a:cs typeface="Trebuchet MS"/>
              </a:rPr>
              <a:t> </a:t>
            </a:r>
            <a:r>
              <a:rPr lang="ru-RU" sz="1600" spc="-5" dirty="0">
                <a:solidFill>
                  <a:srgbClr val="FFFFFF"/>
                </a:solidFill>
                <a:cs typeface="Trebuchet MS"/>
              </a:rPr>
              <a:t>чиа,</a:t>
            </a:r>
            <a:r>
              <a:rPr lang="ru-RU" sz="1600" spc="15" dirty="0">
                <a:solidFill>
                  <a:srgbClr val="FFFFFF"/>
                </a:solidFill>
                <a:cs typeface="Trebuchet MS"/>
              </a:rPr>
              <a:t> </a:t>
            </a:r>
            <a:r>
              <a:rPr lang="ru-RU" sz="1600" spc="-5" dirty="0">
                <a:solidFill>
                  <a:srgbClr val="FFFFFF"/>
                </a:solidFill>
                <a:cs typeface="Trebuchet MS"/>
              </a:rPr>
              <a:t>печень</a:t>
            </a:r>
            <a:r>
              <a:rPr lang="ru-RU" sz="1600" spc="15" dirty="0">
                <a:solidFill>
                  <a:srgbClr val="FFFFFF"/>
                </a:solidFill>
                <a:cs typeface="Trebuchet MS"/>
              </a:rPr>
              <a:t> </a:t>
            </a:r>
            <a:r>
              <a:rPr lang="ru-RU" sz="1600" spc="-5" dirty="0">
                <a:solidFill>
                  <a:srgbClr val="FFFFFF"/>
                </a:solidFill>
                <a:cs typeface="Trebuchet MS"/>
              </a:rPr>
              <a:t>трески,</a:t>
            </a:r>
            <a:r>
              <a:rPr lang="ru-RU" sz="1600" spc="10" dirty="0">
                <a:solidFill>
                  <a:srgbClr val="FFFFFF"/>
                </a:solidFill>
                <a:cs typeface="Trebuchet MS"/>
              </a:rPr>
              <a:t> </a:t>
            </a:r>
            <a:r>
              <a:rPr lang="ru-RU" sz="1600" spc="-5" dirty="0">
                <a:solidFill>
                  <a:srgbClr val="FFFFFF"/>
                </a:solidFill>
                <a:cs typeface="Trebuchet MS"/>
              </a:rPr>
              <a:t>семга,</a:t>
            </a:r>
            <a:r>
              <a:rPr lang="ru-RU" sz="1600" dirty="0">
                <a:solidFill>
                  <a:srgbClr val="FFFFFF"/>
                </a:solidFill>
                <a:cs typeface="Trebuchet MS"/>
              </a:rPr>
              <a:t> </a:t>
            </a:r>
            <a:r>
              <a:rPr lang="ru-RU" sz="1600" spc="-10" dirty="0">
                <a:solidFill>
                  <a:srgbClr val="FFFFFF"/>
                </a:solidFill>
                <a:cs typeface="Trebuchet MS"/>
              </a:rPr>
              <a:t>грецкий</a:t>
            </a:r>
            <a:r>
              <a:rPr lang="ru-RU" sz="1600" spc="-5" dirty="0">
                <a:solidFill>
                  <a:srgbClr val="FFFFFF"/>
                </a:solidFill>
                <a:cs typeface="Trebuchet MS"/>
              </a:rPr>
              <a:t> </a:t>
            </a:r>
            <a:r>
              <a:rPr lang="ru-RU" sz="1600" spc="-10" dirty="0">
                <a:solidFill>
                  <a:srgbClr val="FFFFFF"/>
                </a:solidFill>
                <a:cs typeface="Trebuchet MS"/>
              </a:rPr>
              <a:t>орех.</a:t>
            </a:r>
            <a:endParaRPr lang="ru-RU" sz="1600" dirty="0">
              <a:cs typeface="Trebuchet MS"/>
            </a:endParaRPr>
          </a:p>
          <a:p>
            <a:pPr>
              <a:lnSpc>
                <a:spcPct val="100000"/>
              </a:lnSpc>
              <a:spcBef>
                <a:spcPts val="5"/>
              </a:spcBef>
            </a:pPr>
            <a:endParaRPr lang="ru-RU" sz="1600" dirty="0">
              <a:cs typeface="Trebuchet MS"/>
            </a:endParaRPr>
          </a:p>
          <a:p>
            <a:pPr marL="12700" marR="5080" indent="123189">
              <a:lnSpc>
                <a:spcPct val="100000"/>
              </a:lnSpc>
            </a:pPr>
            <a:r>
              <a:rPr lang="ru-RU" sz="1600" spc="-5" dirty="0">
                <a:solidFill>
                  <a:srgbClr val="FFFFFF"/>
                </a:solidFill>
                <a:cs typeface="Trebuchet MS"/>
              </a:rPr>
              <a:t>В</a:t>
            </a:r>
            <a:r>
              <a:rPr lang="ru-RU" sz="1600" spc="20" dirty="0">
                <a:solidFill>
                  <a:srgbClr val="FFFFFF"/>
                </a:solidFill>
                <a:cs typeface="Trebuchet MS"/>
              </a:rPr>
              <a:t> </a:t>
            </a:r>
            <a:r>
              <a:rPr lang="ru-RU" sz="1600" spc="-10" dirty="0">
                <a:solidFill>
                  <a:srgbClr val="FFFFFF"/>
                </a:solidFill>
                <a:cs typeface="Trebuchet MS"/>
              </a:rPr>
              <a:t>соответствии</a:t>
            </a:r>
            <a:r>
              <a:rPr lang="ru-RU" sz="1600" spc="45" dirty="0">
                <a:solidFill>
                  <a:srgbClr val="FFFFFF"/>
                </a:solidFill>
                <a:cs typeface="Trebuchet MS"/>
              </a:rPr>
              <a:t> </a:t>
            </a:r>
            <a:r>
              <a:rPr lang="ru-RU" sz="1600" spc="-5" dirty="0">
                <a:solidFill>
                  <a:srgbClr val="FFFFFF"/>
                </a:solidFill>
                <a:cs typeface="Trebuchet MS"/>
              </a:rPr>
              <a:t>с</a:t>
            </a:r>
            <a:r>
              <a:rPr lang="ru-RU" sz="1600" spc="20" dirty="0">
                <a:solidFill>
                  <a:srgbClr val="FFFFFF"/>
                </a:solidFill>
                <a:cs typeface="Trebuchet MS"/>
              </a:rPr>
              <a:t> </a:t>
            </a:r>
            <a:r>
              <a:rPr lang="ru-RU" sz="1600" spc="-5" dirty="0">
                <a:solidFill>
                  <a:srgbClr val="FFFFFF"/>
                </a:solidFill>
                <a:cs typeface="Trebuchet MS"/>
              </a:rPr>
              <a:t>Клиническим</a:t>
            </a:r>
            <a:r>
              <a:rPr lang="ru-RU" sz="1600" spc="15" dirty="0">
                <a:solidFill>
                  <a:srgbClr val="FFFFFF"/>
                </a:solidFill>
                <a:cs typeface="Trebuchet MS"/>
              </a:rPr>
              <a:t> </a:t>
            </a:r>
            <a:r>
              <a:rPr lang="ru-RU" sz="1600" spc="-10" dirty="0">
                <a:solidFill>
                  <a:srgbClr val="FFFFFF"/>
                </a:solidFill>
                <a:cs typeface="Trebuchet MS"/>
              </a:rPr>
              <a:t>протоколом</a:t>
            </a:r>
            <a:r>
              <a:rPr lang="ru-RU" sz="1600" spc="45" dirty="0">
                <a:solidFill>
                  <a:srgbClr val="FFFFFF"/>
                </a:solidFill>
                <a:cs typeface="Trebuchet MS"/>
              </a:rPr>
              <a:t> </a:t>
            </a:r>
            <a:r>
              <a:rPr lang="ru-RU" sz="1600" spc="-5" dirty="0">
                <a:solidFill>
                  <a:srgbClr val="FFFFFF"/>
                </a:solidFill>
                <a:cs typeface="Trebuchet MS"/>
              </a:rPr>
              <a:t>Междисциплинарной</a:t>
            </a:r>
            <a:r>
              <a:rPr lang="ru-RU" sz="1600" spc="70" dirty="0">
                <a:solidFill>
                  <a:srgbClr val="FFFFFF"/>
                </a:solidFill>
                <a:cs typeface="Trebuchet MS"/>
              </a:rPr>
              <a:t> </a:t>
            </a:r>
            <a:r>
              <a:rPr lang="ru-RU" sz="1600" spc="-5" dirty="0">
                <a:solidFill>
                  <a:srgbClr val="FFFFFF"/>
                </a:solidFill>
                <a:cs typeface="Trebuchet MS"/>
              </a:rPr>
              <a:t>ассоциации</a:t>
            </a:r>
            <a:r>
              <a:rPr lang="ru-RU" sz="1600" spc="55" dirty="0">
                <a:solidFill>
                  <a:srgbClr val="FFFFFF"/>
                </a:solidFill>
                <a:cs typeface="Trebuchet MS"/>
              </a:rPr>
              <a:t> </a:t>
            </a:r>
            <a:r>
              <a:rPr lang="ru-RU" sz="1600" spc="-5" dirty="0">
                <a:solidFill>
                  <a:srgbClr val="FFFFFF"/>
                </a:solidFill>
                <a:cs typeface="Trebuchet MS"/>
              </a:rPr>
              <a:t>специалистов</a:t>
            </a:r>
            <a:r>
              <a:rPr lang="ru-RU" sz="1600" spc="65" dirty="0">
                <a:solidFill>
                  <a:srgbClr val="FFFFFF"/>
                </a:solidFill>
                <a:cs typeface="Trebuchet MS"/>
              </a:rPr>
              <a:t> </a:t>
            </a:r>
            <a:r>
              <a:rPr lang="ru-RU" sz="1600" spc="-10" dirty="0">
                <a:solidFill>
                  <a:srgbClr val="FFFFFF"/>
                </a:solidFill>
                <a:cs typeface="Trebuchet MS"/>
              </a:rPr>
              <a:t>репродуктивной</a:t>
            </a:r>
            <a:r>
              <a:rPr lang="ru-RU" sz="1600" spc="45" dirty="0">
                <a:solidFill>
                  <a:srgbClr val="FFFFFF"/>
                </a:solidFill>
                <a:cs typeface="Trebuchet MS"/>
              </a:rPr>
              <a:t> </a:t>
            </a:r>
            <a:r>
              <a:rPr lang="ru-RU" sz="1600" spc="-10" dirty="0">
                <a:solidFill>
                  <a:srgbClr val="FFFFFF"/>
                </a:solidFill>
                <a:cs typeface="Trebuchet MS"/>
              </a:rPr>
              <a:t>медицины </a:t>
            </a:r>
            <a:r>
              <a:rPr lang="ru-RU" sz="1600" spc="-5" dirty="0">
                <a:solidFill>
                  <a:srgbClr val="FFFFFF"/>
                </a:solidFill>
                <a:cs typeface="Trebuchet MS"/>
              </a:rPr>
              <a:t> </a:t>
            </a:r>
            <a:r>
              <a:rPr lang="ru-RU" sz="1600" spc="-10" dirty="0">
                <a:solidFill>
                  <a:srgbClr val="FFFFFF"/>
                </a:solidFill>
                <a:cs typeface="Trebuchet MS"/>
              </a:rPr>
              <a:t>(МАРС,</a:t>
            </a:r>
            <a:r>
              <a:rPr lang="ru-RU" sz="1600" spc="10" dirty="0">
                <a:solidFill>
                  <a:srgbClr val="FFFFFF"/>
                </a:solidFill>
                <a:cs typeface="Trebuchet MS"/>
              </a:rPr>
              <a:t> </a:t>
            </a:r>
            <a:r>
              <a:rPr lang="ru-RU" sz="1600" spc="-10" dirty="0">
                <a:solidFill>
                  <a:srgbClr val="FFFFFF"/>
                </a:solidFill>
                <a:cs typeface="Trebuchet MS"/>
              </a:rPr>
              <a:t>Москва,</a:t>
            </a:r>
            <a:r>
              <a:rPr lang="ru-RU" sz="1600" spc="25" dirty="0">
                <a:solidFill>
                  <a:srgbClr val="FFFFFF"/>
                </a:solidFill>
                <a:cs typeface="Trebuchet MS"/>
              </a:rPr>
              <a:t> </a:t>
            </a:r>
            <a:r>
              <a:rPr lang="ru-RU" sz="1600" spc="-5" dirty="0">
                <a:solidFill>
                  <a:srgbClr val="FFFFFF"/>
                </a:solidFill>
                <a:cs typeface="Trebuchet MS"/>
              </a:rPr>
              <a:t>2017</a:t>
            </a:r>
            <a:r>
              <a:rPr lang="ru-RU" sz="1600" spc="5" dirty="0">
                <a:solidFill>
                  <a:srgbClr val="FFFFFF"/>
                </a:solidFill>
                <a:cs typeface="Trebuchet MS"/>
              </a:rPr>
              <a:t> </a:t>
            </a:r>
            <a:r>
              <a:rPr lang="ru-RU" sz="1600" spc="-5" dirty="0">
                <a:solidFill>
                  <a:srgbClr val="FFFFFF"/>
                </a:solidFill>
                <a:cs typeface="Trebuchet MS"/>
              </a:rPr>
              <a:t>г.),</a:t>
            </a:r>
            <a:r>
              <a:rPr lang="ru-RU" sz="1600" spc="5" dirty="0">
                <a:solidFill>
                  <a:srgbClr val="FFFFFF"/>
                </a:solidFill>
                <a:cs typeface="Trebuchet MS"/>
              </a:rPr>
              <a:t> </a:t>
            </a:r>
            <a:r>
              <a:rPr lang="ru-RU" sz="1600" spc="-10" dirty="0">
                <a:solidFill>
                  <a:srgbClr val="FFFFFF"/>
                </a:solidFill>
                <a:cs typeface="Trebuchet MS"/>
              </a:rPr>
              <a:t>женщинам,</a:t>
            </a:r>
            <a:r>
              <a:rPr lang="ru-RU" sz="1600" spc="40" dirty="0">
                <a:solidFill>
                  <a:srgbClr val="FFFFFF"/>
                </a:solidFill>
                <a:cs typeface="Trebuchet MS"/>
              </a:rPr>
              <a:t> </a:t>
            </a:r>
            <a:r>
              <a:rPr lang="ru-RU" sz="1600" spc="-5" dirty="0">
                <a:solidFill>
                  <a:srgbClr val="FFFFFF"/>
                </a:solidFill>
                <a:cs typeface="Trebuchet MS"/>
              </a:rPr>
              <a:t>готовящимся</a:t>
            </a:r>
            <a:r>
              <a:rPr lang="ru-RU" sz="1600" spc="25" dirty="0">
                <a:solidFill>
                  <a:srgbClr val="FFFFFF"/>
                </a:solidFill>
                <a:cs typeface="Trebuchet MS"/>
              </a:rPr>
              <a:t> </a:t>
            </a:r>
            <a:r>
              <a:rPr lang="ru-RU" sz="1600" spc="-5" dirty="0">
                <a:solidFill>
                  <a:srgbClr val="FFFFFF"/>
                </a:solidFill>
                <a:cs typeface="Trebuchet MS"/>
              </a:rPr>
              <a:t>к</a:t>
            </a:r>
            <a:r>
              <a:rPr lang="ru-RU" sz="1600" spc="5" dirty="0">
                <a:solidFill>
                  <a:srgbClr val="FFFFFF"/>
                </a:solidFill>
                <a:cs typeface="Trebuchet MS"/>
              </a:rPr>
              <a:t> </a:t>
            </a:r>
            <a:r>
              <a:rPr lang="ru-RU" sz="1600" spc="-10" dirty="0">
                <a:solidFill>
                  <a:srgbClr val="FFFFFF"/>
                </a:solidFill>
                <a:cs typeface="Trebuchet MS"/>
              </a:rPr>
              <a:t>зачатию,</a:t>
            </a:r>
            <a:r>
              <a:rPr lang="ru-RU" sz="1600" spc="35" dirty="0">
                <a:solidFill>
                  <a:srgbClr val="FFFFFF"/>
                </a:solidFill>
                <a:cs typeface="Trebuchet MS"/>
              </a:rPr>
              <a:t> </a:t>
            </a:r>
            <a:r>
              <a:rPr lang="ru-RU" sz="1600" spc="-10" dirty="0">
                <a:solidFill>
                  <a:srgbClr val="FFFFFF"/>
                </a:solidFill>
                <a:cs typeface="Trebuchet MS"/>
              </a:rPr>
              <a:t>необходимо</a:t>
            </a:r>
            <a:r>
              <a:rPr lang="ru-RU" sz="1600" spc="50" dirty="0">
                <a:solidFill>
                  <a:srgbClr val="FFFFFF"/>
                </a:solidFill>
                <a:cs typeface="Trebuchet MS"/>
              </a:rPr>
              <a:t> </a:t>
            </a:r>
            <a:r>
              <a:rPr lang="ru-RU" sz="1600" spc="-5" dirty="0">
                <a:solidFill>
                  <a:srgbClr val="FFFFFF"/>
                </a:solidFill>
                <a:cs typeface="Trebuchet MS"/>
              </a:rPr>
              <a:t>в</a:t>
            </a:r>
            <a:r>
              <a:rPr lang="ru-RU" sz="1600" spc="5" dirty="0">
                <a:solidFill>
                  <a:srgbClr val="FFFFFF"/>
                </a:solidFill>
                <a:cs typeface="Trebuchet MS"/>
              </a:rPr>
              <a:t> </a:t>
            </a:r>
            <a:r>
              <a:rPr lang="ru-RU" sz="1600" spc="-5" dirty="0">
                <a:solidFill>
                  <a:srgbClr val="FFFFFF"/>
                </a:solidFill>
                <a:cs typeface="Trebuchet MS"/>
              </a:rPr>
              <a:t>течение</a:t>
            </a:r>
            <a:r>
              <a:rPr lang="ru-RU" sz="1600" spc="25" dirty="0">
                <a:solidFill>
                  <a:srgbClr val="FFFFFF"/>
                </a:solidFill>
                <a:cs typeface="Trebuchet MS"/>
              </a:rPr>
              <a:t> </a:t>
            </a:r>
            <a:r>
              <a:rPr lang="ru-RU" sz="1600" spc="-5" dirty="0">
                <a:solidFill>
                  <a:srgbClr val="FFFFFF"/>
                </a:solidFill>
                <a:cs typeface="Trebuchet MS"/>
              </a:rPr>
              <a:t>3</a:t>
            </a:r>
            <a:r>
              <a:rPr lang="ru-RU" sz="1600" spc="20" dirty="0">
                <a:solidFill>
                  <a:srgbClr val="FFFFFF"/>
                </a:solidFill>
                <a:cs typeface="Trebuchet MS"/>
              </a:rPr>
              <a:t> </a:t>
            </a:r>
            <a:r>
              <a:rPr lang="ru-RU" sz="1600" spc="-5" dirty="0">
                <a:solidFill>
                  <a:srgbClr val="FFFFFF"/>
                </a:solidFill>
                <a:cs typeface="Trebuchet MS"/>
              </a:rPr>
              <a:t>мес.</a:t>
            </a:r>
            <a:r>
              <a:rPr lang="ru-RU" sz="1600" spc="5" dirty="0">
                <a:solidFill>
                  <a:srgbClr val="FFFFFF"/>
                </a:solidFill>
                <a:cs typeface="Trebuchet MS"/>
              </a:rPr>
              <a:t> </a:t>
            </a:r>
            <a:r>
              <a:rPr lang="ru-RU" sz="1600" spc="-5" dirty="0">
                <a:solidFill>
                  <a:srgbClr val="FFFFFF"/>
                </a:solidFill>
                <a:cs typeface="Trebuchet MS"/>
              </a:rPr>
              <a:t>преконцепционного</a:t>
            </a:r>
            <a:r>
              <a:rPr lang="ru-RU" sz="1600" spc="65" dirty="0">
                <a:solidFill>
                  <a:srgbClr val="FFFFFF"/>
                </a:solidFill>
                <a:cs typeface="Trebuchet MS"/>
              </a:rPr>
              <a:t> </a:t>
            </a:r>
            <a:r>
              <a:rPr lang="ru-RU" sz="1600" spc="-10" dirty="0">
                <a:solidFill>
                  <a:srgbClr val="FFFFFF"/>
                </a:solidFill>
                <a:cs typeface="Trebuchet MS"/>
              </a:rPr>
              <a:t>периода</a:t>
            </a:r>
            <a:r>
              <a:rPr lang="ru-RU" sz="1600" spc="25" dirty="0">
                <a:solidFill>
                  <a:srgbClr val="FFFFFF"/>
                </a:solidFill>
                <a:cs typeface="Trebuchet MS"/>
              </a:rPr>
              <a:t> </a:t>
            </a:r>
            <a:r>
              <a:rPr lang="ru-RU" sz="1600" spc="-5" dirty="0">
                <a:solidFill>
                  <a:srgbClr val="FFFFFF"/>
                </a:solidFill>
                <a:cs typeface="Trebuchet MS"/>
              </a:rPr>
              <a:t>и </a:t>
            </a:r>
            <a:r>
              <a:rPr lang="ru-RU" sz="1600" dirty="0">
                <a:solidFill>
                  <a:srgbClr val="FFFFFF"/>
                </a:solidFill>
                <a:cs typeface="Trebuchet MS"/>
              </a:rPr>
              <a:t> </a:t>
            </a:r>
            <a:r>
              <a:rPr lang="ru-RU" sz="1600" spc="-10" dirty="0">
                <a:solidFill>
                  <a:srgbClr val="FFFFFF"/>
                </a:solidFill>
                <a:cs typeface="Trebuchet MS"/>
              </a:rPr>
              <a:t>как</a:t>
            </a:r>
            <a:r>
              <a:rPr lang="ru-RU" sz="1600" spc="20" dirty="0">
                <a:solidFill>
                  <a:srgbClr val="FFFFFF"/>
                </a:solidFill>
                <a:cs typeface="Trebuchet MS"/>
              </a:rPr>
              <a:t> </a:t>
            </a:r>
            <a:r>
              <a:rPr lang="ru-RU" sz="1600" spc="-10" dirty="0">
                <a:solidFill>
                  <a:srgbClr val="FFFFFF"/>
                </a:solidFill>
                <a:cs typeface="Trebuchet MS"/>
              </a:rPr>
              <a:t>минимум</a:t>
            </a:r>
            <a:r>
              <a:rPr lang="ru-RU" sz="1600" spc="20" dirty="0">
                <a:solidFill>
                  <a:srgbClr val="FFFFFF"/>
                </a:solidFill>
                <a:cs typeface="Trebuchet MS"/>
              </a:rPr>
              <a:t> </a:t>
            </a:r>
            <a:r>
              <a:rPr lang="ru-RU" sz="1600" spc="-5" dirty="0">
                <a:solidFill>
                  <a:srgbClr val="FFFFFF"/>
                </a:solidFill>
                <a:cs typeface="Trebuchet MS"/>
              </a:rPr>
              <a:t>на</a:t>
            </a:r>
            <a:r>
              <a:rPr lang="ru-RU" sz="1600" spc="35" dirty="0">
                <a:solidFill>
                  <a:srgbClr val="FFFFFF"/>
                </a:solidFill>
                <a:cs typeface="Trebuchet MS"/>
              </a:rPr>
              <a:t> </a:t>
            </a:r>
            <a:r>
              <a:rPr lang="ru-RU" sz="1600" spc="-5" dirty="0">
                <a:solidFill>
                  <a:srgbClr val="FFFFFF"/>
                </a:solidFill>
                <a:cs typeface="Trebuchet MS"/>
              </a:rPr>
              <a:t>протяжении</a:t>
            </a:r>
            <a:r>
              <a:rPr lang="ru-RU" sz="1600" spc="25" dirty="0">
                <a:solidFill>
                  <a:srgbClr val="FFFFFF"/>
                </a:solidFill>
                <a:cs typeface="Trebuchet MS"/>
              </a:rPr>
              <a:t> </a:t>
            </a:r>
            <a:r>
              <a:rPr lang="ru-RU" sz="1600" spc="-5" dirty="0">
                <a:solidFill>
                  <a:srgbClr val="FFFFFF"/>
                </a:solidFill>
                <a:cs typeface="Trebuchet MS"/>
              </a:rPr>
              <a:t>I</a:t>
            </a:r>
            <a:r>
              <a:rPr lang="ru-RU" sz="1600" spc="15" dirty="0">
                <a:solidFill>
                  <a:srgbClr val="FFFFFF"/>
                </a:solidFill>
                <a:cs typeface="Trebuchet MS"/>
              </a:rPr>
              <a:t> </a:t>
            </a:r>
            <a:r>
              <a:rPr lang="ru-RU" sz="1600" spc="-10" dirty="0">
                <a:solidFill>
                  <a:srgbClr val="FFFFFF"/>
                </a:solidFill>
                <a:cs typeface="Trebuchet MS"/>
              </a:rPr>
              <a:t>триместра</a:t>
            </a:r>
            <a:r>
              <a:rPr lang="ru-RU" sz="1600" spc="55" dirty="0">
                <a:solidFill>
                  <a:srgbClr val="FFFFFF"/>
                </a:solidFill>
                <a:cs typeface="Trebuchet MS"/>
              </a:rPr>
              <a:t> </a:t>
            </a:r>
            <a:r>
              <a:rPr lang="ru-RU" sz="1600" spc="-5" dirty="0" err="1">
                <a:solidFill>
                  <a:srgbClr val="FFFFFF"/>
                </a:solidFill>
                <a:cs typeface="Trebuchet MS"/>
              </a:rPr>
              <a:t>гестации</a:t>
            </a:r>
            <a:r>
              <a:rPr lang="ru-RU" sz="1600" spc="30" dirty="0">
                <a:solidFill>
                  <a:srgbClr val="FFFFFF"/>
                </a:solidFill>
                <a:cs typeface="Trebuchet MS"/>
              </a:rPr>
              <a:t> </a:t>
            </a:r>
            <a:r>
              <a:rPr lang="ru-RU" sz="1600" spc="-5" dirty="0">
                <a:solidFill>
                  <a:srgbClr val="FFFFFF"/>
                </a:solidFill>
                <a:cs typeface="Trebuchet MS"/>
              </a:rPr>
              <a:t>принимать</a:t>
            </a:r>
            <a:r>
              <a:rPr lang="ru-RU" sz="1600" spc="35" dirty="0">
                <a:solidFill>
                  <a:srgbClr val="FFFFFF"/>
                </a:solidFill>
                <a:cs typeface="Trebuchet MS"/>
              </a:rPr>
              <a:t> </a:t>
            </a:r>
            <a:r>
              <a:rPr lang="ru-RU" sz="1600" spc="-5" dirty="0" err="1">
                <a:solidFill>
                  <a:srgbClr val="FFFFFF"/>
                </a:solidFill>
                <a:cs typeface="Trebuchet MS"/>
              </a:rPr>
              <a:t>фолаты</a:t>
            </a:r>
            <a:r>
              <a:rPr lang="ru-RU" sz="1600" spc="50" dirty="0">
                <a:solidFill>
                  <a:srgbClr val="FFFFFF"/>
                </a:solidFill>
                <a:cs typeface="Trebuchet MS"/>
              </a:rPr>
              <a:t> </a:t>
            </a:r>
            <a:r>
              <a:rPr lang="ru-RU" sz="1600" spc="-5" dirty="0">
                <a:solidFill>
                  <a:srgbClr val="FFFFFF"/>
                </a:solidFill>
                <a:cs typeface="Trebuchet MS"/>
              </a:rPr>
              <a:t>в</a:t>
            </a:r>
            <a:r>
              <a:rPr lang="ru-RU" sz="1600" spc="5" dirty="0">
                <a:solidFill>
                  <a:srgbClr val="FFFFFF"/>
                </a:solidFill>
                <a:cs typeface="Trebuchet MS"/>
              </a:rPr>
              <a:t> </a:t>
            </a:r>
            <a:r>
              <a:rPr lang="ru-RU" sz="1600" spc="-10" dirty="0">
                <a:solidFill>
                  <a:srgbClr val="FFFFFF"/>
                </a:solidFill>
                <a:cs typeface="Trebuchet MS"/>
              </a:rPr>
              <a:t>дозировке</a:t>
            </a:r>
            <a:r>
              <a:rPr lang="ru-RU" sz="1600" spc="30" dirty="0">
                <a:solidFill>
                  <a:srgbClr val="FFFFFF"/>
                </a:solidFill>
                <a:cs typeface="Trebuchet MS"/>
              </a:rPr>
              <a:t> </a:t>
            </a:r>
            <a:r>
              <a:rPr lang="ru-RU" sz="1600" spc="-5" dirty="0">
                <a:solidFill>
                  <a:srgbClr val="FFFFFF"/>
                </a:solidFill>
                <a:cs typeface="Trebuchet MS"/>
              </a:rPr>
              <a:t>400–800</a:t>
            </a:r>
            <a:r>
              <a:rPr lang="ru-RU" sz="1600" spc="5" dirty="0">
                <a:solidFill>
                  <a:srgbClr val="FFFFFF"/>
                </a:solidFill>
                <a:cs typeface="Trebuchet MS"/>
              </a:rPr>
              <a:t> </a:t>
            </a:r>
            <a:r>
              <a:rPr lang="ru-RU" sz="1600" spc="-5" dirty="0">
                <a:solidFill>
                  <a:srgbClr val="FFFFFF"/>
                </a:solidFill>
                <a:cs typeface="Trebuchet MS"/>
              </a:rPr>
              <a:t>мкг/</a:t>
            </a:r>
            <a:r>
              <a:rPr lang="ru-RU" sz="1600" spc="-5" dirty="0" err="1">
                <a:solidFill>
                  <a:srgbClr val="FFFFFF"/>
                </a:solidFill>
                <a:cs typeface="Trebuchet MS"/>
              </a:rPr>
              <a:t>сут</a:t>
            </a:r>
            <a:r>
              <a:rPr lang="ru-RU" sz="1600" spc="-5" dirty="0">
                <a:solidFill>
                  <a:srgbClr val="FFFFFF"/>
                </a:solidFill>
                <a:cs typeface="Trebuchet MS"/>
              </a:rPr>
              <a:t>.</a:t>
            </a:r>
            <a:r>
              <a:rPr lang="ru-RU" sz="1600" spc="20" dirty="0">
                <a:solidFill>
                  <a:srgbClr val="FFFFFF"/>
                </a:solidFill>
                <a:cs typeface="Trebuchet MS"/>
              </a:rPr>
              <a:t> </a:t>
            </a:r>
            <a:r>
              <a:rPr lang="ru-RU" sz="1600" spc="-5" dirty="0">
                <a:solidFill>
                  <a:srgbClr val="FFFFFF"/>
                </a:solidFill>
                <a:cs typeface="Trebuchet MS"/>
              </a:rPr>
              <a:t>В</a:t>
            </a:r>
            <a:r>
              <a:rPr lang="ru-RU" sz="1600" spc="10" dirty="0">
                <a:solidFill>
                  <a:srgbClr val="FFFFFF"/>
                </a:solidFill>
                <a:cs typeface="Trebuchet MS"/>
              </a:rPr>
              <a:t> </a:t>
            </a:r>
            <a:r>
              <a:rPr lang="ru-RU" sz="1600" spc="-5" dirty="0">
                <a:solidFill>
                  <a:srgbClr val="FFFFFF"/>
                </a:solidFill>
                <a:cs typeface="Trebuchet MS"/>
              </a:rPr>
              <a:t>группах</a:t>
            </a:r>
            <a:r>
              <a:rPr lang="ru-RU" sz="1600" spc="20" dirty="0">
                <a:solidFill>
                  <a:srgbClr val="FFFFFF"/>
                </a:solidFill>
                <a:cs typeface="Trebuchet MS"/>
              </a:rPr>
              <a:t> </a:t>
            </a:r>
            <a:r>
              <a:rPr lang="ru-RU" sz="1600" spc="-10" dirty="0">
                <a:solidFill>
                  <a:srgbClr val="FFFFFF"/>
                </a:solidFill>
                <a:cs typeface="Trebuchet MS"/>
              </a:rPr>
              <a:t>высокого </a:t>
            </a:r>
            <a:r>
              <a:rPr lang="ru-RU" sz="1600" spc="-5" dirty="0">
                <a:solidFill>
                  <a:srgbClr val="FFFFFF"/>
                </a:solidFill>
                <a:cs typeface="Trebuchet MS"/>
              </a:rPr>
              <a:t> </a:t>
            </a:r>
            <a:r>
              <a:rPr lang="ru-RU" sz="1600" spc="-10" dirty="0">
                <a:solidFill>
                  <a:srgbClr val="FFFFFF"/>
                </a:solidFill>
                <a:cs typeface="Trebuchet MS"/>
              </a:rPr>
              <a:t>риска</a:t>
            </a:r>
            <a:r>
              <a:rPr lang="ru-RU" sz="1600" spc="20" dirty="0">
                <a:solidFill>
                  <a:srgbClr val="FFFFFF"/>
                </a:solidFill>
                <a:cs typeface="Trebuchet MS"/>
              </a:rPr>
              <a:t> </a:t>
            </a:r>
            <a:r>
              <a:rPr lang="ru-RU" sz="1600" spc="-10" dirty="0">
                <a:solidFill>
                  <a:srgbClr val="FFFFFF"/>
                </a:solidFill>
                <a:cs typeface="Trebuchet MS"/>
              </a:rPr>
              <a:t>дефекта</a:t>
            </a:r>
            <a:r>
              <a:rPr lang="ru-RU" sz="1600" spc="5" dirty="0">
                <a:solidFill>
                  <a:srgbClr val="FFFFFF"/>
                </a:solidFill>
                <a:cs typeface="Trebuchet MS"/>
              </a:rPr>
              <a:t> </a:t>
            </a:r>
            <a:r>
              <a:rPr lang="ru-RU" sz="1600" spc="-10" dirty="0">
                <a:solidFill>
                  <a:srgbClr val="FFFFFF"/>
                </a:solidFill>
                <a:cs typeface="Trebuchet MS"/>
              </a:rPr>
              <a:t>нервной</a:t>
            </a:r>
            <a:r>
              <a:rPr lang="ru-RU" sz="1600" spc="45" dirty="0">
                <a:solidFill>
                  <a:srgbClr val="FFFFFF"/>
                </a:solidFill>
                <a:cs typeface="Trebuchet MS"/>
              </a:rPr>
              <a:t> </a:t>
            </a:r>
            <a:r>
              <a:rPr lang="ru-RU" sz="1600" spc="-5" dirty="0">
                <a:solidFill>
                  <a:srgbClr val="FFFFFF"/>
                </a:solidFill>
                <a:cs typeface="Trebuchet MS"/>
              </a:rPr>
              <a:t>трубки</a:t>
            </a:r>
            <a:r>
              <a:rPr lang="ru-RU" sz="1600" spc="25" dirty="0">
                <a:solidFill>
                  <a:srgbClr val="FFFFFF"/>
                </a:solidFill>
                <a:cs typeface="Trebuchet MS"/>
              </a:rPr>
              <a:t> </a:t>
            </a:r>
            <a:r>
              <a:rPr lang="ru-RU" sz="1600" spc="-10" dirty="0">
                <a:solidFill>
                  <a:srgbClr val="FFFFFF"/>
                </a:solidFill>
                <a:cs typeface="Trebuchet MS"/>
              </a:rPr>
              <a:t>доза</a:t>
            </a:r>
            <a:r>
              <a:rPr lang="ru-RU" sz="1600" spc="30" dirty="0">
                <a:solidFill>
                  <a:srgbClr val="FFFFFF"/>
                </a:solidFill>
                <a:cs typeface="Trebuchet MS"/>
              </a:rPr>
              <a:t> </a:t>
            </a:r>
            <a:r>
              <a:rPr lang="ru-RU" sz="1600" spc="-10" dirty="0">
                <a:solidFill>
                  <a:srgbClr val="FFFFFF"/>
                </a:solidFill>
                <a:cs typeface="Trebuchet MS"/>
              </a:rPr>
              <a:t>должна</a:t>
            </a:r>
            <a:r>
              <a:rPr lang="ru-RU" sz="1600" spc="30" dirty="0">
                <a:solidFill>
                  <a:srgbClr val="FFFFFF"/>
                </a:solidFill>
                <a:cs typeface="Trebuchet MS"/>
              </a:rPr>
              <a:t> </a:t>
            </a:r>
            <a:r>
              <a:rPr lang="ru-RU" sz="1600" spc="-5" dirty="0">
                <a:solidFill>
                  <a:srgbClr val="FFFFFF"/>
                </a:solidFill>
                <a:cs typeface="Trebuchet MS"/>
              </a:rPr>
              <a:t>быть</a:t>
            </a:r>
            <a:r>
              <a:rPr lang="ru-RU" sz="1600" spc="30" dirty="0">
                <a:solidFill>
                  <a:srgbClr val="FFFFFF"/>
                </a:solidFill>
                <a:cs typeface="Trebuchet MS"/>
              </a:rPr>
              <a:t> </a:t>
            </a:r>
            <a:r>
              <a:rPr lang="ru-RU" sz="1600" spc="-5" dirty="0">
                <a:solidFill>
                  <a:srgbClr val="FFFFFF"/>
                </a:solidFill>
                <a:cs typeface="Trebuchet MS"/>
              </a:rPr>
              <a:t>увеличена</a:t>
            </a:r>
            <a:r>
              <a:rPr lang="ru-RU" sz="1600" spc="35" dirty="0">
                <a:solidFill>
                  <a:srgbClr val="FFFFFF"/>
                </a:solidFill>
                <a:cs typeface="Trebuchet MS"/>
              </a:rPr>
              <a:t> </a:t>
            </a:r>
            <a:r>
              <a:rPr lang="ru-RU" sz="1600" spc="-5" dirty="0">
                <a:solidFill>
                  <a:srgbClr val="FFFFFF"/>
                </a:solidFill>
                <a:cs typeface="Trebuchet MS"/>
              </a:rPr>
              <a:t>до</a:t>
            </a:r>
            <a:r>
              <a:rPr lang="ru-RU" sz="1600" spc="5" dirty="0">
                <a:solidFill>
                  <a:srgbClr val="FFFFFF"/>
                </a:solidFill>
                <a:cs typeface="Trebuchet MS"/>
              </a:rPr>
              <a:t> </a:t>
            </a:r>
            <a:r>
              <a:rPr lang="ru-RU" sz="1600" spc="-5" dirty="0">
                <a:solidFill>
                  <a:srgbClr val="FFFFFF"/>
                </a:solidFill>
                <a:cs typeface="Trebuchet MS"/>
              </a:rPr>
              <a:t>4000</a:t>
            </a:r>
            <a:r>
              <a:rPr lang="ru-RU" sz="1600" spc="5" dirty="0">
                <a:solidFill>
                  <a:srgbClr val="FFFFFF"/>
                </a:solidFill>
                <a:cs typeface="Trebuchet MS"/>
              </a:rPr>
              <a:t> </a:t>
            </a:r>
            <a:r>
              <a:rPr lang="ru-RU" sz="1600" dirty="0">
                <a:solidFill>
                  <a:srgbClr val="FFFFFF"/>
                </a:solidFill>
                <a:cs typeface="Trebuchet MS"/>
              </a:rPr>
              <a:t>мкг/</a:t>
            </a:r>
            <a:r>
              <a:rPr lang="ru-RU" sz="1600" dirty="0" err="1">
                <a:solidFill>
                  <a:srgbClr val="FFFFFF"/>
                </a:solidFill>
                <a:cs typeface="Trebuchet MS"/>
              </a:rPr>
              <a:t>сут</a:t>
            </a:r>
            <a:r>
              <a:rPr lang="ru-RU" sz="1600" spc="10" dirty="0">
                <a:solidFill>
                  <a:srgbClr val="FFFFFF"/>
                </a:solidFill>
                <a:cs typeface="Trebuchet MS"/>
              </a:rPr>
              <a:t> </a:t>
            </a:r>
            <a:r>
              <a:rPr lang="ru-RU" sz="1600" spc="-5" dirty="0">
                <a:solidFill>
                  <a:srgbClr val="FFFFFF"/>
                </a:solidFill>
                <a:cs typeface="Trebuchet MS"/>
              </a:rPr>
              <a:t>(под</a:t>
            </a:r>
            <a:r>
              <a:rPr lang="ru-RU" sz="1600" spc="25" dirty="0">
                <a:solidFill>
                  <a:srgbClr val="FFFFFF"/>
                </a:solidFill>
                <a:cs typeface="Trebuchet MS"/>
              </a:rPr>
              <a:t> </a:t>
            </a:r>
            <a:r>
              <a:rPr lang="ru-RU" sz="1600" spc="-10" dirty="0">
                <a:solidFill>
                  <a:srgbClr val="FFFFFF"/>
                </a:solidFill>
                <a:cs typeface="Trebuchet MS"/>
              </a:rPr>
              <a:t>контролем</a:t>
            </a:r>
            <a:r>
              <a:rPr lang="ru-RU" sz="1600" spc="40" dirty="0">
                <a:solidFill>
                  <a:srgbClr val="FFFFFF"/>
                </a:solidFill>
                <a:cs typeface="Trebuchet MS"/>
              </a:rPr>
              <a:t> </a:t>
            </a:r>
            <a:r>
              <a:rPr lang="ru-RU" sz="1600" spc="-10" dirty="0">
                <a:solidFill>
                  <a:srgbClr val="FFFFFF"/>
                </a:solidFill>
                <a:cs typeface="Trebuchet MS"/>
              </a:rPr>
              <a:t>содержания</a:t>
            </a:r>
            <a:r>
              <a:rPr lang="ru-RU" sz="1600" spc="35" dirty="0">
                <a:solidFill>
                  <a:srgbClr val="FFFFFF"/>
                </a:solidFill>
                <a:cs typeface="Trebuchet MS"/>
              </a:rPr>
              <a:t> </a:t>
            </a:r>
            <a:r>
              <a:rPr lang="ru-RU" sz="1600" spc="-5" dirty="0">
                <a:solidFill>
                  <a:srgbClr val="FFFFFF"/>
                </a:solidFill>
                <a:cs typeface="Trebuchet MS"/>
              </a:rPr>
              <a:t>гомоцистеина</a:t>
            </a:r>
            <a:r>
              <a:rPr lang="ru-RU" sz="1600" spc="55" dirty="0">
                <a:solidFill>
                  <a:srgbClr val="FFFFFF"/>
                </a:solidFill>
                <a:cs typeface="Trebuchet MS"/>
              </a:rPr>
              <a:t> </a:t>
            </a:r>
            <a:r>
              <a:rPr lang="ru-RU" sz="1600" spc="-5" dirty="0">
                <a:solidFill>
                  <a:srgbClr val="FFFFFF"/>
                </a:solidFill>
                <a:cs typeface="Trebuchet MS"/>
              </a:rPr>
              <a:t>в </a:t>
            </a:r>
            <a:r>
              <a:rPr lang="ru-RU" sz="1600" dirty="0">
                <a:solidFill>
                  <a:srgbClr val="FFFFFF"/>
                </a:solidFill>
                <a:cs typeface="Trebuchet MS"/>
              </a:rPr>
              <a:t> </a:t>
            </a:r>
            <a:r>
              <a:rPr lang="ru-RU" sz="1600" spc="-10" dirty="0">
                <a:solidFill>
                  <a:srgbClr val="FFFFFF"/>
                </a:solidFill>
                <a:cs typeface="Trebuchet MS"/>
              </a:rPr>
              <a:t>крови).</a:t>
            </a:r>
            <a:r>
              <a:rPr lang="ru-RU" sz="1600" spc="25" dirty="0">
                <a:solidFill>
                  <a:srgbClr val="FFFFFF"/>
                </a:solidFill>
                <a:cs typeface="Trebuchet MS"/>
              </a:rPr>
              <a:t> </a:t>
            </a:r>
            <a:r>
              <a:rPr lang="ru-RU" sz="1600" spc="-10" dirty="0">
                <a:solidFill>
                  <a:srgbClr val="FFFFFF"/>
                </a:solidFill>
                <a:cs typeface="Trebuchet MS"/>
              </a:rPr>
              <a:t>Решение</a:t>
            </a:r>
            <a:r>
              <a:rPr lang="ru-RU" sz="1600" spc="25" dirty="0">
                <a:solidFill>
                  <a:srgbClr val="FFFFFF"/>
                </a:solidFill>
                <a:cs typeface="Trebuchet MS"/>
              </a:rPr>
              <a:t> </a:t>
            </a:r>
            <a:r>
              <a:rPr lang="ru-RU" sz="1600" spc="-5" dirty="0">
                <a:solidFill>
                  <a:srgbClr val="FFFFFF"/>
                </a:solidFill>
                <a:cs typeface="Trebuchet MS"/>
              </a:rPr>
              <a:t>о</a:t>
            </a:r>
            <a:r>
              <a:rPr lang="ru-RU" sz="1600" spc="25" dirty="0">
                <a:solidFill>
                  <a:srgbClr val="FFFFFF"/>
                </a:solidFill>
                <a:cs typeface="Trebuchet MS"/>
              </a:rPr>
              <a:t> </a:t>
            </a:r>
            <a:r>
              <a:rPr lang="ru-RU" sz="1600" spc="-10" dirty="0">
                <a:solidFill>
                  <a:srgbClr val="FFFFFF"/>
                </a:solidFill>
                <a:cs typeface="Trebuchet MS"/>
              </a:rPr>
              <a:t>дотации</a:t>
            </a:r>
            <a:r>
              <a:rPr lang="ru-RU" sz="1600" spc="60" dirty="0">
                <a:solidFill>
                  <a:srgbClr val="FFFFFF"/>
                </a:solidFill>
                <a:cs typeface="Trebuchet MS"/>
              </a:rPr>
              <a:t> </a:t>
            </a:r>
            <a:r>
              <a:rPr lang="ru-RU" sz="1600" spc="-5" dirty="0">
                <a:solidFill>
                  <a:srgbClr val="FFFFFF"/>
                </a:solidFill>
                <a:cs typeface="Trebuchet MS"/>
              </a:rPr>
              <a:t>железа</a:t>
            </a:r>
            <a:r>
              <a:rPr lang="ru-RU" sz="1600" spc="20" dirty="0">
                <a:solidFill>
                  <a:srgbClr val="FFFFFF"/>
                </a:solidFill>
                <a:cs typeface="Trebuchet MS"/>
              </a:rPr>
              <a:t> </a:t>
            </a:r>
            <a:r>
              <a:rPr lang="ru-RU" sz="1600" spc="-5" dirty="0">
                <a:solidFill>
                  <a:srgbClr val="FFFFFF"/>
                </a:solidFill>
                <a:cs typeface="Trebuchet MS"/>
              </a:rPr>
              <a:t>необходимо</a:t>
            </a:r>
            <a:r>
              <a:rPr lang="ru-RU" sz="1600" spc="70" dirty="0">
                <a:solidFill>
                  <a:srgbClr val="FFFFFF"/>
                </a:solidFill>
                <a:cs typeface="Trebuchet MS"/>
              </a:rPr>
              <a:t> </a:t>
            </a:r>
            <a:r>
              <a:rPr lang="ru-RU" sz="1600" spc="-10" dirty="0">
                <a:solidFill>
                  <a:srgbClr val="FFFFFF"/>
                </a:solidFill>
                <a:cs typeface="Trebuchet MS"/>
              </a:rPr>
              <a:t>основывать</a:t>
            </a:r>
            <a:r>
              <a:rPr lang="ru-RU" sz="1600" spc="75" dirty="0">
                <a:solidFill>
                  <a:srgbClr val="FFFFFF"/>
                </a:solidFill>
                <a:cs typeface="Trebuchet MS"/>
              </a:rPr>
              <a:t> </a:t>
            </a:r>
            <a:r>
              <a:rPr lang="ru-RU" sz="1600" spc="-5" dirty="0">
                <a:solidFill>
                  <a:srgbClr val="FFFFFF"/>
                </a:solidFill>
                <a:cs typeface="Trebuchet MS"/>
              </a:rPr>
              <a:t>на</a:t>
            </a:r>
            <a:r>
              <a:rPr lang="ru-RU" sz="1600" spc="30" dirty="0">
                <a:solidFill>
                  <a:srgbClr val="FFFFFF"/>
                </a:solidFill>
                <a:cs typeface="Trebuchet MS"/>
              </a:rPr>
              <a:t> </a:t>
            </a:r>
            <a:r>
              <a:rPr lang="ru-RU" sz="1600" spc="-10" dirty="0">
                <a:solidFill>
                  <a:srgbClr val="FFFFFF"/>
                </a:solidFill>
                <a:cs typeface="Trebuchet MS"/>
              </a:rPr>
              <a:t>данных</a:t>
            </a:r>
            <a:r>
              <a:rPr lang="ru-RU" sz="1600" spc="60" dirty="0">
                <a:solidFill>
                  <a:srgbClr val="FFFFFF"/>
                </a:solidFill>
                <a:cs typeface="Trebuchet MS"/>
              </a:rPr>
              <a:t> </a:t>
            </a:r>
            <a:r>
              <a:rPr lang="ru-RU" sz="1600" spc="-10" dirty="0">
                <a:solidFill>
                  <a:srgbClr val="FFFFFF"/>
                </a:solidFill>
                <a:cs typeface="Trebuchet MS"/>
              </a:rPr>
              <a:t>лабораторной</a:t>
            </a:r>
            <a:r>
              <a:rPr lang="ru-RU" sz="1600" spc="70" dirty="0">
                <a:solidFill>
                  <a:srgbClr val="FFFFFF"/>
                </a:solidFill>
                <a:cs typeface="Trebuchet MS"/>
              </a:rPr>
              <a:t> </a:t>
            </a:r>
            <a:r>
              <a:rPr lang="ru-RU" sz="1600" spc="-5" dirty="0">
                <a:solidFill>
                  <a:srgbClr val="FFFFFF"/>
                </a:solidFill>
                <a:cs typeface="Trebuchet MS"/>
              </a:rPr>
              <a:t>оценки</a:t>
            </a:r>
            <a:r>
              <a:rPr lang="ru-RU" sz="1600" spc="50" dirty="0">
                <a:solidFill>
                  <a:srgbClr val="FFFFFF"/>
                </a:solidFill>
                <a:cs typeface="Trebuchet MS"/>
              </a:rPr>
              <a:t> </a:t>
            </a:r>
            <a:r>
              <a:rPr lang="ru-RU" sz="1600" spc="-5" dirty="0">
                <a:solidFill>
                  <a:srgbClr val="FFFFFF"/>
                </a:solidFill>
                <a:cs typeface="Trebuchet MS"/>
              </a:rPr>
              <a:t>показателей,</a:t>
            </a:r>
            <a:r>
              <a:rPr lang="ru-RU" sz="1600" spc="65" dirty="0">
                <a:solidFill>
                  <a:srgbClr val="FFFFFF"/>
                </a:solidFill>
                <a:cs typeface="Trebuchet MS"/>
              </a:rPr>
              <a:t> </a:t>
            </a:r>
            <a:r>
              <a:rPr lang="ru-RU" sz="1600" spc="-10" dirty="0">
                <a:solidFill>
                  <a:srgbClr val="FFFFFF"/>
                </a:solidFill>
                <a:cs typeface="Trebuchet MS"/>
              </a:rPr>
              <a:t>характеризующих </a:t>
            </a:r>
            <a:r>
              <a:rPr lang="ru-RU" sz="1600" spc="-465" dirty="0">
                <a:solidFill>
                  <a:srgbClr val="FFFFFF"/>
                </a:solidFill>
                <a:cs typeface="Trebuchet MS"/>
              </a:rPr>
              <a:t> </a:t>
            </a:r>
            <a:r>
              <a:rPr lang="ru-RU" sz="1600" spc="-5" dirty="0">
                <a:solidFill>
                  <a:srgbClr val="FFFFFF"/>
                </a:solidFill>
                <a:cs typeface="Trebuchet MS"/>
              </a:rPr>
              <a:t>обеспеченность</a:t>
            </a:r>
            <a:r>
              <a:rPr lang="ru-RU" sz="1600" spc="45" dirty="0">
                <a:solidFill>
                  <a:srgbClr val="FFFFFF"/>
                </a:solidFill>
                <a:cs typeface="Trebuchet MS"/>
              </a:rPr>
              <a:t> </a:t>
            </a:r>
            <a:r>
              <a:rPr lang="ru-RU" sz="1600" spc="-10" dirty="0">
                <a:solidFill>
                  <a:srgbClr val="FFFFFF"/>
                </a:solidFill>
                <a:cs typeface="Trebuchet MS"/>
              </a:rPr>
              <a:t>организма</a:t>
            </a:r>
            <a:r>
              <a:rPr lang="ru-RU" sz="1600" spc="40" dirty="0">
                <a:solidFill>
                  <a:srgbClr val="FFFFFF"/>
                </a:solidFill>
                <a:cs typeface="Trebuchet MS"/>
              </a:rPr>
              <a:t> </a:t>
            </a:r>
            <a:r>
              <a:rPr lang="ru-RU" sz="1600" spc="-5" dirty="0">
                <a:solidFill>
                  <a:srgbClr val="FFFFFF"/>
                </a:solidFill>
                <a:cs typeface="Trebuchet MS"/>
              </a:rPr>
              <a:t>железом.</a:t>
            </a:r>
            <a:endParaRPr lang="ru-RU" sz="1600" dirty="0">
              <a:cs typeface="Trebuchet MS"/>
            </a:endParaRPr>
          </a:p>
          <a:p>
            <a:pPr>
              <a:lnSpc>
                <a:spcPct val="100000"/>
              </a:lnSpc>
              <a:spcBef>
                <a:spcPts val="5"/>
              </a:spcBef>
            </a:pPr>
            <a:endParaRPr lang="ru-RU" sz="1600" dirty="0">
              <a:cs typeface="Trebuchet MS"/>
            </a:endParaRPr>
          </a:p>
          <a:p>
            <a:pPr marL="12700" marR="441959" indent="123189">
              <a:lnSpc>
                <a:spcPct val="100000"/>
              </a:lnSpc>
              <a:spcBef>
                <a:spcPts val="5"/>
              </a:spcBef>
            </a:pPr>
            <a:r>
              <a:rPr lang="ru-RU" sz="1600" spc="-5" dirty="0">
                <a:solidFill>
                  <a:srgbClr val="FFFFFF"/>
                </a:solidFill>
                <a:cs typeface="Trebuchet MS"/>
              </a:rPr>
              <a:t>В</a:t>
            </a:r>
            <a:r>
              <a:rPr lang="ru-RU" sz="1600" spc="20" dirty="0">
                <a:solidFill>
                  <a:srgbClr val="FFFFFF"/>
                </a:solidFill>
                <a:cs typeface="Trebuchet MS"/>
              </a:rPr>
              <a:t> </a:t>
            </a:r>
            <a:r>
              <a:rPr lang="ru-RU" sz="1600" spc="-10" dirty="0">
                <a:solidFill>
                  <a:srgbClr val="FFFFFF"/>
                </a:solidFill>
                <a:cs typeface="Trebuchet MS"/>
              </a:rPr>
              <a:t>отличие</a:t>
            </a:r>
            <a:r>
              <a:rPr lang="ru-RU" sz="1600" spc="25" dirty="0">
                <a:solidFill>
                  <a:srgbClr val="FFFFFF"/>
                </a:solidFill>
                <a:cs typeface="Trebuchet MS"/>
              </a:rPr>
              <a:t> </a:t>
            </a:r>
            <a:r>
              <a:rPr lang="ru-RU" sz="1600" spc="-5" dirty="0">
                <a:solidFill>
                  <a:srgbClr val="FFFFFF"/>
                </a:solidFill>
                <a:cs typeface="Trebuchet MS"/>
              </a:rPr>
              <a:t>от</a:t>
            </a:r>
            <a:r>
              <a:rPr lang="ru-RU" sz="1600" spc="25" dirty="0">
                <a:solidFill>
                  <a:srgbClr val="FFFFFF"/>
                </a:solidFill>
                <a:cs typeface="Trebuchet MS"/>
              </a:rPr>
              <a:t> </a:t>
            </a:r>
            <a:r>
              <a:rPr lang="ru-RU" sz="1600" spc="-5" dirty="0">
                <a:solidFill>
                  <a:srgbClr val="FFFFFF"/>
                </a:solidFill>
                <a:cs typeface="Trebuchet MS"/>
              </a:rPr>
              <a:t>I</a:t>
            </a:r>
            <a:r>
              <a:rPr lang="ru-RU" sz="1600" spc="10" dirty="0">
                <a:solidFill>
                  <a:srgbClr val="FFFFFF"/>
                </a:solidFill>
                <a:cs typeface="Trebuchet MS"/>
              </a:rPr>
              <a:t> </a:t>
            </a:r>
            <a:r>
              <a:rPr lang="ru-RU" sz="1600" spc="-10" dirty="0">
                <a:solidFill>
                  <a:srgbClr val="FFFFFF"/>
                </a:solidFill>
                <a:cs typeface="Trebuchet MS"/>
              </a:rPr>
              <a:t>триместра</a:t>
            </a:r>
            <a:r>
              <a:rPr lang="ru-RU" sz="1600" spc="25" dirty="0">
                <a:solidFill>
                  <a:srgbClr val="FFFFFF"/>
                </a:solidFill>
                <a:cs typeface="Trebuchet MS"/>
              </a:rPr>
              <a:t> </a:t>
            </a:r>
            <a:r>
              <a:rPr lang="ru-RU" sz="1600" spc="-5" dirty="0">
                <a:solidFill>
                  <a:srgbClr val="FFFFFF"/>
                </a:solidFill>
                <a:cs typeface="Trebuchet MS"/>
              </a:rPr>
              <a:t>беременности,</a:t>
            </a:r>
            <a:r>
              <a:rPr lang="ru-RU" sz="1600" spc="60" dirty="0">
                <a:solidFill>
                  <a:srgbClr val="FFFFFF"/>
                </a:solidFill>
                <a:cs typeface="Trebuchet MS"/>
              </a:rPr>
              <a:t> </a:t>
            </a:r>
            <a:r>
              <a:rPr lang="ru-RU" sz="1600" spc="-5" dirty="0">
                <a:solidFill>
                  <a:srgbClr val="FFFFFF"/>
                </a:solidFill>
                <a:cs typeface="Trebuchet MS"/>
              </a:rPr>
              <a:t>II</a:t>
            </a:r>
            <a:r>
              <a:rPr lang="ru-RU" sz="1600" spc="25" dirty="0">
                <a:solidFill>
                  <a:srgbClr val="FFFFFF"/>
                </a:solidFill>
                <a:cs typeface="Trebuchet MS"/>
              </a:rPr>
              <a:t> </a:t>
            </a:r>
            <a:r>
              <a:rPr lang="ru-RU" sz="1600" spc="-5" dirty="0">
                <a:solidFill>
                  <a:srgbClr val="FFFFFF"/>
                </a:solidFill>
                <a:cs typeface="Trebuchet MS"/>
              </a:rPr>
              <a:t>и</a:t>
            </a:r>
            <a:r>
              <a:rPr lang="ru-RU" sz="1600" dirty="0">
                <a:solidFill>
                  <a:srgbClr val="FFFFFF"/>
                </a:solidFill>
                <a:cs typeface="Trebuchet MS"/>
              </a:rPr>
              <a:t> </a:t>
            </a:r>
            <a:r>
              <a:rPr lang="ru-RU" sz="1600" spc="-5" dirty="0">
                <a:solidFill>
                  <a:srgbClr val="FFFFFF"/>
                </a:solidFill>
                <a:cs typeface="Trebuchet MS"/>
              </a:rPr>
              <a:t>III</a:t>
            </a:r>
            <a:r>
              <a:rPr lang="ru-RU" sz="1600" spc="25" dirty="0">
                <a:solidFill>
                  <a:srgbClr val="FFFFFF"/>
                </a:solidFill>
                <a:cs typeface="Trebuchet MS"/>
              </a:rPr>
              <a:t> </a:t>
            </a:r>
            <a:r>
              <a:rPr lang="ru-RU" sz="1600" spc="-10" dirty="0">
                <a:solidFill>
                  <a:srgbClr val="FFFFFF"/>
                </a:solidFill>
                <a:cs typeface="Trebuchet MS"/>
              </a:rPr>
              <a:t>триместры</a:t>
            </a:r>
            <a:r>
              <a:rPr lang="ru-RU" sz="1600" spc="35" dirty="0">
                <a:solidFill>
                  <a:srgbClr val="FFFFFF"/>
                </a:solidFill>
                <a:cs typeface="Trebuchet MS"/>
              </a:rPr>
              <a:t> </a:t>
            </a:r>
            <a:r>
              <a:rPr lang="ru-RU" sz="1600" spc="-5" dirty="0">
                <a:solidFill>
                  <a:srgbClr val="FFFFFF"/>
                </a:solidFill>
                <a:cs typeface="Trebuchet MS"/>
              </a:rPr>
              <a:t>характеризуются</a:t>
            </a:r>
            <a:r>
              <a:rPr lang="ru-RU" sz="1600" spc="45" dirty="0">
                <a:solidFill>
                  <a:srgbClr val="FFFFFF"/>
                </a:solidFill>
                <a:cs typeface="Trebuchet MS"/>
              </a:rPr>
              <a:t> </a:t>
            </a:r>
            <a:r>
              <a:rPr lang="ru-RU" sz="1600" spc="-10" dirty="0">
                <a:solidFill>
                  <a:srgbClr val="FFFFFF"/>
                </a:solidFill>
                <a:cs typeface="Trebuchet MS"/>
              </a:rPr>
              <a:t>существенным</a:t>
            </a:r>
            <a:r>
              <a:rPr lang="ru-RU" sz="1600" spc="65" dirty="0">
                <a:solidFill>
                  <a:srgbClr val="FFFFFF"/>
                </a:solidFill>
                <a:cs typeface="Trebuchet MS"/>
              </a:rPr>
              <a:t> </a:t>
            </a:r>
            <a:r>
              <a:rPr lang="ru-RU" sz="1600" spc="-5" dirty="0">
                <a:solidFill>
                  <a:srgbClr val="FFFFFF"/>
                </a:solidFill>
                <a:cs typeface="Trebuchet MS"/>
              </a:rPr>
              <a:t>повышением</a:t>
            </a:r>
            <a:r>
              <a:rPr lang="ru-RU" sz="1600" spc="40" dirty="0">
                <a:solidFill>
                  <a:srgbClr val="FFFFFF"/>
                </a:solidFill>
                <a:cs typeface="Trebuchet MS"/>
              </a:rPr>
              <a:t> </a:t>
            </a:r>
            <a:r>
              <a:rPr lang="ru-RU" sz="1600" spc="-5" dirty="0">
                <a:solidFill>
                  <a:srgbClr val="FFFFFF"/>
                </a:solidFill>
                <a:cs typeface="Trebuchet MS"/>
              </a:rPr>
              <a:t>потребности</a:t>
            </a:r>
            <a:r>
              <a:rPr lang="ru-RU" sz="1600" spc="60" dirty="0">
                <a:solidFill>
                  <a:srgbClr val="FFFFFF"/>
                </a:solidFill>
                <a:cs typeface="Trebuchet MS"/>
              </a:rPr>
              <a:t> </a:t>
            </a:r>
            <a:r>
              <a:rPr lang="ru-RU" sz="1600" spc="-5" dirty="0">
                <a:solidFill>
                  <a:srgbClr val="FFFFFF"/>
                </a:solidFill>
                <a:cs typeface="Trebuchet MS"/>
              </a:rPr>
              <a:t>в </a:t>
            </a:r>
            <a:r>
              <a:rPr lang="ru-RU" sz="1600" spc="-470" dirty="0">
                <a:solidFill>
                  <a:srgbClr val="FFFFFF"/>
                </a:solidFill>
                <a:cs typeface="Trebuchet MS"/>
              </a:rPr>
              <a:t> </a:t>
            </a:r>
            <a:r>
              <a:rPr lang="ru-RU" sz="1600" spc="-5" dirty="0">
                <a:solidFill>
                  <a:srgbClr val="FFFFFF"/>
                </a:solidFill>
                <a:cs typeface="Trebuchet MS"/>
              </a:rPr>
              <a:t>энергии</a:t>
            </a:r>
            <a:r>
              <a:rPr lang="ru-RU" sz="1600" spc="15" dirty="0">
                <a:solidFill>
                  <a:srgbClr val="FFFFFF"/>
                </a:solidFill>
                <a:cs typeface="Trebuchet MS"/>
              </a:rPr>
              <a:t> </a:t>
            </a:r>
            <a:r>
              <a:rPr lang="ru-RU" sz="1600" spc="-5" dirty="0">
                <a:solidFill>
                  <a:srgbClr val="FFFFFF"/>
                </a:solidFill>
                <a:cs typeface="Trebuchet MS"/>
              </a:rPr>
              <a:t>и</a:t>
            </a:r>
            <a:r>
              <a:rPr lang="ru-RU" sz="1600" dirty="0">
                <a:solidFill>
                  <a:srgbClr val="FFFFFF"/>
                </a:solidFill>
                <a:cs typeface="Trebuchet MS"/>
              </a:rPr>
              <a:t> </a:t>
            </a:r>
            <a:r>
              <a:rPr lang="ru-RU" sz="1600" spc="-5" dirty="0">
                <a:solidFill>
                  <a:srgbClr val="FFFFFF"/>
                </a:solidFill>
                <a:cs typeface="Trebuchet MS"/>
              </a:rPr>
              <a:t>пищевых</a:t>
            </a:r>
            <a:r>
              <a:rPr lang="ru-RU" sz="1600" spc="15" dirty="0">
                <a:solidFill>
                  <a:srgbClr val="FFFFFF"/>
                </a:solidFill>
                <a:cs typeface="Trebuchet MS"/>
              </a:rPr>
              <a:t> </a:t>
            </a:r>
            <a:r>
              <a:rPr lang="ru-RU" sz="1600" spc="-5" dirty="0">
                <a:solidFill>
                  <a:srgbClr val="FFFFFF"/>
                </a:solidFill>
                <a:cs typeface="Trebuchet MS"/>
              </a:rPr>
              <a:t>веществах,</a:t>
            </a:r>
            <a:r>
              <a:rPr lang="ru-RU" sz="1600" spc="20" dirty="0">
                <a:solidFill>
                  <a:srgbClr val="FFFFFF"/>
                </a:solidFill>
                <a:cs typeface="Trebuchet MS"/>
              </a:rPr>
              <a:t> </a:t>
            </a:r>
            <a:r>
              <a:rPr lang="ru-RU" sz="1600" spc="-5" dirty="0">
                <a:solidFill>
                  <a:srgbClr val="FFFFFF"/>
                </a:solidFill>
                <a:cs typeface="Trebuchet MS"/>
              </a:rPr>
              <a:t>обусловленных</a:t>
            </a:r>
            <a:r>
              <a:rPr lang="ru-RU" sz="1600" spc="65" dirty="0">
                <a:solidFill>
                  <a:srgbClr val="FFFFFF"/>
                </a:solidFill>
                <a:cs typeface="Trebuchet MS"/>
              </a:rPr>
              <a:t> </a:t>
            </a:r>
            <a:r>
              <a:rPr lang="ru-RU" sz="1600" spc="-5" dirty="0">
                <a:solidFill>
                  <a:srgbClr val="FFFFFF"/>
                </a:solidFill>
                <a:cs typeface="Trebuchet MS"/>
              </a:rPr>
              <a:t>увеличением</a:t>
            </a:r>
            <a:r>
              <a:rPr lang="ru-RU" sz="1600" spc="30" dirty="0">
                <a:solidFill>
                  <a:srgbClr val="FFFFFF"/>
                </a:solidFill>
                <a:cs typeface="Trebuchet MS"/>
              </a:rPr>
              <a:t> </a:t>
            </a:r>
            <a:r>
              <a:rPr lang="ru-RU" sz="1600" spc="-10" dirty="0">
                <a:solidFill>
                  <a:srgbClr val="FFFFFF"/>
                </a:solidFill>
                <a:cs typeface="Trebuchet MS"/>
              </a:rPr>
              <a:t>размеров</a:t>
            </a:r>
            <a:r>
              <a:rPr lang="ru-RU" sz="1600" spc="15" dirty="0">
                <a:solidFill>
                  <a:srgbClr val="FFFFFF"/>
                </a:solidFill>
                <a:cs typeface="Trebuchet MS"/>
              </a:rPr>
              <a:t> </a:t>
            </a:r>
            <a:r>
              <a:rPr lang="ru-RU" sz="1600" spc="-5" dirty="0">
                <a:solidFill>
                  <a:srgbClr val="FFFFFF"/>
                </a:solidFill>
                <a:cs typeface="Trebuchet MS"/>
              </a:rPr>
              <a:t>плода</a:t>
            </a:r>
            <a:r>
              <a:rPr lang="ru-RU" sz="1600" spc="30" dirty="0">
                <a:solidFill>
                  <a:srgbClr val="FFFFFF"/>
                </a:solidFill>
                <a:cs typeface="Trebuchet MS"/>
              </a:rPr>
              <a:t> </a:t>
            </a:r>
            <a:r>
              <a:rPr lang="ru-RU" sz="1600" spc="-5" dirty="0">
                <a:solidFill>
                  <a:srgbClr val="FFFFFF"/>
                </a:solidFill>
                <a:cs typeface="Trebuchet MS"/>
              </a:rPr>
              <a:t>и</a:t>
            </a:r>
            <a:r>
              <a:rPr lang="ru-RU" sz="1600" dirty="0">
                <a:solidFill>
                  <a:srgbClr val="FFFFFF"/>
                </a:solidFill>
                <a:cs typeface="Trebuchet MS"/>
              </a:rPr>
              <a:t> </a:t>
            </a:r>
            <a:r>
              <a:rPr lang="ru-RU" sz="1600" spc="-5" dirty="0">
                <a:solidFill>
                  <a:srgbClr val="FFFFFF"/>
                </a:solidFill>
                <a:cs typeface="Trebuchet MS"/>
              </a:rPr>
              <a:t>необходимостью</a:t>
            </a:r>
            <a:r>
              <a:rPr lang="ru-RU" sz="1600" spc="65" dirty="0">
                <a:solidFill>
                  <a:srgbClr val="FFFFFF"/>
                </a:solidFill>
                <a:cs typeface="Trebuchet MS"/>
              </a:rPr>
              <a:t> </a:t>
            </a:r>
            <a:r>
              <a:rPr lang="ru-RU" sz="1600" spc="-5" dirty="0">
                <a:solidFill>
                  <a:srgbClr val="FFFFFF"/>
                </a:solidFill>
                <a:cs typeface="Trebuchet MS"/>
              </a:rPr>
              <a:t>его</a:t>
            </a:r>
            <a:r>
              <a:rPr lang="ru-RU" sz="1600" spc="-10" dirty="0">
                <a:solidFill>
                  <a:srgbClr val="FFFFFF"/>
                </a:solidFill>
                <a:cs typeface="Trebuchet MS"/>
              </a:rPr>
              <a:t> </a:t>
            </a:r>
            <a:r>
              <a:rPr lang="ru-RU" sz="1600" spc="-5" dirty="0">
                <a:solidFill>
                  <a:srgbClr val="FFFFFF"/>
                </a:solidFill>
                <a:cs typeface="Trebuchet MS"/>
              </a:rPr>
              <a:t>дополнительного </a:t>
            </a:r>
            <a:r>
              <a:rPr lang="ru-RU" sz="1600" dirty="0">
                <a:solidFill>
                  <a:srgbClr val="FFFFFF"/>
                </a:solidFill>
                <a:cs typeface="Trebuchet MS"/>
              </a:rPr>
              <a:t> </a:t>
            </a:r>
            <a:r>
              <a:rPr lang="ru-RU" sz="1600" spc="-5" dirty="0">
                <a:solidFill>
                  <a:srgbClr val="FFFFFF"/>
                </a:solidFill>
                <a:cs typeface="Trebuchet MS"/>
              </a:rPr>
              <a:t>обеспечения</a:t>
            </a:r>
            <a:r>
              <a:rPr lang="ru-RU" sz="1600" spc="35" dirty="0">
                <a:solidFill>
                  <a:srgbClr val="FFFFFF"/>
                </a:solidFill>
                <a:cs typeface="Trebuchet MS"/>
              </a:rPr>
              <a:t> </a:t>
            </a:r>
            <a:r>
              <a:rPr lang="ru-RU" sz="1600" spc="-5" dirty="0">
                <a:solidFill>
                  <a:srgbClr val="FFFFFF"/>
                </a:solidFill>
                <a:cs typeface="Trebuchet MS"/>
              </a:rPr>
              <a:t>пищевыми</a:t>
            </a:r>
            <a:r>
              <a:rPr lang="ru-RU" sz="1600" spc="5" dirty="0">
                <a:solidFill>
                  <a:srgbClr val="FFFFFF"/>
                </a:solidFill>
                <a:cs typeface="Trebuchet MS"/>
              </a:rPr>
              <a:t> </a:t>
            </a:r>
            <a:r>
              <a:rPr lang="ru-RU" sz="1600" spc="-5" dirty="0">
                <a:solidFill>
                  <a:srgbClr val="FFFFFF"/>
                </a:solidFill>
                <a:cs typeface="Trebuchet MS"/>
              </a:rPr>
              <a:t>веществами</a:t>
            </a:r>
            <a:r>
              <a:rPr lang="ru-RU" sz="1600" spc="20" dirty="0">
                <a:solidFill>
                  <a:srgbClr val="FFFFFF"/>
                </a:solidFill>
                <a:cs typeface="Trebuchet MS"/>
              </a:rPr>
              <a:t> </a:t>
            </a:r>
            <a:r>
              <a:rPr lang="ru-RU" sz="1600" spc="-5" dirty="0">
                <a:solidFill>
                  <a:srgbClr val="FFFFFF"/>
                </a:solidFill>
                <a:cs typeface="Trebuchet MS"/>
              </a:rPr>
              <a:t>и энергией,</a:t>
            </a:r>
            <a:r>
              <a:rPr lang="ru-RU" sz="1600" spc="20" dirty="0">
                <a:solidFill>
                  <a:srgbClr val="FFFFFF"/>
                </a:solidFill>
                <a:cs typeface="Trebuchet MS"/>
              </a:rPr>
              <a:t> </a:t>
            </a:r>
            <a:r>
              <a:rPr lang="ru-RU" sz="1600" spc="-5" dirty="0">
                <a:solidFill>
                  <a:srgbClr val="FFFFFF"/>
                </a:solidFill>
                <a:cs typeface="Trebuchet MS"/>
              </a:rPr>
              <a:t>а</a:t>
            </a:r>
            <a:r>
              <a:rPr lang="ru-RU" sz="1600" spc="5" dirty="0">
                <a:solidFill>
                  <a:srgbClr val="FFFFFF"/>
                </a:solidFill>
                <a:cs typeface="Trebuchet MS"/>
              </a:rPr>
              <a:t> </a:t>
            </a:r>
            <a:r>
              <a:rPr lang="ru-RU" sz="1600" spc="-10" dirty="0">
                <a:solidFill>
                  <a:srgbClr val="FFFFFF"/>
                </a:solidFill>
                <a:cs typeface="Trebuchet MS"/>
              </a:rPr>
              <a:t>также</a:t>
            </a:r>
            <a:r>
              <a:rPr lang="ru-RU" sz="1600" spc="25" dirty="0">
                <a:solidFill>
                  <a:srgbClr val="FFFFFF"/>
                </a:solidFill>
                <a:cs typeface="Trebuchet MS"/>
              </a:rPr>
              <a:t> </a:t>
            </a:r>
            <a:r>
              <a:rPr lang="ru-RU" sz="1600" spc="-10" dirty="0">
                <a:solidFill>
                  <a:srgbClr val="FFFFFF"/>
                </a:solidFill>
                <a:cs typeface="Trebuchet MS"/>
              </a:rPr>
              <a:t>ростом</a:t>
            </a:r>
            <a:r>
              <a:rPr lang="ru-RU" sz="1600" spc="35" dirty="0">
                <a:solidFill>
                  <a:srgbClr val="FFFFFF"/>
                </a:solidFill>
                <a:cs typeface="Trebuchet MS"/>
              </a:rPr>
              <a:t> </a:t>
            </a:r>
            <a:r>
              <a:rPr lang="ru-RU" sz="1600" spc="-5" dirty="0">
                <a:solidFill>
                  <a:srgbClr val="FFFFFF"/>
                </a:solidFill>
                <a:cs typeface="Trebuchet MS"/>
              </a:rPr>
              <a:t>плаценты.</a:t>
            </a:r>
            <a:endParaRPr lang="ru-RU" sz="1600" dirty="0">
              <a:cs typeface="Trebuchet MS"/>
            </a:endParaRPr>
          </a:p>
        </p:txBody>
      </p:sp>
      <p:sp>
        <p:nvSpPr>
          <p:cNvPr id="4" name="Прямоугольник 3"/>
          <p:cNvSpPr/>
          <p:nvPr/>
        </p:nvSpPr>
        <p:spPr>
          <a:xfrm>
            <a:off x="11189802" y="740309"/>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14</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3975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
              <a:schemeClr val="bg2">
                <a:tint val="96000"/>
                <a:shade val="100000"/>
                <a:hueMod val="270000"/>
                <a:satMod val="200000"/>
                <a:lumMod val="128000"/>
              </a:schemeClr>
            </a:gs>
            <a:gs pos="29000">
              <a:schemeClr val="bg1"/>
            </a:gs>
            <a:gs pos="74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394952" y="355687"/>
            <a:ext cx="6096000" cy="1569660"/>
          </a:xfrm>
          <a:prstGeom prst="rect">
            <a:avLst/>
          </a:prstGeom>
        </p:spPr>
        <p:txBody>
          <a:bodyPr>
            <a:spAutoFit/>
          </a:bodyPr>
          <a:lstStyle/>
          <a:p>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Мобильное приложение состоит из  двух </a:t>
            </a:r>
            <a:r>
              <a:rPr lang="ru-RU"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блоков</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2400" dirty="0">
                <a:effectLst>
                  <a:outerShdw blurRad="38100" dist="38100" dir="2700000" algn="tl">
                    <a:srgbClr val="000000">
                      <a:alpha val="43137"/>
                    </a:srgbClr>
                  </a:outerShdw>
                </a:effectLst>
              </a:rPr>
              <a:t/>
            </a:r>
            <a:br>
              <a:rPr lang="ru-RU" sz="2400" dirty="0">
                <a:effectLst>
                  <a:outerShdw blurRad="38100" dist="38100" dir="2700000" algn="tl">
                    <a:srgbClr val="000000">
                      <a:alpha val="43137"/>
                    </a:srgbClr>
                  </a:outerShdw>
                </a:effectLst>
              </a:rPr>
            </a:br>
            <a:r>
              <a:rPr lang="ru-RU" sz="2400" b="1" dirty="0">
                <a:effectLst>
                  <a:outerShdw blurRad="38100" dist="38100" dir="2700000" algn="tl">
                    <a:srgbClr val="000000">
                      <a:alpha val="43137"/>
                    </a:srgbClr>
                  </a:outerShdw>
                </a:effectLst>
              </a:rPr>
              <a:t>Блок №1</a:t>
            </a:r>
            <a:endParaRPr lang="ru-RU" sz="2400" dirty="0">
              <a:effectLst>
                <a:outerShdw blurRad="38100" dist="38100" dir="2700000" algn="tl">
                  <a:srgbClr val="000000">
                    <a:alpha val="43137"/>
                  </a:srgbClr>
                </a:outerShdw>
              </a:effectLst>
            </a:endParaRPr>
          </a:p>
        </p:txBody>
      </p:sp>
      <p:sp>
        <p:nvSpPr>
          <p:cNvPr id="3" name="Прямоугольник 2"/>
          <p:cNvSpPr/>
          <p:nvPr/>
        </p:nvSpPr>
        <p:spPr>
          <a:xfrm>
            <a:off x="197476" y="2208147"/>
            <a:ext cx="6096000" cy="3724096"/>
          </a:xfrm>
          <a:prstGeom prst="rect">
            <a:avLst/>
          </a:prstGeom>
        </p:spPr>
        <p:txBody>
          <a:bodyPr>
            <a:spAutoFit/>
          </a:bodyPr>
          <a:lstStyle/>
          <a:p>
            <a:pPr lvl="0"/>
            <a:r>
              <a:rPr lang="ru-RU" sz="2000" dirty="0">
                <a:effectLst>
                  <a:outerShdw blurRad="38100" dist="38100" dir="2700000" algn="tl">
                    <a:srgbClr val="000000">
                      <a:alpha val="43137"/>
                    </a:srgbClr>
                  </a:outerShdw>
                </a:effectLst>
              </a:rPr>
              <a:t>1. </a:t>
            </a:r>
            <a:r>
              <a:rPr lang="ru-RU" dirty="0">
                <a:effectLst>
                  <a:outerShdw blurRad="38100" dist="38100" dir="2700000" algn="tl">
                    <a:srgbClr val="000000">
                      <a:alpha val="43137"/>
                    </a:srgbClr>
                  </a:outerShdw>
                </a:effectLst>
                <a:latin typeface="Times New Roman" pitchFamily="18"/>
              </a:rPr>
              <a:t>Укажите Ваш статус:</a:t>
            </a:r>
          </a:p>
          <a:p>
            <a:pPr lvl="0"/>
            <a:r>
              <a:rPr lang="ru-RU" dirty="0">
                <a:effectLst>
                  <a:outerShdw blurRad="38100" dist="38100" dir="2700000" algn="tl">
                    <a:srgbClr val="000000">
                      <a:alpha val="43137"/>
                    </a:srgbClr>
                  </a:outerShdw>
                </a:effectLst>
                <a:latin typeface="Times New Roman" pitchFamily="18"/>
              </a:rPr>
              <a:t>а) планирую беременность</a:t>
            </a:r>
          </a:p>
          <a:p>
            <a:pPr lvl="0"/>
            <a:r>
              <a:rPr lang="ru-RU" dirty="0">
                <a:effectLst>
                  <a:outerShdw blurRad="38100" dist="38100" dir="2700000" algn="tl">
                    <a:srgbClr val="000000">
                      <a:alpha val="43137"/>
                    </a:srgbClr>
                  </a:outerShdw>
                </a:effectLst>
                <a:latin typeface="Times New Roman" pitchFamily="18"/>
              </a:rPr>
              <a:t>б)беременная (укажите срок)</a:t>
            </a:r>
          </a:p>
          <a:p>
            <a:pPr lvl="0"/>
            <a:r>
              <a:rPr lang="ru-RU" dirty="0">
                <a:effectLst>
                  <a:outerShdw blurRad="38100" dist="38100" dir="2700000" algn="tl">
                    <a:srgbClr val="000000">
                      <a:alpha val="43137"/>
                    </a:srgbClr>
                  </a:outerShdw>
                </a:effectLst>
                <a:latin typeface="Times New Roman" pitchFamily="18"/>
              </a:rPr>
              <a:t>в) кормлю грудью</a:t>
            </a:r>
          </a:p>
          <a:p>
            <a:pPr lvl="0"/>
            <a:r>
              <a:rPr lang="ru-RU" dirty="0">
                <a:effectLst>
                  <a:outerShdw blurRad="38100" dist="38100" dir="2700000" algn="tl">
                    <a:srgbClr val="000000">
                      <a:alpha val="43137"/>
                    </a:srgbClr>
                  </a:outerShdw>
                </a:effectLst>
                <a:latin typeface="Times New Roman" pitchFamily="18"/>
              </a:rPr>
              <a:t>2. Расскажите о себе:</a:t>
            </a:r>
          </a:p>
          <a:p>
            <a:pPr lvl="0"/>
            <a:r>
              <a:rPr lang="ru-RU" dirty="0">
                <a:effectLst>
                  <a:outerShdw blurRad="38100" dist="38100" dir="2700000" algn="tl">
                    <a:srgbClr val="000000">
                      <a:alpha val="43137"/>
                    </a:srgbClr>
                  </a:outerShdw>
                </a:effectLst>
                <a:latin typeface="Times New Roman" pitchFamily="18"/>
              </a:rPr>
              <a:t>а) возраст</a:t>
            </a:r>
          </a:p>
          <a:p>
            <a:pPr lvl="0"/>
            <a:r>
              <a:rPr lang="ru-RU" dirty="0">
                <a:effectLst>
                  <a:outerShdw blurRad="38100" dist="38100" dir="2700000" algn="tl">
                    <a:srgbClr val="000000">
                      <a:alpha val="43137"/>
                    </a:srgbClr>
                  </a:outerShdw>
                </a:effectLst>
                <a:latin typeface="Times New Roman" pitchFamily="18"/>
              </a:rPr>
              <a:t>б) текущий вес</a:t>
            </a:r>
          </a:p>
          <a:p>
            <a:pPr lvl="0"/>
            <a:r>
              <a:rPr lang="ru-RU" dirty="0">
                <a:effectLst>
                  <a:outerShdw blurRad="38100" dist="38100" dir="2700000" algn="tl">
                    <a:srgbClr val="000000">
                      <a:alpha val="43137"/>
                    </a:srgbClr>
                  </a:outerShdw>
                </a:effectLst>
                <a:latin typeface="Times New Roman" pitchFamily="18"/>
              </a:rPr>
              <a:t>в) рост</a:t>
            </a:r>
          </a:p>
          <a:p>
            <a:pPr lvl="0"/>
            <a:r>
              <a:rPr lang="ru-RU" dirty="0">
                <a:effectLst>
                  <a:outerShdw blurRad="38100" dist="38100" dir="2700000" algn="tl">
                    <a:srgbClr val="000000">
                      <a:alpha val="43137"/>
                    </a:srgbClr>
                  </a:outerShdw>
                </a:effectLst>
                <a:latin typeface="Times New Roman" pitchFamily="18"/>
              </a:rPr>
              <a:t>3. Каков Ваш образ жизни:</a:t>
            </a:r>
          </a:p>
          <a:p>
            <a:pPr lvl="0"/>
            <a:r>
              <a:rPr lang="ru-RU" dirty="0">
                <a:effectLst>
                  <a:outerShdw blurRad="38100" dist="38100" dir="2700000" algn="tl">
                    <a:srgbClr val="000000">
                      <a:alpha val="43137"/>
                    </a:srgbClr>
                  </a:outerShdw>
                </a:effectLst>
                <a:latin typeface="Times New Roman" pitchFamily="18"/>
              </a:rPr>
              <a:t>а) сидячий (офис, дом</a:t>
            </a:r>
            <a:r>
              <a:rPr lang="ru-RU" dirty="0" smtClean="0">
                <a:effectLst>
                  <a:outerShdw blurRad="38100" dist="38100" dir="2700000" algn="tl">
                    <a:srgbClr val="000000">
                      <a:alpha val="43137"/>
                    </a:srgbClr>
                  </a:outerShdw>
                </a:effectLst>
                <a:latin typeface="Times New Roman" pitchFamily="18"/>
              </a:rPr>
              <a:t>) - </a:t>
            </a:r>
            <a:r>
              <a:rPr lang="ru-RU" dirty="0">
                <a:effectLst>
                  <a:outerShdw blurRad="38100" dist="38100" dir="2700000" algn="tl">
                    <a:srgbClr val="000000">
                      <a:alpha val="43137"/>
                    </a:srgbClr>
                  </a:outerShdw>
                </a:effectLst>
                <a:latin typeface="Times New Roman" pitchFamily="18"/>
              </a:rPr>
              <a:t>1800-2100 ккал.;</a:t>
            </a:r>
          </a:p>
          <a:p>
            <a:pPr lvl="0"/>
            <a:r>
              <a:rPr lang="ru-RU" dirty="0">
                <a:effectLst>
                  <a:outerShdw blurRad="38100" dist="38100" dir="2700000" algn="tl">
                    <a:srgbClr val="000000">
                      <a:alpha val="43137"/>
                    </a:srgbClr>
                  </a:outerShdw>
                </a:effectLst>
                <a:latin typeface="Times New Roman" pitchFamily="18"/>
              </a:rPr>
              <a:t>б) малоподвижный (работа по дому, легкие упражнения)- 2000-2500 ккал.;</a:t>
            </a:r>
          </a:p>
          <a:p>
            <a:pPr lvl="0"/>
            <a:r>
              <a:rPr lang="ru-RU" dirty="0">
                <a:effectLst>
                  <a:outerShdw blurRad="38100" dist="38100" dir="2700000" algn="tl">
                    <a:srgbClr val="000000">
                      <a:alpha val="43137"/>
                    </a:srgbClr>
                  </a:outerShdw>
                </a:effectLst>
                <a:latin typeface="Times New Roman" pitchFamily="18"/>
              </a:rPr>
              <a:t>в) активный (спортзал 2-3 раза в неделю</a:t>
            </a:r>
            <a:r>
              <a:rPr lang="ru-RU" dirty="0" smtClean="0">
                <a:effectLst>
                  <a:outerShdw blurRad="38100" dist="38100" dir="2700000" algn="tl">
                    <a:srgbClr val="000000">
                      <a:alpha val="43137"/>
                    </a:srgbClr>
                  </a:outerShdw>
                </a:effectLst>
                <a:latin typeface="Times New Roman" pitchFamily="18"/>
              </a:rPr>
              <a:t>) - </a:t>
            </a:r>
            <a:r>
              <a:rPr lang="ru-RU" dirty="0">
                <a:effectLst>
                  <a:outerShdw blurRad="38100" dist="38100" dir="2700000" algn="tl">
                    <a:srgbClr val="000000">
                      <a:alpha val="43137"/>
                    </a:srgbClr>
                  </a:outerShdw>
                </a:effectLst>
                <a:latin typeface="Times New Roman" pitchFamily="18"/>
              </a:rPr>
              <a:t>2400-2900 ккал;</a:t>
            </a:r>
          </a:p>
        </p:txBody>
      </p:sp>
      <p:sp>
        <p:nvSpPr>
          <p:cNvPr id="4" name="Прямоугольник 3"/>
          <p:cNvSpPr/>
          <p:nvPr/>
        </p:nvSpPr>
        <p:spPr>
          <a:xfrm>
            <a:off x="6096000" y="2208147"/>
            <a:ext cx="6096000" cy="3970318"/>
          </a:xfrm>
          <a:prstGeom prst="rect">
            <a:avLst/>
          </a:prstGeom>
        </p:spPr>
        <p:txBody>
          <a:bodyPr>
            <a:spAutoFit/>
          </a:bodyPr>
          <a:lstStyle/>
          <a:p>
            <a:pPr lvl="0"/>
            <a:r>
              <a:rPr lang="ru-RU" dirty="0">
                <a:effectLst>
                  <a:outerShdw blurRad="38100" dist="38100" dir="2700000" algn="tl">
                    <a:srgbClr val="000000">
                      <a:alpha val="43137"/>
                    </a:srgbClr>
                  </a:outerShdw>
                </a:effectLst>
                <a:latin typeface="Times New Roman" pitchFamily="18"/>
              </a:rPr>
              <a:t>г) спорт- это жизнь (ежедневные физические нагрузки)- 2800-3300 ккал.</a:t>
            </a:r>
          </a:p>
          <a:p>
            <a:pPr lvl="0"/>
            <a:r>
              <a:rPr lang="ru-RU" dirty="0">
                <a:effectLst>
                  <a:outerShdw blurRad="38100" dist="38100" dir="2700000" algn="tl">
                    <a:srgbClr val="000000">
                      <a:alpha val="43137"/>
                    </a:srgbClr>
                  </a:outerShdw>
                </a:effectLst>
                <a:latin typeface="Times New Roman" pitchFamily="18"/>
              </a:rPr>
              <a:t>4. Сколько раз в день Вы принимаете пищу?</a:t>
            </a:r>
          </a:p>
          <a:p>
            <a:pPr lvl="0"/>
            <a:r>
              <a:rPr lang="ru-RU" dirty="0">
                <a:effectLst>
                  <a:outerShdw blurRad="38100" dist="38100" dir="2700000" algn="tl">
                    <a:srgbClr val="000000">
                      <a:alpha val="43137"/>
                    </a:srgbClr>
                  </a:outerShdw>
                </a:effectLst>
                <a:latin typeface="Times New Roman" pitchFamily="18"/>
              </a:rPr>
              <a:t>(1-2-3-4-5)</a:t>
            </a:r>
          </a:p>
          <a:p>
            <a:pPr lvl="0"/>
            <a:r>
              <a:rPr lang="ru-RU" dirty="0">
                <a:effectLst>
                  <a:outerShdw blurRad="38100" dist="38100" dir="2700000" algn="tl">
                    <a:srgbClr val="000000">
                      <a:alpha val="43137"/>
                    </a:srgbClr>
                  </a:outerShdw>
                </a:effectLst>
                <a:latin typeface="Times New Roman" pitchFamily="18"/>
              </a:rPr>
              <a:t>5. Какой пище отдаете предпочтение?</a:t>
            </a:r>
          </a:p>
          <a:p>
            <a:pPr lvl="0"/>
            <a:r>
              <a:rPr lang="ru-RU" dirty="0">
                <a:effectLst>
                  <a:outerShdw blurRad="38100" dist="38100" dir="2700000" algn="tl">
                    <a:srgbClr val="000000">
                      <a:alpha val="43137"/>
                    </a:srgbClr>
                  </a:outerShdw>
                </a:effectLst>
                <a:latin typeface="Times New Roman" pitchFamily="18"/>
              </a:rPr>
              <a:t>а) белковой (мясо, рыба, птица, яйца…)</a:t>
            </a:r>
          </a:p>
          <a:p>
            <a:pPr lvl="0"/>
            <a:r>
              <a:rPr lang="ru-RU" dirty="0">
                <a:effectLst>
                  <a:outerShdw blurRad="38100" dist="38100" dir="2700000" algn="tl">
                    <a:srgbClr val="000000">
                      <a:alpha val="43137"/>
                    </a:srgbClr>
                  </a:outerShdw>
                </a:effectLst>
                <a:latin typeface="Times New Roman" pitchFamily="18"/>
              </a:rPr>
              <a:t>б) углеводной (сладости, выпечка, каши, фрукты, овощи…)</a:t>
            </a:r>
          </a:p>
          <a:p>
            <a:pPr lvl="0"/>
            <a:r>
              <a:rPr lang="ru-RU" dirty="0">
                <a:effectLst>
                  <a:outerShdw blurRad="38100" dist="38100" dir="2700000" algn="tl">
                    <a:srgbClr val="000000">
                      <a:alpha val="43137"/>
                    </a:srgbClr>
                  </a:outerShdw>
                </a:effectLst>
                <a:latin typeface="Times New Roman" pitchFamily="18"/>
              </a:rPr>
              <a:t>в) содержащей большое количество жиров</a:t>
            </a:r>
          </a:p>
          <a:p>
            <a:pPr lvl="0"/>
            <a:r>
              <a:rPr lang="ru-RU" dirty="0">
                <a:effectLst>
                  <a:outerShdw blurRad="38100" dist="38100" dir="2700000" algn="tl">
                    <a:srgbClr val="000000">
                      <a:alpha val="43137"/>
                    </a:srgbClr>
                  </a:outerShdw>
                </a:effectLst>
                <a:latin typeface="Times New Roman" pitchFamily="18"/>
              </a:rPr>
              <a:t>6. Страдаете ли Вы следующими заболеваниями?</a:t>
            </a:r>
          </a:p>
          <a:p>
            <a:pPr lvl="0"/>
            <a:r>
              <a:rPr lang="ru-RU" dirty="0">
                <a:effectLst>
                  <a:outerShdw blurRad="38100" dist="38100" dir="2700000" algn="tl">
                    <a:srgbClr val="000000">
                      <a:alpha val="43137"/>
                    </a:srgbClr>
                  </a:outerShdw>
                </a:effectLst>
                <a:latin typeface="Times New Roman" pitchFamily="18"/>
              </a:rPr>
              <a:t>а) сахарный диабет;</a:t>
            </a:r>
          </a:p>
          <a:p>
            <a:pPr lvl="0"/>
            <a:r>
              <a:rPr lang="ru-RU" dirty="0">
                <a:effectLst>
                  <a:outerShdw blurRad="38100" dist="38100" dir="2700000" algn="tl">
                    <a:srgbClr val="000000">
                      <a:alpha val="43137"/>
                    </a:srgbClr>
                  </a:outerShdw>
                </a:effectLst>
                <a:latin typeface="Times New Roman" pitchFamily="18"/>
              </a:rPr>
              <a:t>б) ожирение</a:t>
            </a:r>
          </a:p>
          <a:p>
            <a:pPr lvl="0"/>
            <a:r>
              <a:rPr lang="ru-RU" dirty="0">
                <a:effectLst>
                  <a:outerShdw blurRad="38100" dist="38100" dir="2700000" algn="tl">
                    <a:srgbClr val="000000">
                      <a:alpha val="43137"/>
                    </a:srgbClr>
                  </a:outerShdw>
                </a:effectLst>
                <a:latin typeface="Times New Roman" pitchFamily="18"/>
              </a:rPr>
              <a:t>в) гипертония;</a:t>
            </a:r>
          </a:p>
          <a:p>
            <a:pPr lvl="0"/>
            <a:r>
              <a:rPr lang="ru-RU" dirty="0">
                <a:effectLst>
                  <a:outerShdw blurRad="38100" dist="38100" dir="2700000" algn="tl">
                    <a:srgbClr val="000000">
                      <a:alpha val="43137"/>
                    </a:srgbClr>
                  </a:outerShdw>
                </a:effectLst>
                <a:latin typeface="Times New Roman" pitchFamily="18"/>
              </a:rPr>
              <a:t>г) аллергия;</a:t>
            </a:r>
          </a:p>
          <a:p>
            <a:pPr lvl="0"/>
            <a:r>
              <a:rPr lang="ru-RU" dirty="0">
                <a:effectLst>
                  <a:outerShdw blurRad="38100" dist="38100" dir="2700000" algn="tl">
                    <a:srgbClr val="000000">
                      <a:alpha val="43137"/>
                    </a:srgbClr>
                  </a:outerShdw>
                </a:effectLst>
                <a:latin typeface="Times New Roman" pitchFamily="18"/>
              </a:rPr>
              <a:t>д) прочие (укажите какие)</a:t>
            </a:r>
          </a:p>
        </p:txBody>
      </p:sp>
      <p:sp>
        <p:nvSpPr>
          <p:cNvPr id="6" name="Прямоугольник 5"/>
          <p:cNvSpPr/>
          <p:nvPr/>
        </p:nvSpPr>
        <p:spPr>
          <a:xfrm>
            <a:off x="197476" y="2208147"/>
            <a:ext cx="5898524" cy="39703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9" name="Прямоугольник 8"/>
          <p:cNvSpPr/>
          <p:nvPr/>
        </p:nvSpPr>
        <p:spPr>
          <a:xfrm>
            <a:off x="6096000" y="2208147"/>
            <a:ext cx="5997262" cy="39703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7" name="Прямоугольник 6"/>
          <p:cNvSpPr/>
          <p:nvPr/>
        </p:nvSpPr>
        <p:spPr>
          <a:xfrm>
            <a:off x="11174777" y="80368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15</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86712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76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347730" y="0"/>
            <a:ext cx="12054625" cy="6740307"/>
          </a:xfrm>
          <a:prstGeom prst="rect">
            <a:avLst/>
          </a:prstGeom>
        </p:spPr>
        <p:txBody>
          <a:bodyPr wrap="square">
            <a:spAutoFit/>
          </a:bodyPr>
          <a:lstStyle/>
          <a:p>
            <a:r>
              <a:rPr lang="ru-RU" sz="2400" b="1" dirty="0" smtClean="0">
                <a:effectLst>
                  <a:outerShdw blurRad="38100" dist="38100" dir="2700000" algn="tl">
                    <a:srgbClr val="000000">
                      <a:alpha val="43137"/>
                    </a:srgbClr>
                  </a:outerShdw>
                </a:effectLst>
                <a:latin typeface="Times New Roman" pitchFamily="18"/>
              </a:rPr>
              <a:t>Блок </a:t>
            </a:r>
            <a:r>
              <a:rPr lang="ru-RU" sz="2400" b="1" dirty="0">
                <a:effectLst>
                  <a:outerShdw blurRad="38100" dist="38100" dir="2700000" algn="tl">
                    <a:srgbClr val="000000">
                      <a:alpha val="43137"/>
                    </a:srgbClr>
                  </a:outerShdw>
                </a:effectLst>
                <a:latin typeface="Times New Roman" pitchFamily="18"/>
              </a:rPr>
              <a:t>№2</a:t>
            </a:r>
            <a:r>
              <a:rPr lang="ru-RU" sz="2400" dirty="0">
                <a:effectLst>
                  <a:outerShdw blurRad="38100" dist="38100" dir="2700000" algn="tl">
                    <a:srgbClr val="000000">
                      <a:alpha val="43137"/>
                    </a:srgbClr>
                  </a:outerShdw>
                </a:effectLst>
                <a:latin typeface="Times New Roman" pitchFamily="18"/>
              </a:rPr>
              <a:t> </a:t>
            </a:r>
            <a:endParaRPr lang="ru-RU" sz="2400" dirty="0" smtClean="0">
              <a:effectLst>
                <a:outerShdw blurRad="38100" dist="38100" dir="2700000" algn="tl">
                  <a:srgbClr val="000000">
                    <a:alpha val="43137"/>
                  </a:srgbClr>
                </a:outerShdw>
              </a:effectLst>
              <a:latin typeface="Times New Roman" pitchFamily="18"/>
            </a:endParaRPr>
          </a:p>
          <a:p>
            <a:endParaRPr lang="en-US" sz="2400" dirty="0" smtClean="0">
              <a:latin typeface="Times New Roman" pitchFamily="18"/>
            </a:endParaRPr>
          </a:p>
          <a:p>
            <a:r>
              <a:rPr lang="ru-RU" sz="1600" dirty="0">
                <a:effectLst>
                  <a:outerShdw blurRad="38100" dist="38100" dir="2700000" algn="tl">
                    <a:srgbClr val="000000">
                      <a:alpha val="43137"/>
                    </a:srgbClr>
                  </a:outerShdw>
                </a:effectLst>
                <a:latin typeface="Times New Roman" pitchFamily="18"/>
              </a:rPr>
              <a:t>Проанализировав 1 блок, мы выдаем рекомендации,  которые излагаются </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
            </a:r>
            <a:br>
              <a:rPr lang="ru-RU" sz="1600" dirty="0">
                <a:effectLst>
                  <a:outerShdw blurRad="38100" dist="38100" dir="2700000" algn="tl">
                    <a:srgbClr val="000000">
                      <a:alpha val="43137"/>
                    </a:srgbClr>
                  </a:outerShdw>
                </a:effectLst>
                <a:latin typeface="Times New Roman" pitchFamily="18"/>
              </a:rPr>
            </a:br>
            <a:r>
              <a:rPr lang="ru-RU" sz="1600" dirty="0" smtClean="0">
                <a:effectLst>
                  <a:outerShdw blurRad="38100" dist="38100" dir="2700000" algn="tl">
                    <a:srgbClr val="000000">
                      <a:alpha val="43137"/>
                    </a:srgbClr>
                  </a:outerShdw>
                </a:effectLst>
                <a:latin typeface="Times New Roman" pitchFamily="18"/>
              </a:rPr>
              <a:t>например</a:t>
            </a:r>
            <a:r>
              <a:rPr lang="ru-RU" sz="1600" dirty="0">
                <a:effectLst>
                  <a:outerShdw blurRad="38100" dist="38100" dir="2700000" algn="tl">
                    <a:srgbClr val="000000">
                      <a:alpha val="43137"/>
                    </a:srgbClr>
                  </a:outerShdw>
                </a:effectLst>
                <a:latin typeface="Times New Roman" pitchFamily="18"/>
              </a:rPr>
              <a:t>: в приложении зарегистрировалась женщина 27 лет, </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вес 58 кг, </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рост 167 см,</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ведет активный образ жизни,</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питается 3 раза в день, </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отдает предпочтение белковым продуктам + овощи, фрукты, считает свое питание правильным;</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беременность 12 недель;</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из хронических заболеваний отмечает панкреатит.</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
            </a:r>
            <a:br>
              <a:rPr lang="ru-RU" sz="1600" dirty="0">
                <a:effectLst>
                  <a:outerShdw blurRad="38100" dist="38100" dir="2700000" algn="tl">
                    <a:srgbClr val="000000">
                      <a:alpha val="43137"/>
                    </a:srgbClr>
                  </a:outerShdw>
                </a:effectLst>
                <a:latin typeface="Times New Roman" pitchFamily="18"/>
              </a:rPr>
            </a:br>
            <a:r>
              <a:rPr lang="ru-RU" sz="1600" u="sng" dirty="0">
                <a:effectLst>
                  <a:outerShdw blurRad="38100" dist="38100" dir="2700000" algn="tl">
                    <a:srgbClr val="000000">
                      <a:alpha val="43137"/>
                    </a:srgbClr>
                  </a:outerShdw>
                </a:effectLst>
                <a:latin typeface="Times New Roman" pitchFamily="18"/>
              </a:rPr>
              <a:t>Задача акушерской службы</a:t>
            </a:r>
            <a:r>
              <a:rPr lang="ru-RU" sz="1600" dirty="0">
                <a:effectLst>
                  <a:outerShdw blurRad="38100" dist="38100" dir="2700000" algn="tl">
                    <a:srgbClr val="000000">
                      <a:alpha val="43137"/>
                    </a:srgbClr>
                  </a:outerShdw>
                </a:effectLst>
                <a:latin typeface="Times New Roman" pitchFamily="18"/>
              </a:rPr>
              <a:t>: 1- проанализировать ИМТ, </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2- ожидаемую прибавку массы тела, </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3-дать рекомендации по питанию</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1. ИМТ= вес в кг: рост в квадрате,  оценочные критерии:</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ИМТ-  16 и менее- выраженный дефицит массы тела</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16- 18,5- недостаток массы тела</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18,5-24,99- норма</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25-30- избыток массы тела (</a:t>
            </a:r>
            <a:r>
              <a:rPr lang="ru-RU" sz="1600" dirty="0" err="1">
                <a:effectLst>
                  <a:outerShdw blurRad="38100" dist="38100" dir="2700000" algn="tl">
                    <a:srgbClr val="000000">
                      <a:alpha val="43137"/>
                    </a:srgbClr>
                  </a:outerShdw>
                </a:effectLst>
                <a:latin typeface="Times New Roman" pitchFamily="18"/>
              </a:rPr>
              <a:t>предожирение</a:t>
            </a:r>
            <a:r>
              <a:rPr lang="ru-RU" sz="1600" dirty="0">
                <a:effectLst>
                  <a:outerShdw blurRad="38100" dist="38100" dir="2700000" algn="tl">
                    <a:srgbClr val="000000">
                      <a:alpha val="43137"/>
                    </a:srgbClr>
                  </a:outerShdw>
                </a:effectLst>
                <a:latin typeface="Times New Roman" pitchFamily="18"/>
              </a:rPr>
              <a:t>)</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30-35- ожирение 1 степени</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35-40- ожирение 2 степени</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40 и более- ожирение 3 степени (</a:t>
            </a:r>
            <a:r>
              <a:rPr lang="ru-RU" sz="1600" dirty="0" err="1">
                <a:effectLst>
                  <a:outerShdw blurRad="38100" dist="38100" dir="2700000" algn="tl">
                    <a:srgbClr val="000000">
                      <a:alpha val="43137"/>
                    </a:srgbClr>
                  </a:outerShdw>
                </a:effectLst>
                <a:latin typeface="Times New Roman" pitchFamily="18"/>
              </a:rPr>
              <a:t>морбидное</a:t>
            </a:r>
            <a:r>
              <a:rPr lang="ru-RU" sz="1600" dirty="0">
                <a:effectLst>
                  <a:outerShdw blurRad="38100" dist="38100" dir="2700000" algn="tl">
                    <a:srgbClr val="000000">
                      <a:alpha val="43137"/>
                    </a:srgbClr>
                  </a:outerShdw>
                </a:effectLst>
                <a:latin typeface="Times New Roman" pitchFamily="18"/>
              </a:rPr>
              <a:t>).</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В нашем примере  у женщины ИМТ =20,7, т. е. Женщина имеет нормальную массу тела.</a:t>
            </a:r>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11174777" y="80368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16</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4202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24000">
              <a:schemeClr val="bg1"/>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231821" y="103031"/>
            <a:ext cx="11960179" cy="7048083"/>
          </a:xfrm>
          <a:prstGeom prst="rect">
            <a:avLst/>
          </a:prstGeom>
        </p:spPr>
        <p:txBody>
          <a:bodyPr wrap="square">
            <a:spAutoFit/>
          </a:bodyPr>
          <a:lstStyle/>
          <a:p>
            <a:r>
              <a:rPr lang="ru-RU" dirty="0">
                <a:effectLst>
                  <a:outerShdw blurRad="38100" dist="38100" dir="2700000" algn="tl">
                    <a:srgbClr val="000000">
                      <a:alpha val="43137"/>
                    </a:srgbClr>
                  </a:outerShdw>
                </a:effectLst>
                <a:latin typeface="Times New Roman" pitchFamily="18"/>
              </a:rPr>
              <a:t>2</a:t>
            </a:r>
            <a:r>
              <a:rPr lang="ru-RU" dirty="0" smtClean="0">
                <a:effectLst>
                  <a:outerShdw blurRad="38100" dist="38100" dir="2700000" algn="tl">
                    <a:srgbClr val="000000">
                      <a:alpha val="43137"/>
                    </a:srgbClr>
                  </a:outerShdw>
                </a:effectLst>
                <a:latin typeface="Times New Roman" pitchFamily="18"/>
              </a:rPr>
              <a:t>. </a:t>
            </a:r>
            <a:r>
              <a:rPr lang="ru-RU" sz="1600" dirty="0" smtClean="0">
                <a:effectLst>
                  <a:outerShdw blurRad="38100" dist="38100" dir="2700000" algn="tl">
                    <a:srgbClr val="000000">
                      <a:alpha val="43137"/>
                    </a:srgbClr>
                  </a:outerShdw>
                </a:effectLst>
                <a:latin typeface="Times New Roman" pitchFamily="18"/>
              </a:rPr>
              <a:t>Оцениваем </a:t>
            </a:r>
            <a:r>
              <a:rPr lang="ru-RU" sz="1600" dirty="0">
                <a:effectLst>
                  <a:outerShdw blurRad="38100" dist="38100" dir="2700000" algn="tl">
                    <a:srgbClr val="000000">
                      <a:alpha val="43137"/>
                    </a:srgbClr>
                  </a:outerShdw>
                </a:effectLst>
                <a:latin typeface="Times New Roman" pitchFamily="18"/>
              </a:rPr>
              <a:t>предполагаемую прибавку массы тела за беременность, для этого используем следующие данные: </a:t>
            </a:r>
            <a:r>
              <a:rPr lang="ru-RU" sz="1600" b="1" dirty="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примерные прибавки веса по неделям беременности в зависимости от исходных цифр веса (где индекс массы тела (ИМТ) ниже 19.8 – это дефицит веса, а выше 26 - избыток веса).</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При ИМТ 19.8 - 26:</a:t>
            </a:r>
            <a:br>
              <a:rPr lang="ru-RU" sz="1600" dirty="0">
                <a:effectLst>
                  <a:outerShdw blurRad="38100" dist="38100" dir="2700000" algn="tl">
                    <a:srgbClr val="000000">
                      <a:alpha val="43137"/>
                    </a:srgbClr>
                  </a:outerShdw>
                </a:effectLst>
                <a:latin typeface="Times New Roman" pitchFamily="18"/>
              </a:rPr>
            </a:br>
            <a:r>
              <a:rPr lang="ru-RU" sz="1600" dirty="0" smtClean="0">
                <a:effectLst>
                  <a:outerShdw blurRad="38100" dist="38100" dir="2700000" algn="tl">
                    <a:srgbClr val="000000">
                      <a:alpha val="43137"/>
                    </a:srgbClr>
                  </a:outerShdw>
                </a:effectLst>
                <a:latin typeface="Times New Roman" pitchFamily="18"/>
              </a:rPr>
              <a:t>2 </a:t>
            </a:r>
            <a:r>
              <a:rPr lang="ru-RU" sz="1600" dirty="0">
                <a:effectLst>
                  <a:outerShdw blurRad="38100" dist="38100" dir="2700000" algn="tl">
                    <a:srgbClr val="000000">
                      <a:alpha val="43137"/>
                    </a:srgbClr>
                  </a:outerShdw>
                </a:effectLst>
                <a:latin typeface="Times New Roman" pitchFamily="18"/>
              </a:rPr>
              <a:t>неделя - прибавка 0.5 кг</a:t>
            </a:r>
            <a:br>
              <a:rPr lang="ru-RU" sz="1600" dirty="0">
                <a:effectLst>
                  <a:outerShdw blurRad="38100" dist="38100" dir="2700000" algn="tl">
                    <a:srgbClr val="000000">
                      <a:alpha val="43137"/>
                    </a:srgbClr>
                  </a:outerShdw>
                </a:effectLst>
                <a:latin typeface="Times New Roman" pitchFamily="18"/>
              </a:rPr>
            </a:br>
            <a:r>
              <a:rPr lang="ru-RU" sz="1600" dirty="0" smtClean="0">
                <a:effectLst>
                  <a:outerShdw blurRad="38100" dist="38100" dir="2700000" algn="tl">
                    <a:srgbClr val="000000">
                      <a:alpha val="43137"/>
                    </a:srgbClr>
                  </a:outerShdw>
                </a:effectLst>
                <a:latin typeface="Times New Roman" pitchFamily="18"/>
              </a:rPr>
              <a:t>4 </a:t>
            </a:r>
            <a:r>
              <a:rPr lang="ru-RU" sz="1600" dirty="0">
                <a:effectLst>
                  <a:outerShdw blurRad="38100" dist="38100" dir="2700000" algn="tl">
                    <a:srgbClr val="000000">
                      <a:alpha val="43137"/>
                    </a:srgbClr>
                  </a:outerShdw>
                </a:effectLst>
                <a:latin typeface="Times New Roman" pitchFamily="18"/>
              </a:rPr>
              <a:t>неделя</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 0.7 кг</a:t>
            </a:r>
            <a:br>
              <a:rPr lang="ru-RU" sz="1600" dirty="0">
                <a:effectLst>
                  <a:outerShdw blurRad="38100" dist="38100" dir="2700000" algn="tl">
                    <a:srgbClr val="000000">
                      <a:alpha val="43137"/>
                    </a:srgbClr>
                  </a:outerShdw>
                </a:effectLst>
                <a:latin typeface="Times New Roman" pitchFamily="18"/>
              </a:rPr>
            </a:br>
            <a:r>
              <a:rPr lang="ru-RU" sz="1600" dirty="0" smtClean="0">
                <a:effectLst>
                  <a:outerShdw blurRad="38100" dist="38100" dir="2700000" algn="tl">
                    <a:srgbClr val="000000">
                      <a:alpha val="43137"/>
                    </a:srgbClr>
                  </a:outerShdw>
                </a:effectLst>
                <a:latin typeface="Times New Roman" pitchFamily="18"/>
              </a:rPr>
              <a:t>6 </a:t>
            </a:r>
            <a:r>
              <a:rPr lang="ru-RU" sz="1600" dirty="0">
                <a:effectLst>
                  <a:outerShdw blurRad="38100" dist="38100" dir="2700000" algn="tl">
                    <a:srgbClr val="000000">
                      <a:alpha val="43137"/>
                    </a:srgbClr>
                  </a:outerShdw>
                </a:effectLst>
                <a:latin typeface="Times New Roman" pitchFamily="18"/>
              </a:rPr>
              <a:t>неделя</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- 1 кг</a:t>
            </a:r>
            <a:br>
              <a:rPr lang="ru-RU" sz="1600" dirty="0">
                <a:effectLst>
                  <a:outerShdw blurRad="38100" dist="38100" dir="2700000" algn="tl">
                    <a:srgbClr val="000000">
                      <a:alpha val="43137"/>
                    </a:srgbClr>
                  </a:outerShdw>
                </a:effectLst>
                <a:latin typeface="Times New Roman" pitchFamily="18"/>
              </a:rPr>
            </a:br>
            <a:r>
              <a:rPr lang="ru-RU" sz="1600" dirty="0" smtClean="0">
                <a:effectLst>
                  <a:outerShdw blurRad="38100" dist="38100" dir="2700000" algn="tl">
                    <a:srgbClr val="000000">
                      <a:alpha val="43137"/>
                    </a:srgbClr>
                  </a:outerShdw>
                </a:effectLst>
                <a:latin typeface="Times New Roman" pitchFamily="18"/>
              </a:rPr>
              <a:t>8 </a:t>
            </a:r>
            <a:r>
              <a:rPr lang="ru-RU" sz="1600" dirty="0">
                <a:effectLst>
                  <a:outerShdw blurRad="38100" dist="38100" dir="2700000" algn="tl">
                    <a:srgbClr val="000000">
                      <a:alpha val="43137"/>
                    </a:srgbClr>
                  </a:outerShdw>
                </a:effectLst>
                <a:latin typeface="Times New Roman" pitchFamily="18"/>
              </a:rPr>
              <a:t>неделя</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- 1.2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10 неделя</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1.3 кг</a:t>
            </a:r>
            <a:br>
              <a:rPr lang="ru-RU" sz="1600" dirty="0">
                <a:effectLst>
                  <a:outerShdw blurRad="38100" dist="38100" dir="2700000" algn="tl">
                    <a:srgbClr val="000000">
                      <a:alpha val="43137"/>
                    </a:srgbClr>
                  </a:outerShdw>
                </a:effectLst>
                <a:latin typeface="Times New Roman" pitchFamily="18"/>
              </a:rPr>
            </a:br>
            <a:r>
              <a:rPr lang="ru-RU" sz="1600" dirty="0" smtClean="0">
                <a:effectLst>
                  <a:outerShdw blurRad="38100" dist="38100" dir="2700000" algn="tl">
                    <a:srgbClr val="000000">
                      <a:alpha val="43137"/>
                    </a:srgbClr>
                  </a:outerShdw>
                </a:effectLst>
                <a:latin typeface="Times New Roman" pitchFamily="18"/>
              </a:rPr>
              <a:t>12 </a:t>
            </a:r>
            <a:r>
              <a:rPr lang="ru-RU" sz="1600" dirty="0">
                <a:effectLst>
                  <a:outerShdw blurRad="38100" dist="38100" dir="2700000" algn="tl">
                    <a:srgbClr val="000000">
                      <a:alpha val="43137"/>
                    </a:srgbClr>
                  </a:outerShdw>
                </a:effectLst>
                <a:latin typeface="Times New Roman" pitchFamily="18"/>
              </a:rPr>
              <a:t>неделя</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 1.5 кг</a:t>
            </a:r>
            <a:br>
              <a:rPr lang="ru-RU" sz="1600" dirty="0">
                <a:effectLst>
                  <a:outerShdw blurRad="38100" dist="38100" dir="2700000" algn="tl">
                    <a:srgbClr val="000000">
                      <a:alpha val="43137"/>
                    </a:srgbClr>
                  </a:outerShdw>
                </a:effectLst>
                <a:latin typeface="Times New Roman" pitchFamily="18"/>
              </a:rPr>
            </a:br>
            <a:r>
              <a:rPr lang="ru-RU" sz="1600" dirty="0" smtClean="0">
                <a:effectLst>
                  <a:outerShdw blurRad="38100" dist="38100" dir="2700000" algn="tl">
                    <a:srgbClr val="000000">
                      <a:alpha val="43137"/>
                    </a:srgbClr>
                  </a:outerShdw>
                </a:effectLst>
                <a:latin typeface="Times New Roman" pitchFamily="18"/>
              </a:rPr>
              <a:t>14 </a:t>
            </a:r>
            <a:r>
              <a:rPr lang="ru-RU" sz="1600" dirty="0">
                <a:effectLst>
                  <a:outerShdw blurRad="38100" dist="38100" dir="2700000" algn="tl">
                    <a:srgbClr val="000000">
                      <a:alpha val="43137"/>
                    </a:srgbClr>
                  </a:outerShdw>
                </a:effectLst>
                <a:latin typeface="Times New Roman" pitchFamily="18"/>
              </a:rPr>
              <a:t>неделя</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 1.9 кг</a:t>
            </a:r>
            <a:br>
              <a:rPr lang="ru-RU" sz="1600" dirty="0">
                <a:effectLst>
                  <a:outerShdw blurRad="38100" dist="38100" dir="2700000" algn="tl">
                    <a:srgbClr val="000000">
                      <a:alpha val="43137"/>
                    </a:srgbClr>
                  </a:outerShdw>
                </a:effectLst>
                <a:latin typeface="Times New Roman" pitchFamily="18"/>
              </a:rPr>
            </a:br>
            <a:r>
              <a:rPr lang="ru-RU" sz="1600" dirty="0" smtClean="0">
                <a:effectLst>
                  <a:outerShdw blurRad="38100" dist="38100" dir="2700000" algn="tl">
                    <a:srgbClr val="000000">
                      <a:alpha val="43137"/>
                    </a:srgbClr>
                  </a:outerShdw>
                </a:effectLst>
                <a:latin typeface="Times New Roman" pitchFamily="18"/>
              </a:rPr>
              <a:t>16 </a:t>
            </a:r>
            <a:r>
              <a:rPr lang="ru-RU" sz="1600" dirty="0">
                <a:effectLst>
                  <a:outerShdw blurRad="38100" dist="38100" dir="2700000" algn="tl">
                    <a:srgbClr val="000000">
                      <a:alpha val="43137"/>
                    </a:srgbClr>
                  </a:outerShdw>
                </a:effectLst>
                <a:latin typeface="Times New Roman" pitchFamily="18"/>
              </a:rPr>
              <a:t>неделя</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- 2.3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18 неделя </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3.6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20 неделя </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4.8 кг</a:t>
            </a:r>
            <a:br>
              <a:rPr lang="ru-RU" sz="1600" dirty="0">
                <a:effectLst>
                  <a:outerShdw blurRad="38100" dist="38100" dir="2700000" algn="tl">
                    <a:srgbClr val="000000">
                      <a:alpha val="43137"/>
                    </a:srgbClr>
                  </a:outerShdw>
                </a:effectLst>
                <a:latin typeface="Times New Roman" pitchFamily="18"/>
              </a:rPr>
            </a:br>
            <a:r>
              <a:rPr lang="ru-RU" sz="1600" dirty="0" smtClean="0">
                <a:effectLst>
                  <a:outerShdw blurRad="38100" dist="38100" dir="2700000" algn="tl">
                    <a:srgbClr val="000000">
                      <a:alpha val="43137"/>
                    </a:srgbClr>
                  </a:outerShdw>
                </a:effectLst>
                <a:latin typeface="Times New Roman" pitchFamily="18"/>
              </a:rPr>
              <a:t>22 </a:t>
            </a:r>
            <a:r>
              <a:rPr lang="ru-RU" sz="1600" dirty="0">
                <a:effectLst>
                  <a:outerShdw blurRad="38100" dist="38100" dir="2700000" algn="tl">
                    <a:srgbClr val="000000">
                      <a:alpha val="43137"/>
                    </a:srgbClr>
                  </a:outerShdw>
                </a:effectLst>
                <a:latin typeface="Times New Roman" pitchFamily="18"/>
              </a:rPr>
              <a:t>неделя</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 5.7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24 неделя</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6.4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26 </a:t>
            </a:r>
            <a:r>
              <a:rPr lang="ru-RU" sz="1600" dirty="0" smtClean="0">
                <a:effectLst>
                  <a:outerShdw blurRad="38100" dist="38100" dir="2700000" algn="tl">
                    <a:srgbClr val="000000">
                      <a:alpha val="43137"/>
                    </a:srgbClr>
                  </a:outerShdw>
                </a:effectLst>
                <a:latin typeface="Times New Roman" pitchFamily="18"/>
              </a:rPr>
              <a:t>неделя – </a:t>
            </a:r>
            <a:r>
              <a:rPr lang="ru-RU" sz="1600" dirty="0">
                <a:effectLst>
                  <a:outerShdw blurRad="38100" dist="38100" dir="2700000" algn="tl">
                    <a:srgbClr val="000000">
                      <a:alpha val="43137"/>
                    </a:srgbClr>
                  </a:outerShdw>
                </a:effectLst>
                <a:latin typeface="Times New Roman" pitchFamily="18"/>
              </a:rPr>
              <a:t>7.7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28 </a:t>
            </a:r>
            <a:r>
              <a:rPr lang="ru-RU" sz="1600" dirty="0" smtClean="0">
                <a:effectLst>
                  <a:outerShdw blurRad="38100" dist="38100" dir="2700000" algn="tl">
                    <a:srgbClr val="000000">
                      <a:alpha val="43137"/>
                    </a:srgbClr>
                  </a:outerShdw>
                </a:effectLst>
                <a:latin typeface="Times New Roman" pitchFamily="18"/>
              </a:rPr>
              <a:t>неделя – </a:t>
            </a:r>
            <a:r>
              <a:rPr lang="ru-RU" sz="1600" dirty="0">
                <a:effectLst>
                  <a:outerShdw blurRad="38100" dist="38100" dir="2700000" algn="tl">
                    <a:srgbClr val="000000">
                      <a:alpha val="43137"/>
                    </a:srgbClr>
                  </a:outerShdw>
                </a:effectLst>
                <a:latin typeface="Times New Roman" pitchFamily="18"/>
              </a:rPr>
              <a:t>8.2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30 </a:t>
            </a:r>
            <a:r>
              <a:rPr lang="ru-RU" sz="1600" dirty="0" smtClean="0">
                <a:effectLst>
                  <a:outerShdw blurRad="38100" dist="38100" dir="2700000" algn="tl">
                    <a:srgbClr val="000000">
                      <a:alpha val="43137"/>
                    </a:srgbClr>
                  </a:outerShdw>
                </a:effectLst>
                <a:latin typeface="Times New Roman" pitchFamily="18"/>
              </a:rPr>
              <a:t>неделя – </a:t>
            </a:r>
            <a:r>
              <a:rPr lang="ru-RU" sz="1600" dirty="0">
                <a:effectLst>
                  <a:outerShdw blurRad="38100" dist="38100" dir="2700000" algn="tl">
                    <a:srgbClr val="000000">
                      <a:alpha val="43137"/>
                    </a:srgbClr>
                  </a:outerShdw>
                </a:effectLst>
                <a:latin typeface="Times New Roman" pitchFamily="18"/>
              </a:rPr>
              <a:t>9.1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32 неделя</a:t>
            </a:r>
            <a:r>
              <a:rPr lang="ru-RU" sz="1600" dirty="0" smtClean="0">
                <a:effectLst>
                  <a:outerShdw blurRad="38100" dist="38100" dir="2700000" algn="tl">
                    <a:srgbClr val="000000">
                      <a:alpha val="43137"/>
                    </a:srgbClr>
                  </a:outerShdw>
                </a:effectLst>
                <a:latin typeface="Times New Roman" pitchFamily="18"/>
              </a:rPr>
              <a:t>– </a:t>
            </a:r>
            <a:r>
              <a:rPr lang="ru-RU" sz="1600" dirty="0">
                <a:effectLst>
                  <a:outerShdw blurRad="38100" dist="38100" dir="2700000" algn="tl">
                    <a:srgbClr val="000000">
                      <a:alpha val="43137"/>
                    </a:srgbClr>
                  </a:outerShdw>
                </a:effectLst>
                <a:latin typeface="Times New Roman" pitchFamily="18"/>
              </a:rPr>
              <a:t>10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34 </a:t>
            </a:r>
            <a:r>
              <a:rPr lang="ru-RU" sz="1600" dirty="0" smtClean="0">
                <a:effectLst>
                  <a:outerShdw blurRad="38100" dist="38100" dir="2700000" algn="tl">
                    <a:srgbClr val="000000">
                      <a:alpha val="43137"/>
                    </a:srgbClr>
                  </a:outerShdw>
                </a:effectLst>
                <a:latin typeface="Times New Roman" pitchFamily="18"/>
              </a:rPr>
              <a:t>неделя – </a:t>
            </a:r>
            <a:r>
              <a:rPr lang="ru-RU" sz="1600" dirty="0">
                <a:effectLst>
                  <a:outerShdw blurRad="38100" dist="38100" dir="2700000" algn="tl">
                    <a:srgbClr val="000000">
                      <a:alpha val="43137"/>
                    </a:srgbClr>
                  </a:outerShdw>
                </a:effectLst>
                <a:latin typeface="Times New Roman" pitchFamily="18"/>
              </a:rPr>
              <a:t>10.9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36 </a:t>
            </a:r>
            <a:r>
              <a:rPr lang="ru-RU" sz="1600" dirty="0" smtClean="0">
                <a:effectLst>
                  <a:outerShdw blurRad="38100" dist="38100" dir="2700000" algn="tl">
                    <a:srgbClr val="000000">
                      <a:alpha val="43137"/>
                    </a:srgbClr>
                  </a:outerShdw>
                </a:effectLst>
                <a:latin typeface="Times New Roman" pitchFamily="18"/>
              </a:rPr>
              <a:t>неделя – </a:t>
            </a:r>
            <a:r>
              <a:rPr lang="ru-RU" sz="1600" dirty="0">
                <a:effectLst>
                  <a:outerShdw blurRad="38100" dist="38100" dir="2700000" algn="tl">
                    <a:srgbClr val="000000">
                      <a:alpha val="43137"/>
                    </a:srgbClr>
                  </a:outerShdw>
                </a:effectLst>
                <a:latin typeface="Times New Roman" pitchFamily="18"/>
              </a:rPr>
              <a:t>11.8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38 </a:t>
            </a:r>
            <a:r>
              <a:rPr lang="ru-RU" sz="1600" dirty="0" smtClean="0">
                <a:effectLst>
                  <a:outerShdw blurRad="38100" dist="38100" dir="2700000" algn="tl">
                    <a:srgbClr val="000000">
                      <a:alpha val="43137"/>
                    </a:srgbClr>
                  </a:outerShdw>
                </a:effectLst>
                <a:latin typeface="Times New Roman" pitchFamily="18"/>
              </a:rPr>
              <a:t>неделя – </a:t>
            </a:r>
            <a:r>
              <a:rPr lang="ru-RU" sz="1600" dirty="0">
                <a:effectLst>
                  <a:outerShdw blurRad="38100" dist="38100" dir="2700000" algn="tl">
                    <a:srgbClr val="000000">
                      <a:alpha val="43137"/>
                    </a:srgbClr>
                  </a:outerShdw>
                </a:effectLst>
                <a:latin typeface="Times New Roman" pitchFamily="18"/>
              </a:rPr>
              <a:t>12.7 кг</a:t>
            </a:r>
            <a:br>
              <a:rPr lang="ru-RU" sz="1600" dirty="0">
                <a:effectLst>
                  <a:outerShdw blurRad="38100" dist="38100" dir="2700000" algn="tl">
                    <a:srgbClr val="000000">
                      <a:alpha val="43137"/>
                    </a:srgbClr>
                  </a:outerShdw>
                </a:effectLst>
                <a:latin typeface="Times New Roman" pitchFamily="18"/>
              </a:rPr>
            </a:br>
            <a:r>
              <a:rPr lang="ru-RU" sz="1600" dirty="0">
                <a:effectLst>
                  <a:outerShdw blurRad="38100" dist="38100" dir="2700000" algn="tl">
                    <a:srgbClr val="000000">
                      <a:alpha val="43137"/>
                    </a:srgbClr>
                  </a:outerShdw>
                </a:effectLst>
                <a:latin typeface="Times New Roman" pitchFamily="18"/>
              </a:rPr>
              <a:t>40 </a:t>
            </a:r>
            <a:r>
              <a:rPr lang="ru-RU" sz="1600" dirty="0" smtClean="0">
                <a:effectLst>
                  <a:outerShdw blurRad="38100" dist="38100" dir="2700000" algn="tl">
                    <a:srgbClr val="000000">
                      <a:alpha val="43137"/>
                    </a:srgbClr>
                  </a:outerShdw>
                </a:effectLst>
                <a:latin typeface="Times New Roman" pitchFamily="18"/>
              </a:rPr>
              <a:t>неделя – </a:t>
            </a:r>
            <a:r>
              <a:rPr lang="ru-RU" sz="1600" dirty="0">
                <a:effectLst>
                  <a:outerShdw blurRad="38100" dist="38100" dir="2700000" algn="tl">
                    <a:srgbClr val="000000">
                      <a:alpha val="43137"/>
                    </a:srgbClr>
                  </a:outerShdw>
                </a:effectLst>
                <a:latin typeface="Times New Roman" pitchFamily="18"/>
              </a:rPr>
              <a:t>13.6 кг</a:t>
            </a:r>
            <a:r>
              <a:rPr lang="ru-RU" sz="1600" b="1" dirty="0">
                <a:effectLst>
                  <a:outerShdw blurRad="38100" dist="38100" dir="2700000" algn="tl">
                    <a:srgbClr val="000000">
                      <a:alpha val="43137"/>
                    </a:srgbClr>
                  </a:outerShdw>
                </a:effectLst>
                <a:latin typeface="Times New Roman" pitchFamily="18"/>
              </a:rPr>
              <a:t/>
            </a:r>
            <a:br>
              <a:rPr lang="ru-RU" sz="1600" b="1" dirty="0">
                <a:effectLst>
                  <a:outerShdw blurRad="38100" dist="38100" dir="2700000" algn="tl">
                    <a:srgbClr val="000000">
                      <a:alpha val="43137"/>
                    </a:srgbClr>
                  </a:outerShdw>
                </a:effectLst>
                <a:latin typeface="Times New Roman" pitchFamily="18"/>
              </a:rPr>
            </a:br>
            <a:r>
              <a:rPr lang="ru-RU" b="1" dirty="0">
                <a:effectLst>
                  <a:outerShdw blurRad="38100" dist="38100" dir="2700000" algn="tl">
                    <a:srgbClr val="000000">
                      <a:alpha val="43137"/>
                    </a:srgbClr>
                  </a:outerShdw>
                </a:effectLst>
                <a:latin typeface="Times New Roman" pitchFamily="18"/>
              </a:rPr>
              <a:t>Вывод: </a:t>
            </a:r>
            <a:r>
              <a:rPr lang="ru-RU" sz="1600" dirty="0">
                <a:effectLst>
                  <a:outerShdw blurRad="38100" dist="38100" dir="2700000" algn="tl">
                    <a:srgbClr val="000000">
                      <a:alpha val="43137"/>
                    </a:srgbClr>
                  </a:outerShdw>
                </a:effectLst>
                <a:latin typeface="Times New Roman" pitchFamily="18"/>
              </a:rPr>
              <a:t>в нашем примере женщина в среднем за беременность должна набрать к своему изначальному весу 13,6 кг. При беременности в 12 недель, прибавка к изначальному весу должна быть в пределах 1,5 кг.</a:t>
            </a:r>
            <a:r>
              <a:rPr lang="ru-RU" sz="1600" b="1" dirty="0">
                <a:effectLst>
                  <a:outerShdw blurRad="38100" dist="38100" dir="2700000" algn="tl">
                    <a:srgbClr val="000000">
                      <a:alpha val="43137"/>
                    </a:srgbClr>
                  </a:outerShdw>
                </a:effectLst>
                <a:latin typeface="Times New Roman" pitchFamily="18"/>
              </a:rPr>
              <a:t/>
            </a:r>
            <a:br>
              <a:rPr lang="ru-RU" sz="1600" b="1" dirty="0">
                <a:effectLst>
                  <a:outerShdw blurRad="38100" dist="38100" dir="2700000" algn="tl">
                    <a:srgbClr val="000000">
                      <a:alpha val="43137"/>
                    </a:srgbClr>
                  </a:outerShdw>
                </a:effectLst>
                <a:latin typeface="Times New Roman" pitchFamily="18"/>
              </a:rPr>
            </a:br>
            <a:r>
              <a:rPr lang="ru-RU" sz="1600" b="1" dirty="0">
                <a:effectLst>
                  <a:outerShdw blurRad="38100" dist="38100" dir="2700000" algn="tl">
                    <a:srgbClr val="000000">
                      <a:alpha val="43137"/>
                    </a:srgbClr>
                  </a:outerShdw>
                </a:effectLst>
                <a:latin typeface="Times New Roman" pitchFamily="18"/>
              </a:rPr>
              <a:t> </a:t>
            </a:r>
            <a:br>
              <a:rPr lang="ru-RU" sz="1600" b="1" dirty="0">
                <a:effectLst>
                  <a:outerShdw blurRad="38100" dist="38100" dir="2700000" algn="tl">
                    <a:srgbClr val="000000">
                      <a:alpha val="43137"/>
                    </a:srgbClr>
                  </a:outerShdw>
                </a:effectLst>
                <a:latin typeface="Times New Roman" pitchFamily="18"/>
              </a:rPr>
            </a:br>
            <a:endParaRPr lang="ru-RU" sz="1600" dirty="0">
              <a:effectLst>
                <a:outerShdw blurRad="38100" dist="38100" dir="2700000" algn="tl">
                  <a:srgbClr val="000000">
                    <a:alpha val="43137"/>
                  </a:srgbClr>
                </a:outerShdw>
              </a:effectLst>
            </a:endParaRPr>
          </a:p>
        </p:txBody>
      </p:sp>
      <p:sp>
        <p:nvSpPr>
          <p:cNvPr id="3" name="Прямоугольник 2"/>
          <p:cNvSpPr/>
          <p:nvPr/>
        </p:nvSpPr>
        <p:spPr>
          <a:xfrm>
            <a:off x="11174777" y="80368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17</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53709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21000">
              <a:schemeClr val="bg1"/>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347729" y="676826"/>
            <a:ext cx="12192000" cy="5355312"/>
          </a:xfrm>
          <a:prstGeom prst="rect">
            <a:avLst/>
          </a:prstGeom>
        </p:spPr>
        <p:txBody>
          <a:bodyPr wrap="square">
            <a:spAutoFit/>
          </a:bodyPr>
          <a:lstStyle/>
          <a:p>
            <a:r>
              <a:rPr lang="ru-RU" dirty="0">
                <a:effectLst>
                  <a:outerShdw blurRad="38100" dist="38100" dir="2700000" algn="tl">
                    <a:srgbClr val="000000">
                      <a:alpha val="43137"/>
                    </a:srgbClr>
                  </a:outerShdw>
                </a:effectLst>
                <a:latin typeface="Times New Roman" pitchFamily="18"/>
              </a:rPr>
              <a:t>3. Рекомендации по питанию:</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 увеличить кратность приема пищи до 5 раз;</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 с учетом имеющегося в анамнезе хр. панкреатита, блюда должны готовиться на пару, тушиться, запекаться.</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 предлагается примерное недельное меню: </a:t>
            </a:r>
            <a:endParaRPr lang="ru-RU" dirty="0" smtClean="0">
              <a:effectLst>
                <a:outerShdw blurRad="38100" dist="38100" dir="2700000" algn="tl">
                  <a:srgbClr val="000000">
                    <a:alpha val="43137"/>
                  </a:srgbClr>
                </a:outerShdw>
              </a:effectLst>
              <a:latin typeface="Times New Roman" pitchFamily="18"/>
            </a:endParaRPr>
          </a:p>
          <a:p>
            <a:r>
              <a:rPr lang="ru-RU" dirty="0">
                <a:effectLst>
                  <a:outerShdw blurRad="38100" dist="38100" dir="2700000" algn="tl">
                    <a:srgbClr val="000000">
                      <a:alpha val="43137"/>
                    </a:srgbClr>
                  </a:outerShdw>
                </a:effectLst>
                <a:latin typeface="Times New Roman" pitchFamily="18"/>
              </a:rPr>
              <a:t/>
            </a:r>
            <a:br>
              <a:rPr lang="ru-RU" dirty="0">
                <a:effectLst>
                  <a:outerShdw blurRad="38100" dist="38100" dir="2700000" algn="tl">
                    <a:srgbClr val="000000">
                      <a:alpha val="43137"/>
                    </a:srgbClr>
                  </a:outerShdw>
                </a:effectLst>
                <a:latin typeface="Times New Roman" pitchFamily="18"/>
              </a:rPr>
            </a:br>
            <a:r>
              <a:rPr lang="ru-RU" b="1" dirty="0" smtClean="0">
                <a:effectLst>
                  <a:outerShdw blurRad="38100" dist="38100" dir="2700000" algn="tl">
                    <a:srgbClr val="000000">
                      <a:alpha val="43137"/>
                    </a:srgbClr>
                  </a:outerShdw>
                </a:effectLst>
                <a:latin typeface="Times New Roman" pitchFamily="18"/>
              </a:rPr>
              <a:t>Понедельник</a:t>
            </a:r>
          </a:p>
          <a:p>
            <a:r>
              <a:rPr lang="ru-RU" u="sng" dirty="0" smtClean="0">
                <a:effectLst>
                  <a:outerShdw blurRad="38100" dist="38100" dir="2700000" algn="tl">
                    <a:srgbClr val="000000">
                      <a:alpha val="43137"/>
                    </a:srgbClr>
                  </a:outerShdw>
                </a:effectLst>
                <a:latin typeface="Times New Roman" pitchFamily="18"/>
              </a:rPr>
              <a:t>завтрак</a:t>
            </a:r>
            <a:r>
              <a:rPr lang="ru-RU" dirty="0">
                <a:effectLst>
                  <a:outerShdw blurRad="38100" dist="38100" dir="2700000" algn="tl">
                    <a:srgbClr val="000000">
                      <a:alpha val="43137"/>
                    </a:srgbClr>
                  </a:outerShdw>
                </a:effectLst>
                <a:latin typeface="Times New Roman" pitchFamily="18"/>
              </a:rPr>
              <a:t>: омлет из 2-х яиц со </a:t>
            </a:r>
            <a:r>
              <a:rPr lang="ru-RU" dirty="0" smtClean="0">
                <a:effectLst>
                  <a:outerShdw blurRad="38100" dist="38100" dir="2700000" algn="tl">
                    <a:srgbClr val="000000">
                      <a:alpha val="43137"/>
                    </a:srgbClr>
                  </a:outerShdw>
                </a:effectLst>
                <a:latin typeface="Times New Roman" pitchFamily="18"/>
              </a:rPr>
              <a:t>спаржей,1-2 </a:t>
            </a:r>
            <a:r>
              <a:rPr lang="ru-RU" dirty="0">
                <a:effectLst>
                  <a:outerShdw blurRad="38100" dist="38100" dir="2700000" algn="tl">
                    <a:srgbClr val="000000">
                      <a:alpha val="43137"/>
                    </a:srgbClr>
                  </a:outerShdw>
                </a:effectLst>
                <a:latin typeface="Times New Roman" pitchFamily="18"/>
              </a:rPr>
              <a:t>тоста, </a:t>
            </a:r>
            <a:r>
              <a:rPr lang="ru-RU" dirty="0" smtClean="0">
                <a:effectLst>
                  <a:outerShdw blurRad="38100" dist="38100" dir="2700000" algn="tl">
                    <a:srgbClr val="000000">
                      <a:alpha val="43137"/>
                    </a:srgbClr>
                  </a:outerShdw>
                </a:effectLst>
                <a:latin typeface="Times New Roman" pitchFamily="18"/>
              </a:rPr>
              <a:t>чай</a:t>
            </a:r>
            <a:r>
              <a:rPr lang="ru-RU" dirty="0">
                <a:effectLst>
                  <a:outerShdw blurRad="38100" dist="38100" dir="2700000" algn="tl">
                    <a:srgbClr val="000000">
                      <a:alpha val="43137"/>
                    </a:srgbClr>
                  </a:outerShdw>
                </a:effectLst>
                <a:latin typeface="Times New Roman" pitchFamily="18"/>
              </a:rPr>
              <a:t/>
            </a:r>
            <a:br>
              <a:rPr lang="ru-RU" dirty="0">
                <a:effectLst>
                  <a:outerShdw blurRad="38100" dist="38100" dir="2700000" algn="tl">
                    <a:srgbClr val="000000">
                      <a:alpha val="43137"/>
                    </a:srgbClr>
                  </a:outerShdw>
                </a:effectLst>
                <a:latin typeface="Times New Roman" pitchFamily="18"/>
              </a:rPr>
            </a:br>
            <a:r>
              <a:rPr lang="ru-RU" u="sng" dirty="0">
                <a:effectLst>
                  <a:outerShdw blurRad="38100" dist="38100" dir="2700000" algn="tl">
                    <a:srgbClr val="000000">
                      <a:alpha val="43137"/>
                    </a:srgbClr>
                  </a:outerShdw>
                </a:effectLst>
                <a:latin typeface="Times New Roman" pitchFamily="18"/>
              </a:rPr>
              <a:t>2 завтрак</a:t>
            </a:r>
            <a:r>
              <a:rPr lang="ru-RU" dirty="0">
                <a:effectLst>
                  <a:outerShdw blurRad="38100" dist="38100" dir="2700000" algn="tl">
                    <a:srgbClr val="000000">
                      <a:alpha val="43137"/>
                    </a:srgbClr>
                  </a:outerShdw>
                </a:effectLst>
                <a:latin typeface="Times New Roman" pitchFamily="18"/>
              </a:rPr>
              <a:t>: фрукт (банан, папайя) или фруктовый салат</a:t>
            </a:r>
            <a:br>
              <a:rPr lang="ru-RU" dirty="0">
                <a:effectLst>
                  <a:outerShdw blurRad="38100" dist="38100" dir="2700000" algn="tl">
                    <a:srgbClr val="000000">
                      <a:alpha val="43137"/>
                    </a:srgbClr>
                  </a:outerShdw>
                </a:effectLst>
                <a:latin typeface="Times New Roman" pitchFamily="18"/>
              </a:rPr>
            </a:br>
            <a:r>
              <a:rPr lang="ru-RU" u="sng" dirty="0">
                <a:effectLst>
                  <a:outerShdw blurRad="38100" dist="38100" dir="2700000" algn="tl">
                    <a:srgbClr val="000000">
                      <a:alpha val="43137"/>
                    </a:srgbClr>
                  </a:outerShdw>
                </a:effectLst>
                <a:latin typeface="Times New Roman" pitchFamily="18"/>
              </a:rPr>
              <a:t>обед:</a:t>
            </a:r>
            <a:r>
              <a:rPr lang="ru-RU" dirty="0">
                <a:effectLst>
                  <a:outerShdw blurRad="38100" dist="38100" dir="2700000" algn="tl">
                    <a:srgbClr val="000000">
                      <a:alpha val="43137"/>
                    </a:srgbClr>
                  </a:outerShdw>
                </a:effectLst>
                <a:latin typeface="Times New Roman" pitchFamily="18"/>
              </a:rPr>
              <a:t> суп на мясном бульоне, </a:t>
            </a:r>
            <a:r>
              <a:rPr lang="ru-RU" dirty="0" smtClean="0">
                <a:effectLst>
                  <a:outerShdw blurRad="38100" dist="38100" dir="2700000" algn="tl">
                    <a:srgbClr val="000000">
                      <a:alpha val="43137"/>
                    </a:srgbClr>
                  </a:outerShdw>
                </a:effectLst>
                <a:latin typeface="Times New Roman" pitchFamily="18"/>
              </a:rPr>
              <a:t>хлеб, порция </a:t>
            </a:r>
            <a:r>
              <a:rPr lang="ru-RU" dirty="0">
                <a:effectLst>
                  <a:outerShdw blurRad="38100" dist="38100" dir="2700000" algn="tl">
                    <a:srgbClr val="000000">
                      <a:alpha val="43137"/>
                    </a:srgbClr>
                  </a:outerShdw>
                </a:effectLst>
                <a:latin typeface="Times New Roman" pitchFamily="18"/>
              </a:rPr>
              <a:t>мяса с гарниром из </a:t>
            </a:r>
            <a:r>
              <a:rPr lang="ru-RU" dirty="0" err="1">
                <a:effectLst>
                  <a:outerShdw blurRad="38100" dist="38100" dir="2700000" algn="tl">
                    <a:srgbClr val="000000">
                      <a:alpha val="43137"/>
                    </a:srgbClr>
                  </a:outerShdw>
                </a:effectLst>
                <a:latin typeface="Times New Roman" pitchFamily="18"/>
              </a:rPr>
              <a:t>цельнозерновой</a:t>
            </a:r>
            <a:r>
              <a:rPr lang="ru-RU" dirty="0">
                <a:effectLst>
                  <a:outerShdw blurRad="38100" dist="38100" dir="2700000" algn="tl">
                    <a:srgbClr val="000000">
                      <a:alpha val="43137"/>
                    </a:srgbClr>
                  </a:outerShdw>
                </a:effectLst>
                <a:latin typeface="Times New Roman" pitchFamily="18"/>
              </a:rPr>
              <a:t> </a:t>
            </a:r>
            <a:r>
              <a:rPr lang="ru-RU" dirty="0" smtClean="0">
                <a:effectLst>
                  <a:outerShdw blurRad="38100" dist="38100" dir="2700000" algn="tl">
                    <a:srgbClr val="000000">
                      <a:alpha val="43137"/>
                    </a:srgbClr>
                  </a:outerShdw>
                </a:effectLst>
                <a:latin typeface="Times New Roman" pitchFamily="18"/>
              </a:rPr>
              <a:t>крупы, овощной </a:t>
            </a:r>
            <a:r>
              <a:rPr lang="ru-RU" dirty="0">
                <a:effectLst>
                  <a:outerShdw blurRad="38100" dist="38100" dir="2700000" algn="tl">
                    <a:srgbClr val="000000">
                      <a:alpha val="43137"/>
                    </a:srgbClr>
                  </a:outerShdw>
                </a:effectLst>
                <a:latin typeface="Times New Roman" pitchFamily="18"/>
              </a:rPr>
              <a:t>салат с растительным маслом, </a:t>
            </a:r>
            <a:r>
              <a:rPr lang="ru-RU" dirty="0" smtClean="0">
                <a:effectLst>
                  <a:outerShdw blurRad="38100" dist="38100" dir="2700000" algn="tl">
                    <a:srgbClr val="000000">
                      <a:alpha val="43137"/>
                    </a:srgbClr>
                  </a:outerShdw>
                </a:effectLst>
                <a:latin typeface="Times New Roman" pitchFamily="18"/>
              </a:rPr>
              <a:t>хлеб, клюквенный </a:t>
            </a:r>
            <a:r>
              <a:rPr lang="ru-RU" dirty="0">
                <a:effectLst>
                  <a:outerShdw blurRad="38100" dist="38100" dir="2700000" algn="tl">
                    <a:srgbClr val="000000">
                      <a:alpha val="43137"/>
                    </a:srgbClr>
                  </a:outerShdw>
                </a:effectLst>
                <a:latin typeface="Times New Roman" pitchFamily="18"/>
              </a:rPr>
              <a:t>морс</a:t>
            </a:r>
            <a:br>
              <a:rPr lang="ru-RU" dirty="0">
                <a:effectLst>
                  <a:outerShdw blurRad="38100" dist="38100" dir="2700000" algn="tl">
                    <a:srgbClr val="000000">
                      <a:alpha val="43137"/>
                    </a:srgbClr>
                  </a:outerShdw>
                </a:effectLst>
                <a:latin typeface="Times New Roman" pitchFamily="18"/>
              </a:rPr>
            </a:br>
            <a:r>
              <a:rPr lang="ru-RU" u="sng" dirty="0">
                <a:effectLst>
                  <a:outerShdw blurRad="38100" dist="38100" dir="2700000" algn="tl">
                    <a:srgbClr val="000000">
                      <a:alpha val="43137"/>
                    </a:srgbClr>
                  </a:outerShdw>
                </a:effectLst>
                <a:latin typeface="Times New Roman" pitchFamily="18"/>
              </a:rPr>
              <a:t>ужин</a:t>
            </a:r>
            <a:r>
              <a:rPr lang="ru-RU" dirty="0">
                <a:effectLst>
                  <a:outerShdw blurRad="38100" dist="38100" dir="2700000" algn="tl">
                    <a:srgbClr val="000000">
                      <a:alpha val="43137"/>
                    </a:srgbClr>
                  </a:outerShdw>
                </a:effectLst>
                <a:latin typeface="Times New Roman" pitchFamily="18"/>
              </a:rPr>
              <a:t>: рыба запеченная с овощами, </a:t>
            </a:r>
            <a:r>
              <a:rPr lang="ru-RU" dirty="0" smtClean="0">
                <a:effectLst>
                  <a:outerShdw blurRad="38100" dist="38100" dir="2700000" algn="tl">
                    <a:srgbClr val="000000">
                      <a:alpha val="43137"/>
                    </a:srgbClr>
                  </a:outerShdw>
                </a:effectLst>
                <a:latin typeface="Times New Roman" pitchFamily="18"/>
              </a:rPr>
              <a:t>хлеб, чай</a:t>
            </a:r>
            <a:r>
              <a:rPr lang="ru-RU" dirty="0">
                <a:effectLst>
                  <a:outerShdw blurRad="38100" dist="38100" dir="2700000" algn="tl">
                    <a:srgbClr val="000000">
                      <a:alpha val="43137"/>
                    </a:srgbClr>
                  </a:outerShdw>
                </a:effectLst>
                <a:latin typeface="Times New Roman" pitchFamily="18"/>
              </a:rPr>
              <a:t/>
            </a:r>
            <a:br>
              <a:rPr lang="ru-RU" dirty="0">
                <a:effectLst>
                  <a:outerShdw blurRad="38100" dist="38100" dir="2700000" algn="tl">
                    <a:srgbClr val="000000">
                      <a:alpha val="43137"/>
                    </a:srgbClr>
                  </a:outerShdw>
                </a:effectLst>
                <a:latin typeface="Times New Roman" pitchFamily="18"/>
              </a:rPr>
            </a:br>
            <a:r>
              <a:rPr lang="ru-RU" u="sng" dirty="0">
                <a:effectLst>
                  <a:outerShdw blurRad="38100" dist="38100" dir="2700000" algn="tl">
                    <a:srgbClr val="000000">
                      <a:alpha val="43137"/>
                    </a:srgbClr>
                  </a:outerShdw>
                </a:effectLst>
                <a:latin typeface="Times New Roman" pitchFamily="18"/>
              </a:rPr>
              <a:t>перед сном</a:t>
            </a:r>
            <a:r>
              <a:rPr lang="ru-RU" dirty="0">
                <a:effectLst>
                  <a:outerShdw blurRad="38100" dist="38100" dir="2700000" algn="tl">
                    <a:srgbClr val="000000">
                      <a:alpha val="43137"/>
                    </a:srgbClr>
                  </a:outerShdw>
                </a:effectLst>
                <a:latin typeface="Times New Roman" pitchFamily="18"/>
              </a:rPr>
              <a:t>: кисло- молочный продукт(кефир) 200 гр.</a:t>
            </a:r>
            <a:br>
              <a:rPr lang="ru-RU" dirty="0">
                <a:effectLst>
                  <a:outerShdw blurRad="38100" dist="38100" dir="2700000" algn="tl">
                    <a:srgbClr val="000000">
                      <a:alpha val="43137"/>
                    </a:srgbClr>
                  </a:outerShdw>
                </a:effectLst>
                <a:latin typeface="Times New Roman" pitchFamily="18"/>
              </a:rPr>
            </a:br>
            <a:endParaRPr lang="ru-RU" dirty="0" smtClean="0">
              <a:effectLst>
                <a:outerShdw blurRad="38100" dist="38100" dir="2700000" algn="tl">
                  <a:srgbClr val="000000">
                    <a:alpha val="43137"/>
                  </a:srgbClr>
                </a:outerShdw>
              </a:effectLst>
              <a:latin typeface="Times New Roman" pitchFamily="18"/>
            </a:endParaRPr>
          </a:p>
          <a:p>
            <a:r>
              <a:rPr lang="ru-RU" b="1" dirty="0" smtClean="0">
                <a:effectLst>
                  <a:outerShdw blurRad="38100" dist="38100" dir="2700000" algn="tl">
                    <a:srgbClr val="000000">
                      <a:alpha val="43137"/>
                    </a:srgbClr>
                  </a:outerShdw>
                </a:effectLst>
                <a:latin typeface="Times New Roman" pitchFamily="18"/>
              </a:rPr>
              <a:t>Вторник</a:t>
            </a:r>
            <a:endParaRPr lang="ru-RU" b="1" dirty="0">
              <a:effectLst>
                <a:outerShdw blurRad="38100" dist="38100" dir="2700000" algn="tl">
                  <a:srgbClr val="000000">
                    <a:alpha val="43137"/>
                  </a:srgbClr>
                </a:outerShdw>
              </a:effectLst>
              <a:latin typeface="Times New Roman" pitchFamily="18"/>
            </a:endParaRPr>
          </a:p>
          <a:p>
            <a:r>
              <a:rPr lang="ru-RU" u="sng" dirty="0" smtClean="0">
                <a:effectLst>
                  <a:outerShdw blurRad="38100" dist="38100" dir="2700000" algn="tl">
                    <a:srgbClr val="000000">
                      <a:alpha val="43137"/>
                    </a:srgbClr>
                  </a:outerShdw>
                </a:effectLst>
                <a:latin typeface="Times New Roman" pitchFamily="18"/>
              </a:rPr>
              <a:t>завтрак</a:t>
            </a:r>
            <a:r>
              <a:rPr lang="ru-RU" dirty="0">
                <a:effectLst>
                  <a:outerShdw blurRad="38100" dist="38100" dir="2700000" algn="tl">
                    <a:srgbClr val="000000">
                      <a:alpha val="43137"/>
                    </a:srgbClr>
                  </a:outerShdw>
                </a:effectLst>
                <a:latin typeface="Times New Roman" pitchFamily="18"/>
              </a:rPr>
              <a:t>: молочная каша со сливочным </a:t>
            </a:r>
            <a:r>
              <a:rPr lang="ru-RU" dirty="0" smtClean="0">
                <a:effectLst>
                  <a:outerShdw blurRad="38100" dist="38100" dir="2700000" algn="tl">
                    <a:srgbClr val="000000">
                      <a:alpha val="43137"/>
                    </a:srgbClr>
                  </a:outerShdw>
                </a:effectLst>
                <a:latin typeface="Times New Roman" pitchFamily="18"/>
              </a:rPr>
              <a:t>маслом, сыр, напиток </a:t>
            </a:r>
            <a:r>
              <a:rPr lang="ru-RU" dirty="0">
                <a:effectLst>
                  <a:outerShdw blurRad="38100" dist="38100" dir="2700000" algn="tl">
                    <a:srgbClr val="000000">
                      <a:alpha val="43137"/>
                    </a:srgbClr>
                  </a:outerShdw>
                </a:effectLst>
                <a:latin typeface="Times New Roman" pitchFamily="18"/>
              </a:rPr>
              <a:t>из шиповника</a:t>
            </a:r>
            <a:br>
              <a:rPr lang="ru-RU" dirty="0">
                <a:effectLst>
                  <a:outerShdw blurRad="38100" dist="38100" dir="2700000" algn="tl">
                    <a:srgbClr val="000000">
                      <a:alpha val="43137"/>
                    </a:srgbClr>
                  </a:outerShdw>
                </a:effectLst>
                <a:latin typeface="Times New Roman" pitchFamily="18"/>
              </a:rPr>
            </a:br>
            <a:r>
              <a:rPr lang="ru-RU" u="sng" dirty="0">
                <a:effectLst>
                  <a:outerShdw blurRad="38100" dist="38100" dir="2700000" algn="tl">
                    <a:srgbClr val="000000">
                      <a:alpha val="43137"/>
                    </a:srgbClr>
                  </a:outerShdw>
                </a:effectLst>
                <a:latin typeface="Times New Roman" pitchFamily="18"/>
              </a:rPr>
              <a:t>2 завтрак</a:t>
            </a:r>
            <a:r>
              <a:rPr lang="ru-RU" dirty="0">
                <a:effectLst>
                  <a:outerShdw blurRad="38100" dist="38100" dir="2700000" algn="tl">
                    <a:srgbClr val="000000">
                      <a:alpha val="43137"/>
                    </a:srgbClr>
                  </a:outerShdw>
                </a:effectLst>
                <a:latin typeface="Times New Roman" pitchFamily="18"/>
              </a:rPr>
              <a:t>: орехи</a:t>
            </a:r>
            <a:br>
              <a:rPr lang="ru-RU" dirty="0">
                <a:effectLst>
                  <a:outerShdw blurRad="38100" dist="38100" dir="2700000" algn="tl">
                    <a:srgbClr val="000000">
                      <a:alpha val="43137"/>
                    </a:srgbClr>
                  </a:outerShdw>
                </a:effectLst>
                <a:latin typeface="Times New Roman" pitchFamily="18"/>
              </a:rPr>
            </a:br>
            <a:r>
              <a:rPr lang="ru-RU" u="sng" dirty="0">
                <a:effectLst>
                  <a:outerShdw blurRad="38100" dist="38100" dir="2700000" algn="tl">
                    <a:srgbClr val="000000">
                      <a:alpha val="43137"/>
                    </a:srgbClr>
                  </a:outerShdw>
                </a:effectLst>
                <a:latin typeface="Times New Roman" pitchFamily="18"/>
              </a:rPr>
              <a:t>обед</a:t>
            </a:r>
            <a:r>
              <a:rPr lang="ru-RU" dirty="0">
                <a:effectLst>
                  <a:outerShdw blurRad="38100" dist="38100" dir="2700000" algn="tl">
                    <a:srgbClr val="000000">
                      <a:alpha val="43137"/>
                    </a:srgbClr>
                  </a:outerShdw>
                </a:effectLst>
                <a:latin typeface="Times New Roman" pitchFamily="18"/>
              </a:rPr>
              <a:t>: борщ со </a:t>
            </a:r>
            <a:r>
              <a:rPr lang="ru-RU" dirty="0" smtClean="0">
                <a:effectLst>
                  <a:outerShdw blurRad="38100" dist="38100" dir="2700000" algn="tl">
                    <a:srgbClr val="000000">
                      <a:alpha val="43137"/>
                    </a:srgbClr>
                  </a:outerShdw>
                </a:effectLst>
                <a:latin typeface="Times New Roman" pitchFamily="18"/>
              </a:rPr>
              <a:t>сметаной, бифштекс </a:t>
            </a:r>
            <a:r>
              <a:rPr lang="ru-RU" dirty="0">
                <a:effectLst>
                  <a:outerShdw blurRad="38100" dist="38100" dir="2700000" algn="tl">
                    <a:srgbClr val="000000">
                      <a:alpha val="43137"/>
                    </a:srgbClr>
                  </a:outerShdw>
                </a:effectLst>
                <a:latin typeface="Times New Roman" pitchFamily="18"/>
              </a:rPr>
              <a:t>из говядины с запеченными овощами, </a:t>
            </a:r>
            <a:r>
              <a:rPr lang="ru-RU" dirty="0" smtClean="0">
                <a:effectLst>
                  <a:outerShdw blurRad="38100" dist="38100" dir="2700000" algn="tl">
                    <a:srgbClr val="000000">
                      <a:alpha val="43137"/>
                    </a:srgbClr>
                  </a:outerShdw>
                </a:effectLst>
                <a:latin typeface="Times New Roman" pitchFamily="18"/>
              </a:rPr>
              <a:t>хлеб, напиток </a:t>
            </a:r>
            <a:r>
              <a:rPr lang="ru-RU" dirty="0">
                <a:effectLst>
                  <a:outerShdw blurRad="38100" dist="38100" dir="2700000" algn="tl">
                    <a:srgbClr val="000000">
                      <a:alpha val="43137"/>
                    </a:srgbClr>
                  </a:outerShdw>
                </a:effectLst>
                <a:latin typeface="Times New Roman" pitchFamily="18"/>
              </a:rPr>
              <a:t>на основе облепихи</a:t>
            </a:r>
            <a:br>
              <a:rPr lang="ru-RU" dirty="0">
                <a:effectLst>
                  <a:outerShdw blurRad="38100" dist="38100" dir="2700000" algn="tl">
                    <a:srgbClr val="000000">
                      <a:alpha val="43137"/>
                    </a:srgbClr>
                  </a:outerShdw>
                </a:effectLst>
                <a:latin typeface="Times New Roman" pitchFamily="18"/>
              </a:rPr>
            </a:br>
            <a:r>
              <a:rPr lang="ru-RU" u="sng" dirty="0">
                <a:effectLst>
                  <a:outerShdw blurRad="38100" dist="38100" dir="2700000" algn="tl">
                    <a:srgbClr val="000000">
                      <a:alpha val="43137"/>
                    </a:srgbClr>
                  </a:outerShdw>
                </a:effectLst>
                <a:latin typeface="Times New Roman" pitchFamily="18"/>
              </a:rPr>
              <a:t>ужин</a:t>
            </a:r>
            <a:r>
              <a:rPr lang="ru-RU" dirty="0">
                <a:effectLst>
                  <a:outerShdw blurRad="38100" dist="38100" dir="2700000" algn="tl">
                    <a:srgbClr val="000000">
                      <a:alpha val="43137"/>
                    </a:srgbClr>
                  </a:outerShdw>
                </a:effectLst>
                <a:latin typeface="Times New Roman" pitchFamily="18"/>
              </a:rPr>
              <a:t>: творожная запеканка из 200 гр. </a:t>
            </a:r>
            <a:r>
              <a:rPr lang="ru-RU" dirty="0" smtClean="0">
                <a:effectLst>
                  <a:outerShdw blurRad="38100" dist="38100" dir="2700000" algn="tl">
                    <a:srgbClr val="000000">
                      <a:alpha val="43137"/>
                    </a:srgbClr>
                  </a:outerShdw>
                </a:effectLst>
                <a:latin typeface="Times New Roman" pitchFamily="18"/>
              </a:rPr>
              <a:t>творога, компот</a:t>
            </a:r>
            <a:r>
              <a:rPr lang="ru-RU" dirty="0">
                <a:effectLst>
                  <a:outerShdw blurRad="38100" dist="38100" dir="2700000" algn="tl">
                    <a:srgbClr val="000000">
                      <a:alpha val="43137"/>
                    </a:srgbClr>
                  </a:outerShdw>
                </a:effectLst>
                <a:latin typeface="Times New Roman" pitchFamily="18"/>
              </a:rPr>
              <a:t/>
            </a:r>
            <a:br>
              <a:rPr lang="ru-RU" dirty="0">
                <a:effectLst>
                  <a:outerShdw blurRad="38100" dist="38100" dir="2700000" algn="tl">
                    <a:srgbClr val="000000">
                      <a:alpha val="43137"/>
                    </a:srgbClr>
                  </a:outerShdw>
                </a:effectLst>
                <a:latin typeface="Times New Roman" pitchFamily="18"/>
              </a:rPr>
            </a:br>
            <a:r>
              <a:rPr lang="ru-RU" u="sng" dirty="0">
                <a:effectLst>
                  <a:outerShdw blurRad="38100" dist="38100" dir="2700000" algn="tl">
                    <a:srgbClr val="000000">
                      <a:alpha val="43137"/>
                    </a:srgbClr>
                  </a:outerShdw>
                </a:effectLst>
                <a:latin typeface="Times New Roman" pitchFamily="18"/>
              </a:rPr>
              <a:t>перед сном</a:t>
            </a:r>
            <a:r>
              <a:rPr lang="ru-RU" dirty="0">
                <a:effectLst>
                  <a:outerShdw blurRad="38100" dist="38100" dir="2700000" algn="tl">
                    <a:srgbClr val="000000">
                      <a:alpha val="43137"/>
                    </a:srgbClr>
                  </a:outerShdw>
                </a:effectLst>
                <a:latin typeface="Times New Roman" pitchFamily="18"/>
              </a:rPr>
              <a:t>: тыквенный сок 200 гр.</a:t>
            </a:r>
            <a:endParaRPr lang="ru-RU" dirty="0">
              <a:effectLst>
                <a:outerShdw blurRad="38100" dist="38100" dir="2700000" algn="tl">
                  <a:srgbClr val="000000">
                    <a:alpha val="43137"/>
                  </a:srgbClr>
                </a:outerShdw>
              </a:effectLst>
            </a:endParaRPr>
          </a:p>
        </p:txBody>
      </p:sp>
      <p:sp>
        <p:nvSpPr>
          <p:cNvPr id="3" name="Прямоугольник 2"/>
          <p:cNvSpPr/>
          <p:nvPr/>
        </p:nvSpPr>
        <p:spPr>
          <a:xfrm>
            <a:off x="11174777" y="80368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18</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92773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6000">
              <a:schemeClr val="bg1"/>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283335" y="218941"/>
            <a:ext cx="12192000" cy="7294305"/>
          </a:xfrm>
          <a:prstGeom prst="rect">
            <a:avLst/>
          </a:prstGeom>
        </p:spPr>
        <p:txBody>
          <a:bodyPr wrap="square">
            <a:spAutoFit/>
          </a:bodyPr>
          <a:lstStyle/>
          <a:p>
            <a:r>
              <a:rPr lang="ru-RU" b="1" dirty="0">
                <a:effectLst>
                  <a:outerShdw blurRad="38100" dist="38100" dir="2700000" algn="tl">
                    <a:srgbClr val="000000">
                      <a:alpha val="43137"/>
                    </a:srgbClr>
                  </a:outerShdw>
                </a:effectLst>
                <a:latin typeface="Times New Roman" pitchFamily="18"/>
              </a:rPr>
              <a:t>В приложении периодически включаются всплывающие окна:</a:t>
            </a:r>
            <a:r>
              <a:rPr lang="ru-RU" dirty="0">
                <a:effectLst>
                  <a:outerShdw blurRad="38100" dist="38100" dir="2700000" algn="tl">
                    <a:srgbClr val="000000">
                      <a:alpha val="43137"/>
                    </a:srgbClr>
                  </a:outerShdw>
                </a:effectLst>
                <a:latin typeface="Times New Roman" pitchFamily="18"/>
              </a:rPr>
              <a:t/>
            </a:r>
            <a:br>
              <a:rPr lang="ru-RU" dirty="0">
                <a:effectLst>
                  <a:outerShdw blurRad="38100" dist="38100" dir="2700000" algn="tl">
                    <a:srgbClr val="000000">
                      <a:alpha val="43137"/>
                    </a:srgbClr>
                  </a:outerShdw>
                </a:effectLst>
                <a:latin typeface="Times New Roman" pitchFamily="18"/>
              </a:rPr>
            </a:br>
            <a:r>
              <a:rPr lang="ru-RU" u="sng" dirty="0">
                <a:effectLst>
                  <a:outerShdw blurRad="38100" dist="38100" dir="2700000" algn="tl">
                    <a:srgbClr val="000000">
                      <a:alpha val="43137"/>
                    </a:srgbClr>
                  </a:outerShdw>
                </a:effectLst>
                <a:latin typeface="Times New Roman" pitchFamily="18"/>
              </a:rPr>
              <a:t>1 Окно напоминание</a:t>
            </a:r>
            <a:r>
              <a:rPr lang="ru-RU" dirty="0">
                <a:effectLst>
                  <a:outerShdw blurRad="38100" dist="38100" dir="2700000" algn="tl">
                    <a:srgbClr val="000000">
                      <a:alpha val="43137"/>
                    </a:srgbClr>
                  </a:outerShdw>
                </a:effectLst>
                <a:latin typeface="Times New Roman" pitchFamily="18"/>
              </a:rPr>
              <a:t>:</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Для Вас в настоящий период беременности необходимо употреблять продукты, в которых содержатся</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 фолиевая кислота- бобовые, спаржа, яйца, зеленые листовые овощи, свекла, орехи, говяжья печень, </a:t>
            </a:r>
            <a:endParaRPr lang="ru-RU" dirty="0" smtClean="0">
              <a:effectLst>
                <a:outerShdw blurRad="38100" dist="38100" dir="2700000" algn="tl">
                  <a:srgbClr val="000000">
                    <a:alpha val="43137"/>
                  </a:srgbClr>
                </a:outerShdw>
              </a:effectLst>
              <a:latin typeface="Times New Roman" pitchFamily="18"/>
            </a:endParaRPr>
          </a:p>
          <a:p>
            <a:r>
              <a:rPr lang="ru-RU" dirty="0" smtClean="0">
                <a:effectLst>
                  <a:outerShdw blurRad="38100" dist="38100" dir="2700000" algn="tl">
                    <a:srgbClr val="000000">
                      <a:alpha val="43137"/>
                    </a:srgbClr>
                  </a:outerShdw>
                </a:effectLst>
                <a:latin typeface="Times New Roman" pitchFamily="18"/>
              </a:rPr>
              <a:t>зародыши </a:t>
            </a:r>
            <a:r>
              <a:rPr lang="ru-RU" dirty="0">
                <a:effectLst>
                  <a:outerShdw blurRad="38100" dist="38100" dir="2700000" algn="tl">
                    <a:srgbClr val="000000">
                      <a:alpha val="43137"/>
                    </a:srgbClr>
                  </a:outerShdw>
                </a:effectLst>
                <a:latin typeface="Times New Roman" pitchFamily="18"/>
              </a:rPr>
              <a:t>пшеницы, цитрусовые, папайя, бананы, авокадо; </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 Ретинол (вит.А)- морковь, тыква, сладкий перец, шпинат, брокколи</a:t>
            </a:r>
            <a:r>
              <a:rPr lang="ru-RU" dirty="0" smtClean="0">
                <a:effectLst>
                  <a:outerShdw blurRad="38100" dist="38100" dir="2700000" algn="tl">
                    <a:srgbClr val="000000">
                      <a:alpha val="43137"/>
                    </a:srgbClr>
                  </a:outerShdw>
                </a:effectLst>
                <a:latin typeface="Times New Roman" pitchFamily="18"/>
              </a:rPr>
              <a:t>, зеленый </a:t>
            </a:r>
            <a:r>
              <a:rPr lang="ru-RU" dirty="0">
                <a:effectLst>
                  <a:outerShdw blurRad="38100" dist="38100" dir="2700000" algn="tl">
                    <a:srgbClr val="000000">
                      <a:alpha val="43137"/>
                    </a:srgbClr>
                  </a:outerShdw>
                </a:effectLst>
                <a:latin typeface="Times New Roman" pitchFamily="18"/>
              </a:rPr>
              <a:t>лук</a:t>
            </a:r>
            <a:r>
              <a:rPr lang="ru-RU" dirty="0" smtClean="0">
                <a:effectLst>
                  <a:outerShdw blurRad="38100" dist="38100" dir="2700000" algn="tl">
                    <a:srgbClr val="000000">
                      <a:alpha val="43137"/>
                    </a:srgbClr>
                  </a:outerShdw>
                </a:effectLst>
                <a:latin typeface="Times New Roman" pitchFamily="18"/>
              </a:rPr>
              <a:t>, соя</a:t>
            </a:r>
            <a:r>
              <a:rPr lang="ru-RU" dirty="0">
                <a:effectLst>
                  <a:outerShdw blurRad="38100" dist="38100" dir="2700000" algn="tl">
                    <a:srgbClr val="000000">
                      <a:alpha val="43137"/>
                    </a:srgbClr>
                  </a:outerShdw>
                </a:effectLst>
                <a:latin typeface="Times New Roman" pitchFamily="18"/>
              </a:rPr>
              <a:t>, горох</a:t>
            </a:r>
            <a:r>
              <a:rPr lang="ru-RU" dirty="0" smtClean="0">
                <a:effectLst>
                  <a:outerShdw blurRad="38100" dist="38100" dir="2700000" algn="tl">
                    <a:srgbClr val="000000">
                      <a:alpha val="43137"/>
                    </a:srgbClr>
                  </a:outerShdw>
                </a:effectLst>
                <a:latin typeface="Times New Roman" pitchFamily="18"/>
              </a:rPr>
              <a:t>, персики</a:t>
            </a:r>
            <a:r>
              <a:rPr lang="ru-RU" dirty="0">
                <a:effectLst>
                  <a:outerShdw blurRad="38100" dist="38100" dir="2700000" algn="tl">
                    <a:srgbClr val="000000">
                      <a:alpha val="43137"/>
                    </a:srgbClr>
                  </a:outerShdw>
                </a:effectLst>
                <a:latin typeface="Times New Roman" pitchFamily="18"/>
              </a:rPr>
              <a:t>, абрикосы, </a:t>
            </a:r>
            <a:endParaRPr lang="ru-RU" dirty="0" smtClean="0">
              <a:effectLst>
                <a:outerShdw blurRad="38100" dist="38100" dir="2700000" algn="tl">
                  <a:srgbClr val="000000">
                    <a:alpha val="43137"/>
                  </a:srgbClr>
                </a:outerShdw>
              </a:effectLst>
              <a:latin typeface="Times New Roman" pitchFamily="18"/>
            </a:endParaRPr>
          </a:p>
          <a:p>
            <a:r>
              <a:rPr lang="ru-RU" dirty="0" smtClean="0">
                <a:effectLst>
                  <a:outerShdw blurRad="38100" dist="38100" dir="2700000" algn="tl">
                    <a:srgbClr val="000000">
                      <a:alpha val="43137"/>
                    </a:srgbClr>
                  </a:outerShdw>
                </a:effectLst>
                <a:latin typeface="Times New Roman" pitchFamily="18"/>
              </a:rPr>
              <a:t>яблоки</a:t>
            </a:r>
            <a:r>
              <a:rPr lang="ru-RU" dirty="0">
                <a:effectLst>
                  <a:outerShdw blurRad="38100" dist="38100" dir="2700000" algn="tl">
                    <a:srgbClr val="000000">
                      <a:alpha val="43137"/>
                    </a:srgbClr>
                  </a:outerShdw>
                </a:effectLst>
                <a:latin typeface="Times New Roman" pitchFamily="18"/>
              </a:rPr>
              <a:t>, виноград</a:t>
            </a:r>
            <a:r>
              <a:rPr lang="ru-RU" dirty="0" smtClean="0">
                <a:effectLst>
                  <a:outerShdw blurRad="38100" dist="38100" dir="2700000" algn="tl">
                    <a:srgbClr val="000000">
                      <a:alpha val="43137"/>
                    </a:srgbClr>
                  </a:outerShdw>
                </a:effectLst>
                <a:latin typeface="Times New Roman" pitchFamily="18"/>
              </a:rPr>
              <a:t>, арбуз</a:t>
            </a:r>
            <a:r>
              <a:rPr lang="ru-RU" dirty="0">
                <a:effectLst>
                  <a:outerShdw blurRad="38100" dist="38100" dir="2700000" algn="tl">
                    <a:srgbClr val="000000">
                      <a:alpha val="43137"/>
                    </a:srgbClr>
                  </a:outerShdw>
                </a:effectLst>
                <a:latin typeface="Times New Roman" pitchFamily="18"/>
              </a:rPr>
              <a:t>, дыня</a:t>
            </a:r>
            <a:r>
              <a:rPr lang="ru-RU" dirty="0" smtClean="0">
                <a:effectLst>
                  <a:outerShdw blurRad="38100" dist="38100" dir="2700000" algn="tl">
                    <a:srgbClr val="000000">
                      <a:alpha val="43137"/>
                    </a:srgbClr>
                  </a:outerShdw>
                </a:effectLst>
                <a:latin typeface="Times New Roman" pitchFamily="18"/>
              </a:rPr>
              <a:t>, шиповник</a:t>
            </a:r>
            <a:r>
              <a:rPr lang="ru-RU" dirty="0">
                <a:effectLst>
                  <a:outerShdw blurRad="38100" dist="38100" dir="2700000" algn="tl">
                    <a:srgbClr val="000000">
                      <a:alpha val="43137"/>
                    </a:srgbClr>
                  </a:outerShdw>
                </a:effectLst>
                <a:latin typeface="Times New Roman" pitchFamily="18"/>
              </a:rPr>
              <a:t>, облепиха, печень, икра, молоко, сливочное масло, печень, сыр, яйца; </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 Цинк- пшеничные отруби, орехи, подсолнечные и тыквенные семечки, картофель, свекла, помидоры, чеснок, </a:t>
            </a:r>
            <a:endParaRPr lang="ru-RU" dirty="0" smtClean="0">
              <a:effectLst>
                <a:outerShdw blurRad="38100" dist="38100" dir="2700000" algn="tl">
                  <a:srgbClr val="000000">
                    <a:alpha val="43137"/>
                  </a:srgbClr>
                </a:outerShdw>
              </a:effectLst>
              <a:latin typeface="Times New Roman" pitchFamily="18"/>
            </a:endParaRPr>
          </a:p>
          <a:p>
            <a:r>
              <a:rPr lang="ru-RU" dirty="0" smtClean="0">
                <a:effectLst>
                  <a:outerShdw blurRad="38100" dist="38100" dir="2700000" algn="tl">
                    <a:srgbClr val="000000">
                      <a:alpha val="43137"/>
                    </a:srgbClr>
                  </a:outerShdw>
                </a:effectLst>
                <a:latin typeface="Times New Roman" pitchFamily="18"/>
              </a:rPr>
              <a:t>имбирь</a:t>
            </a:r>
            <a:r>
              <a:rPr lang="ru-RU" dirty="0">
                <a:effectLst>
                  <a:outerShdw blurRad="38100" dist="38100" dir="2700000" algn="tl">
                    <a:srgbClr val="000000">
                      <a:alpha val="43137"/>
                    </a:srgbClr>
                  </a:outerShdw>
                </a:effectLst>
                <a:latin typeface="Times New Roman" pitchFamily="18"/>
              </a:rPr>
              <a:t>, фасоль, горох, рис, гречка, кальмары</a:t>
            </a:r>
            <a:r>
              <a:rPr lang="ru-RU" dirty="0" smtClean="0">
                <a:effectLst>
                  <a:outerShdw blurRad="38100" dist="38100" dir="2700000" algn="tl">
                    <a:srgbClr val="000000">
                      <a:alpha val="43137"/>
                    </a:srgbClr>
                  </a:outerShdw>
                </a:effectLst>
                <a:latin typeface="Times New Roman" pitchFamily="18"/>
              </a:rPr>
              <a:t>, устрицы</a:t>
            </a:r>
            <a:r>
              <a:rPr lang="ru-RU" dirty="0">
                <a:effectLst>
                  <a:outerShdw blurRad="38100" dist="38100" dir="2700000" algn="tl">
                    <a:srgbClr val="000000">
                      <a:alpha val="43137"/>
                    </a:srgbClr>
                  </a:outerShdw>
                </a:effectLst>
                <a:latin typeface="Times New Roman" pitchFamily="18"/>
              </a:rPr>
              <a:t>, мясо, печень, сыр, яйца; </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 железо- яйца, говяжья печень, морепродукты: устрицы, мидии, креветки, кальмары; мясо кролика, говядина, птица, </a:t>
            </a:r>
            <a:endParaRPr lang="ru-RU" dirty="0" smtClean="0">
              <a:effectLst>
                <a:outerShdw blurRad="38100" dist="38100" dir="2700000" algn="tl">
                  <a:srgbClr val="000000">
                    <a:alpha val="43137"/>
                  </a:srgbClr>
                </a:outerShdw>
              </a:effectLst>
              <a:latin typeface="Times New Roman" pitchFamily="18"/>
            </a:endParaRPr>
          </a:p>
          <a:p>
            <a:r>
              <a:rPr lang="ru-RU" dirty="0" smtClean="0">
                <a:effectLst>
                  <a:outerShdw blurRad="38100" dist="38100" dir="2700000" algn="tl">
                    <a:srgbClr val="000000">
                      <a:alpha val="43137"/>
                    </a:srgbClr>
                  </a:outerShdw>
                </a:effectLst>
                <a:latin typeface="Times New Roman" pitchFamily="18"/>
              </a:rPr>
              <a:t>рыба </a:t>
            </a:r>
            <a:r>
              <a:rPr lang="ru-RU" dirty="0">
                <a:effectLst>
                  <a:outerShdw blurRad="38100" dist="38100" dir="2700000" algn="tl">
                    <a:srgbClr val="000000">
                      <a:alpha val="43137"/>
                    </a:srgbClr>
                  </a:outerShdw>
                </a:effectLst>
                <a:latin typeface="Times New Roman" pitchFamily="18"/>
              </a:rPr>
              <a:t>и икра, молочные продукты, кунжут, морская капуста, бобовые, орехи. </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 селен- мясо, морепродукты: устрицы, омары; хлеб, творог, крупы, яйца, бразильский орех, грибы, чеснок, кунжут, дрожжи </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 йод- морские водоросли, мидии, черника, треска, </a:t>
            </a:r>
            <a:r>
              <a:rPr lang="ru-RU" dirty="0" smtClean="0">
                <a:effectLst>
                  <a:outerShdw blurRad="38100" dist="38100" dir="2700000" algn="tl">
                    <a:srgbClr val="000000">
                      <a:alpha val="43137"/>
                    </a:srgbClr>
                  </a:outerShdw>
                </a:effectLst>
                <a:latin typeface="Times New Roman" pitchFamily="18"/>
              </a:rPr>
              <a:t>запечённый </a:t>
            </a:r>
            <a:r>
              <a:rPr lang="ru-RU" dirty="0">
                <a:effectLst>
                  <a:outerShdw blurRad="38100" dist="38100" dir="2700000" algn="tl">
                    <a:srgbClr val="000000">
                      <a:alpha val="43137"/>
                    </a:srgbClr>
                  </a:outerShdw>
                </a:effectLst>
                <a:latin typeface="Times New Roman" pitchFamily="18"/>
              </a:rPr>
              <a:t>картофель, белый хлеб, креветки, белая фасоль, </a:t>
            </a:r>
            <a:endParaRPr lang="en-US" dirty="0" smtClean="0">
              <a:effectLst>
                <a:outerShdw blurRad="38100" dist="38100" dir="2700000" algn="tl">
                  <a:srgbClr val="000000">
                    <a:alpha val="43137"/>
                  </a:srgbClr>
                </a:outerShdw>
              </a:effectLst>
              <a:latin typeface="Times New Roman" pitchFamily="18"/>
            </a:endParaRPr>
          </a:p>
          <a:p>
            <a:r>
              <a:rPr lang="ru-RU" dirty="0" smtClean="0">
                <a:effectLst>
                  <a:outerShdw blurRad="38100" dist="38100" dir="2700000" algn="tl">
                    <a:srgbClr val="000000">
                      <a:alpha val="43137"/>
                    </a:srgbClr>
                  </a:outerShdw>
                </a:effectLst>
                <a:latin typeface="Times New Roman" pitchFamily="18"/>
              </a:rPr>
              <a:t>чернослив</a:t>
            </a:r>
            <a:r>
              <a:rPr lang="ru-RU" dirty="0">
                <a:effectLst>
                  <a:outerShdw blurRad="38100" dist="38100" dir="2700000" algn="tl">
                    <a:srgbClr val="000000">
                      <a:alpha val="43137"/>
                    </a:srgbClr>
                  </a:outerShdw>
                </a:effectLst>
                <a:latin typeface="Times New Roman" pitchFamily="18"/>
              </a:rPr>
              <a:t>, яйца, зеленый горошек, клюква. </a:t>
            </a:r>
            <a:br>
              <a:rPr lang="ru-RU" dirty="0">
                <a:effectLst>
                  <a:outerShdw blurRad="38100" dist="38100" dir="2700000" algn="tl">
                    <a:srgbClr val="000000">
                      <a:alpha val="43137"/>
                    </a:srgbClr>
                  </a:outerShdw>
                </a:effectLst>
                <a:latin typeface="Times New Roman" pitchFamily="18"/>
              </a:rPr>
            </a:br>
            <a:r>
              <a:rPr lang="ru-RU" dirty="0" smtClean="0">
                <a:effectLst>
                  <a:outerShdw blurRad="38100" dist="38100" dir="2700000" algn="tl">
                    <a:srgbClr val="000000">
                      <a:alpha val="43137"/>
                    </a:srgbClr>
                  </a:outerShdw>
                </a:effectLst>
                <a:latin typeface="Times New Roman" pitchFamily="18"/>
              </a:rPr>
              <a:t>- ПНЖК </a:t>
            </a:r>
            <a:r>
              <a:rPr lang="ru-RU" dirty="0">
                <a:effectLst>
                  <a:outerShdw blurRad="38100" dist="38100" dir="2700000" algn="tl">
                    <a:srgbClr val="000000">
                      <a:alpha val="43137"/>
                    </a:srgbClr>
                  </a:outerShdw>
                </a:effectLst>
                <a:latin typeface="Times New Roman" pitchFamily="18"/>
              </a:rPr>
              <a:t>омега-6 и омега-3 групп -растительные масла- льняное, подсолнечное, кукурузное, хлопковое, горчичное, рапсовое, тыквенные семечки, кунжут</a:t>
            </a:r>
            <a:r>
              <a:rPr lang="ru-RU" dirty="0" smtClean="0">
                <a:effectLst>
                  <a:outerShdw blurRad="38100" dist="38100" dir="2700000" algn="tl">
                    <a:srgbClr val="000000">
                      <a:alpha val="43137"/>
                    </a:srgbClr>
                  </a:outerShdw>
                </a:effectLst>
                <a:latin typeface="Times New Roman" pitchFamily="18"/>
              </a:rPr>
              <a:t>, семена </a:t>
            </a:r>
            <a:r>
              <a:rPr lang="ru-RU" dirty="0">
                <a:effectLst>
                  <a:outerShdw blurRad="38100" dist="38100" dir="2700000" algn="tl">
                    <a:srgbClr val="000000">
                      <a:alpha val="43137"/>
                    </a:srgbClr>
                  </a:outerShdw>
                </a:effectLst>
                <a:latin typeface="Times New Roman" pitchFamily="18"/>
              </a:rPr>
              <a:t>чиа, печень трески, семга, грецкий орех. </a:t>
            </a:r>
            <a:br>
              <a:rPr lang="ru-RU" dirty="0">
                <a:effectLst>
                  <a:outerShdw blurRad="38100" dist="38100" dir="2700000" algn="tl">
                    <a:srgbClr val="000000">
                      <a:alpha val="43137"/>
                    </a:srgbClr>
                  </a:outerShdw>
                </a:effectLst>
                <a:latin typeface="Times New Roman" pitchFamily="18"/>
              </a:rPr>
            </a:br>
            <a:r>
              <a:rPr lang="ru-RU" u="sng" dirty="0">
                <a:effectLst>
                  <a:outerShdw blurRad="38100" dist="38100" dir="2700000" algn="tl">
                    <a:srgbClr val="000000">
                      <a:alpha val="43137"/>
                    </a:srgbClr>
                  </a:outerShdw>
                </a:effectLst>
                <a:latin typeface="Times New Roman" pitchFamily="18"/>
              </a:rPr>
              <a:t>2. Окно напоминание</a:t>
            </a:r>
            <a:r>
              <a:rPr lang="ru-RU" u="sng" dirty="0" smtClean="0">
                <a:effectLst>
                  <a:outerShdw blurRad="38100" dist="38100" dir="2700000" algn="tl">
                    <a:srgbClr val="000000">
                      <a:alpha val="43137"/>
                    </a:srgbClr>
                  </a:outerShdw>
                </a:effectLst>
                <a:latin typeface="Times New Roman" pitchFamily="18"/>
              </a:rPr>
              <a:t>: </a:t>
            </a:r>
            <a:r>
              <a:rPr lang="ru-RU" dirty="0">
                <a:effectLst>
                  <a:outerShdw blurRad="38100" dist="38100" dir="2700000" algn="tl">
                    <a:srgbClr val="000000">
                      <a:alpha val="43137"/>
                    </a:srgbClr>
                  </a:outerShdw>
                </a:effectLst>
                <a:latin typeface="Times New Roman" pitchFamily="18"/>
              </a:rPr>
              <a:t>Скоро время принятия пищи.</a:t>
            </a:r>
            <a:br>
              <a:rPr lang="ru-RU" dirty="0">
                <a:effectLst>
                  <a:outerShdw blurRad="38100" dist="38100" dir="2700000" algn="tl">
                    <a:srgbClr val="000000">
                      <a:alpha val="43137"/>
                    </a:srgbClr>
                  </a:outerShdw>
                </a:effectLst>
                <a:latin typeface="Times New Roman" pitchFamily="18"/>
              </a:rPr>
            </a:br>
            <a:r>
              <a:rPr lang="ru-RU" dirty="0" smtClean="0">
                <a:effectLst>
                  <a:outerShdw blurRad="38100" dist="38100" dir="2700000" algn="tl">
                    <a:srgbClr val="000000">
                      <a:alpha val="43137"/>
                    </a:srgbClr>
                  </a:outerShdw>
                </a:effectLst>
                <a:latin typeface="Times New Roman" pitchFamily="18"/>
              </a:rPr>
              <a:t>ТК </a:t>
            </a:r>
            <a:r>
              <a:rPr lang="ru-RU" dirty="0">
                <a:effectLst>
                  <a:outerShdw blurRad="38100" dist="38100" dir="2700000" algn="tl">
                    <a:srgbClr val="000000">
                      <a:alpha val="43137"/>
                    </a:srgbClr>
                  </a:outerShdw>
                </a:effectLst>
                <a:latin typeface="Times New Roman" pitchFamily="18"/>
              </a:rPr>
              <a:t>РФ Статья 108. Перерывы для отдыха и питания</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В течение рабочего дня (смены) работнику должен быть предоставлен перерыв для отдыха и питания продолжительностью не более двух часов и не менее 30 минут, который в рабочее время не включается.  </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latin typeface="Times New Roman" pitchFamily="18"/>
              </a:rPr>
              <a:t>Возможно в трудовом договоре организации, где работает беременная женщина, оговорены особые условия.</a:t>
            </a:r>
            <a:br>
              <a:rPr lang="ru-RU" dirty="0">
                <a:effectLst>
                  <a:outerShdw blurRad="38100" dist="38100" dir="2700000" algn="tl">
                    <a:srgbClr val="000000">
                      <a:alpha val="43137"/>
                    </a:srgbClr>
                  </a:outerShdw>
                </a:effectLst>
                <a:latin typeface="Times New Roman" pitchFamily="18"/>
              </a:rPr>
            </a:br>
            <a:r>
              <a:rPr lang="ru-RU" u="sng" dirty="0">
                <a:effectLst>
                  <a:outerShdw blurRad="38100" dist="38100" dir="2700000" algn="tl">
                    <a:srgbClr val="000000">
                      <a:alpha val="43137"/>
                    </a:srgbClr>
                  </a:outerShdw>
                </a:effectLst>
                <a:latin typeface="Times New Roman" pitchFamily="18"/>
              </a:rPr>
              <a:t>3. Окно </a:t>
            </a:r>
            <a:r>
              <a:rPr lang="ru-RU" u="sng" dirty="0" smtClean="0">
                <a:effectLst>
                  <a:outerShdw blurRad="38100" dist="38100" dir="2700000" algn="tl">
                    <a:srgbClr val="000000">
                      <a:alpha val="43137"/>
                    </a:srgbClr>
                  </a:outerShdw>
                </a:effectLst>
                <a:latin typeface="Times New Roman" pitchFamily="18"/>
              </a:rPr>
              <a:t>напоминание</a:t>
            </a:r>
            <a:r>
              <a:rPr lang="en-US" u="sng" dirty="0" smtClean="0">
                <a:effectLst>
                  <a:outerShdw blurRad="38100" dist="38100" dir="2700000" algn="tl">
                    <a:srgbClr val="000000">
                      <a:alpha val="43137"/>
                    </a:srgbClr>
                  </a:outerShdw>
                </a:effectLst>
                <a:latin typeface="Times New Roman" pitchFamily="18"/>
              </a:rPr>
              <a:t>: </a:t>
            </a:r>
            <a:r>
              <a:rPr lang="ru-RU" dirty="0">
                <a:effectLst>
                  <a:outerShdw blurRad="38100" dist="38100" dir="2700000" algn="tl">
                    <a:srgbClr val="000000">
                      <a:alpha val="43137"/>
                    </a:srgbClr>
                  </a:outerShdw>
                </a:effectLst>
                <a:latin typeface="Times New Roman" pitchFamily="18"/>
              </a:rPr>
              <a:t>Следующий контроль веса__________. Ждем Вашего сообщения.</a:t>
            </a: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latin typeface="Times New Roman" pitchFamily="18"/>
              </a:rPr>
              <a:t/>
            </a:r>
            <a:br>
              <a:rPr lang="ru-RU" dirty="0">
                <a:effectLst>
                  <a:outerShdw blurRad="38100" dist="38100" dir="2700000" algn="tl">
                    <a:srgbClr val="000000">
                      <a:alpha val="43137"/>
                    </a:srgbClr>
                  </a:outerShdw>
                </a:effectLst>
                <a:latin typeface="Times New Roman" pitchFamily="18"/>
              </a:rPr>
            </a:b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3" name="Прямоугольник 2"/>
          <p:cNvSpPr/>
          <p:nvPr/>
        </p:nvSpPr>
        <p:spPr>
          <a:xfrm>
            <a:off x="11174777" y="80368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19</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30674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947" y="0"/>
            <a:ext cx="3759874" cy="592427"/>
          </a:xfrm>
        </p:spPr>
        <p:txBody>
          <a:bodyPr/>
          <a:lstStyle/>
          <a:p>
            <a:r>
              <a:rPr lang="ru-RU" dirty="0" smtClean="0">
                <a:effectLst>
                  <a:outerShdw blurRad="38100" dist="38100" dir="2700000" algn="tl">
                    <a:srgbClr val="000000">
                      <a:alpha val="43137"/>
                    </a:srgbClr>
                  </a:outerShdw>
                </a:effectLst>
              </a:rPr>
              <a:t>Паспорт проекта</a:t>
            </a:r>
            <a:endParaRPr lang="ru-RU" dirty="0">
              <a:effectLst>
                <a:outerShdw blurRad="38100" dist="38100" dir="2700000" algn="tl">
                  <a:srgbClr val="000000">
                    <a:alpha val="43137"/>
                  </a:srgbClr>
                </a:outerShdw>
              </a:effectLs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852929984"/>
              </p:ext>
            </p:extLst>
          </p:nvPr>
        </p:nvGraphicFramePr>
        <p:xfrm>
          <a:off x="103032" y="504956"/>
          <a:ext cx="10959923" cy="6259601"/>
        </p:xfrm>
        <a:graphic>
          <a:graphicData uri="http://schemas.openxmlformats.org/drawingml/2006/table">
            <a:tbl>
              <a:tblPr firstRow="1" firstCol="1" bandRow="1">
                <a:tableStyleId>{5C22544A-7EE6-4342-B048-85BDC9FD1C3A}</a:tableStyleId>
              </a:tblPr>
              <a:tblGrid>
                <a:gridCol w="2298408">
                  <a:extLst>
                    <a:ext uri="{9D8B030D-6E8A-4147-A177-3AD203B41FA5}">
                      <a16:colId xmlns:a16="http://schemas.microsoft.com/office/drawing/2014/main" val="708151132"/>
                    </a:ext>
                  </a:extLst>
                </a:gridCol>
                <a:gridCol w="4066009">
                  <a:extLst>
                    <a:ext uri="{9D8B030D-6E8A-4147-A177-3AD203B41FA5}">
                      <a16:colId xmlns:a16="http://schemas.microsoft.com/office/drawing/2014/main" val="890229971"/>
                    </a:ext>
                  </a:extLst>
                </a:gridCol>
                <a:gridCol w="2132786">
                  <a:extLst>
                    <a:ext uri="{9D8B030D-6E8A-4147-A177-3AD203B41FA5}">
                      <a16:colId xmlns:a16="http://schemas.microsoft.com/office/drawing/2014/main" val="3036241398"/>
                    </a:ext>
                  </a:extLst>
                </a:gridCol>
                <a:gridCol w="2462720">
                  <a:extLst>
                    <a:ext uri="{9D8B030D-6E8A-4147-A177-3AD203B41FA5}">
                      <a16:colId xmlns:a16="http://schemas.microsoft.com/office/drawing/2014/main" val="1648789455"/>
                    </a:ext>
                  </a:extLst>
                </a:gridCol>
              </a:tblGrid>
              <a:tr h="563930">
                <a:tc>
                  <a:txBody>
                    <a:bodyPr/>
                    <a:lstStyle/>
                    <a:p>
                      <a:r>
                        <a:rPr lang="ru-RU" sz="1600" b="0" kern="1200" dirty="0" smtClean="0">
                          <a:solidFill>
                            <a:schemeClr val="bg1"/>
                          </a:solidFill>
                          <a:effectLst/>
                        </a:rPr>
                        <a:t>Наименование проекта</a:t>
                      </a:r>
                      <a:endParaRPr lang="ru-RU" sz="1600" b="0" dirty="0">
                        <a:solidFill>
                          <a:schemeClr val="bg1"/>
                        </a:solidFill>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lang="ru-RU" sz="1600" b="0" kern="1200" dirty="0" smtClean="0">
                          <a:solidFill>
                            <a:schemeClr val="bg1"/>
                          </a:solidFill>
                          <a:effectLst/>
                        </a:rPr>
                        <a:t>Взгляд в будущее. Пищевое программирование</a:t>
                      </a:r>
                      <a:endParaRPr lang="ru-RU" sz="16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17312846"/>
                  </a:ext>
                </a:extLst>
              </a:tr>
              <a:tr h="450072">
                <a:tc>
                  <a:txBody>
                    <a:bodyPr/>
                    <a:lstStyle/>
                    <a:p>
                      <a:pPr algn="ctr"/>
                      <a:r>
                        <a:rPr lang="ru-RU" sz="1600" b="0" kern="1200" dirty="0" smtClean="0">
                          <a:solidFill>
                            <a:schemeClr val="bg1"/>
                          </a:solidFill>
                          <a:effectLst/>
                        </a:rPr>
                        <a:t>Цель проекта</a:t>
                      </a:r>
                      <a:endParaRPr lang="ru-RU" sz="16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r>
                        <a:rPr lang="ru-RU" sz="1200" dirty="0" smtClean="0"/>
                        <a:t>Формирование концепции пищевого программирования у женщин фертильного возраста,</a:t>
                      </a:r>
                      <a:r>
                        <a:rPr lang="ru-RU" sz="1200" baseline="0" dirty="0" smtClean="0"/>
                        <a:t> путем разработки мобильного приложения</a:t>
                      </a:r>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65239566"/>
                  </a:ext>
                </a:extLst>
              </a:tr>
              <a:tr h="801374">
                <a:tc>
                  <a:txBody>
                    <a:bodyPr/>
                    <a:lstStyle/>
                    <a:p>
                      <a:pPr algn="ctr"/>
                      <a:r>
                        <a:rPr lang="ru-RU" sz="1600" b="0" kern="1200" dirty="0" smtClean="0">
                          <a:solidFill>
                            <a:schemeClr val="bg1"/>
                          </a:solidFill>
                          <a:effectLst/>
                        </a:rPr>
                        <a:t>Краткое наименование проекта</a:t>
                      </a:r>
                      <a:endParaRPr lang="ru-RU" sz="16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ru-RU" sz="1200" kern="1200" dirty="0" smtClean="0">
                          <a:solidFill>
                            <a:schemeClr val="dk1"/>
                          </a:solidFill>
                          <a:effectLst/>
                          <a:latin typeface="+mn-lt"/>
                          <a:ea typeface="+mn-ea"/>
                          <a:cs typeface="+mn-cs"/>
                        </a:rPr>
                        <a:t>Пищевое программирование</a:t>
                      </a:r>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ru-R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3080490"/>
                  </a:ext>
                </a:extLst>
              </a:tr>
              <a:tr h="623291">
                <a:tc>
                  <a:txBody>
                    <a:bodyPr/>
                    <a:lstStyle/>
                    <a:p>
                      <a:pPr algn="ctr"/>
                      <a:r>
                        <a:rPr lang="ru-RU" sz="1600" b="0" kern="1200" dirty="0" smtClean="0">
                          <a:solidFill>
                            <a:schemeClr val="bg1"/>
                          </a:solidFill>
                          <a:effectLst/>
                        </a:rPr>
                        <a:t>Куратор проекта</a:t>
                      </a:r>
                      <a:endParaRPr lang="ru-RU" sz="16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ru-RU" sz="1200" kern="1200" dirty="0" err="1" smtClean="0">
                          <a:solidFill>
                            <a:schemeClr val="dk1"/>
                          </a:solidFill>
                          <a:effectLst/>
                          <a:latin typeface="+mn-lt"/>
                          <a:ea typeface="+mn-ea"/>
                          <a:cs typeface="+mn-cs"/>
                        </a:rPr>
                        <a:t>Нехаенко</a:t>
                      </a:r>
                      <a:r>
                        <a:rPr lang="ru-RU" sz="1200" kern="1200" dirty="0" smtClean="0">
                          <a:solidFill>
                            <a:schemeClr val="dk1"/>
                          </a:solidFill>
                          <a:effectLst/>
                          <a:latin typeface="+mn-lt"/>
                          <a:ea typeface="+mn-ea"/>
                          <a:cs typeface="+mn-cs"/>
                        </a:rPr>
                        <a:t> Н.Е.</a:t>
                      </a:r>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ru-RU" sz="1200" kern="1200" dirty="0" smtClean="0">
                          <a:solidFill>
                            <a:schemeClr val="dk1"/>
                          </a:solidFill>
                          <a:effectLst/>
                          <a:latin typeface="+mn-lt"/>
                          <a:ea typeface="+mn-ea"/>
                          <a:cs typeface="+mn-cs"/>
                        </a:rPr>
                        <a:t>Д.м.н., заведующая кафедрой «Управление в здравоохранении»</a:t>
                      </a:r>
                      <a:r>
                        <a:rPr lang="en-US" sz="1200" kern="1200" dirty="0" smtClean="0">
                          <a:solidFill>
                            <a:schemeClr val="dk1"/>
                          </a:solidFill>
                          <a:effectLst/>
                          <a:latin typeface="+mn-lt"/>
                          <a:ea typeface="+mn-ea"/>
                          <a:cs typeface="+mn-cs"/>
                        </a:rPr>
                        <a:t> </a:t>
                      </a:r>
                      <a:r>
                        <a:rPr lang="ru-RU" sz="1200" kern="1200" dirty="0" smtClean="0">
                          <a:solidFill>
                            <a:schemeClr val="dk1"/>
                          </a:solidFill>
                          <a:effectLst/>
                          <a:latin typeface="+mn-lt"/>
                          <a:ea typeface="+mn-ea"/>
                          <a:cs typeface="+mn-cs"/>
                        </a:rPr>
                        <a:t>ИДПО ФГБОУ ВО ВГМУ им. Н.Н. Бурденко Минздрава России</a:t>
                      </a:r>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514654906"/>
                  </a:ext>
                </a:extLst>
              </a:tr>
              <a:tr h="445208">
                <a:tc>
                  <a:txBody>
                    <a:bodyPr/>
                    <a:lstStyle/>
                    <a:p>
                      <a:pPr algn="ctr"/>
                      <a:r>
                        <a:rPr lang="ru-RU" sz="1600" b="0" kern="1200" dirty="0" smtClean="0">
                          <a:solidFill>
                            <a:schemeClr val="bg1"/>
                          </a:solidFill>
                          <a:effectLst/>
                        </a:rPr>
                        <a:t>Руководитель проекта</a:t>
                      </a:r>
                      <a:endParaRPr lang="ru-RU" sz="16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ru-RU" sz="1200" kern="1200" dirty="0" smtClean="0">
                          <a:solidFill>
                            <a:schemeClr val="dk1"/>
                          </a:solidFill>
                          <a:effectLst/>
                          <a:latin typeface="+mn-lt"/>
                          <a:ea typeface="+mn-ea"/>
                          <a:cs typeface="+mn-cs"/>
                        </a:rPr>
                        <a:t>Сарычева И.Н.</a:t>
                      </a:r>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ru-RU" sz="1200" kern="1200" dirty="0" smtClean="0">
                          <a:solidFill>
                            <a:schemeClr val="dk1"/>
                          </a:solidFill>
                          <a:effectLst/>
                          <a:latin typeface="+mn-lt"/>
                          <a:ea typeface="+mn-ea"/>
                          <a:cs typeface="+mn-cs"/>
                        </a:rPr>
                        <a:t>К.м.н., доцент кафедры «Управление в здравоохранении»</a:t>
                      </a:r>
                      <a:r>
                        <a:rPr lang="en-US" sz="1200" kern="1200" dirty="0" smtClean="0">
                          <a:solidFill>
                            <a:schemeClr val="dk1"/>
                          </a:solidFill>
                          <a:effectLst/>
                          <a:latin typeface="+mn-lt"/>
                          <a:ea typeface="+mn-ea"/>
                          <a:cs typeface="+mn-cs"/>
                        </a:rPr>
                        <a:t> </a:t>
                      </a:r>
                      <a:r>
                        <a:rPr lang="ru-RU" sz="1200" kern="1200" dirty="0" smtClean="0">
                          <a:solidFill>
                            <a:schemeClr val="dk1"/>
                          </a:solidFill>
                          <a:effectLst/>
                          <a:latin typeface="+mn-lt"/>
                          <a:ea typeface="+mn-ea"/>
                          <a:cs typeface="+mn-cs"/>
                        </a:rPr>
                        <a:t>ИДПО ФГБОУ ВО ВГМУ им. Н.Н. Бурденко Минздрава России</a:t>
                      </a:r>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287599770"/>
                  </a:ext>
                </a:extLst>
              </a:tr>
              <a:tr h="563930">
                <a:tc>
                  <a:txBody>
                    <a:bodyPr/>
                    <a:lstStyle/>
                    <a:p>
                      <a:pPr algn="ctr"/>
                      <a:r>
                        <a:rPr lang="ru-RU" sz="1600" b="0" kern="1200" dirty="0" smtClean="0">
                          <a:solidFill>
                            <a:schemeClr val="bg1"/>
                          </a:solidFill>
                          <a:effectLst/>
                        </a:rPr>
                        <a:t>Администратор проекта</a:t>
                      </a:r>
                      <a:endParaRPr lang="ru-RU" sz="16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ru-RU" sz="1200" kern="1200" dirty="0" err="1" smtClean="0">
                          <a:solidFill>
                            <a:schemeClr val="dk1"/>
                          </a:solidFill>
                          <a:effectLst/>
                          <a:latin typeface="+mn-lt"/>
                          <a:ea typeface="+mn-ea"/>
                          <a:cs typeface="+mn-cs"/>
                        </a:rPr>
                        <a:t>Паневина</a:t>
                      </a:r>
                      <a:r>
                        <a:rPr lang="ru-RU" sz="1200" kern="1200" dirty="0" smtClean="0">
                          <a:solidFill>
                            <a:schemeClr val="dk1"/>
                          </a:solidFill>
                          <a:effectLst/>
                          <a:latin typeface="+mn-lt"/>
                          <a:ea typeface="+mn-ea"/>
                          <a:cs typeface="+mn-cs"/>
                        </a:rPr>
                        <a:t> Е.Н.</a:t>
                      </a:r>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ru-RU" sz="1200" kern="1200" dirty="0" smtClean="0">
                          <a:solidFill>
                            <a:schemeClr val="dk1"/>
                          </a:solidFill>
                          <a:effectLst/>
                          <a:latin typeface="+mn-lt"/>
                          <a:ea typeface="+mn-ea"/>
                          <a:cs typeface="+mn-cs"/>
                        </a:rPr>
                        <a:t>Заместитель главного врача по медицинской части ГУЗ «</a:t>
                      </a:r>
                      <a:r>
                        <a:rPr lang="ru-RU" sz="1200" kern="1200" dirty="0" err="1" smtClean="0">
                          <a:solidFill>
                            <a:schemeClr val="dk1"/>
                          </a:solidFill>
                          <a:effectLst/>
                          <a:latin typeface="+mn-lt"/>
                          <a:ea typeface="+mn-ea"/>
                          <a:cs typeface="+mn-cs"/>
                        </a:rPr>
                        <a:t>Усманский</a:t>
                      </a:r>
                      <a:r>
                        <a:rPr lang="ru-RU" sz="1200" kern="1200" dirty="0" smtClean="0">
                          <a:solidFill>
                            <a:schemeClr val="dk1"/>
                          </a:solidFill>
                          <a:effectLst/>
                          <a:latin typeface="+mn-lt"/>
                          <a:ea typeface="+mn-ea"/>
                          <a:cs typeface="+mn-cs"/>
                        </a:rPr>
                        <a:t> противотуберкулезный санаторий»</a:t>
                      </a:r>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881304479"/>
                  </a:ext>
                </a:extLst>
              </a:tr>
              <a:tr h="803055">
                <a:tc>
                  <a:txBody>
                    <a:bodyPr/>
                    <a:lstStyle/>
                    <a:p>
                      <a:pPr algn="ctr"/>
                      <a:r>
                        <a:rPr lang="ru-RU" sz="1600" b="0" kern="1200" dirty="0" smtClean="0">
                          <a:solidFill>
                            <a:schemeClr val="bg1"/>
                          </a:solidFill>
                          <a:effectLst/>
                        </a:rPr>
                        <a:t>Участники проекта</a:t>
                      </a:r>
                      <a:endParaRPr lang="ru-RU" sz="16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ru-RU" sz="1200" kern="1200" dirty="0" smtClean="0">
                          <a:solidFill>
                            <a:schemeClr val="dk1"/>
                          </a:solidFill>
                          <a:effectLst/>
                          <a:latin typeface="+mn-lt"/>
                          <a:ea typeface="+mn-ea"/>
                          <a:cs typeface="+mn-cs"/>
                        </a:rPr>
                        <a:t>Власова И.Е.</a:t>
                      </a:r>
                    </a:p>
                    <a:p>
                      <a:r>
                        <a:rPr lang="ru-RU" sz="1200" kern="1200" dirty="0" smtClean="0">
                          <a:solidFill>
                            <a:schemeClr val="dk1"/>
                          </a:solidFill>
                          <a:effectLst/>
                          <a:latin typeface="+mn-lt"/>
                          <a:ea typeface="+mn-ea"/>
                          <a:cs typeface="+mn-cs"/>
                        </a:rPr>
                        <a:t>Бабина К.В.</a:t>
                      </a:r>
                    </a:p>
                    <a:p>
                      <a:r>
                        <a:rPr lang="ru-RU" sz="1200" kern="1200" dirty="0" err="1" smtClean="0">
                          <a:solidFill>
                            <a:schemeClr val="dk1"/>
                          </a:solidFill>
                          <a:effectLst/>
                          <a:latin typeface="+mn-lt"/>
                          <a:ea typeface="+mn-ea"/>
                          <a:cs typeface="+mn-cs"/>
                        </a:rPr>
                        <a:t>Олемская</a:t>
                      </a:r>
                      <a:r>
                        <a:rPr lang="ru-RU" sz="1200" kern="1200" dirty="0" smtClean="0">
                          <a:solidFill>
                            <a:schemeClr val="dk1"/>
                          </a:solidFill>
                          <a:effectLst/>
                          <a:latin typeface="+mn-lt"/>
                          <a:ea typeface="+mn-ea"/>
                          <a:cs typeface="+mn-cs"/>
                        </a:rPr>
                        <a:t> Н.В.</a:t>
                      </a:r>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2494297403"/>
                  </a:ext>
                </a:extLst>
              </a:tr>
              <a:tr h="1157540">
                <a:tc rowSpan="2">
                  <a:txBody>
                    <a:bodyPr/>
                    <a:lstStyle/>
                    <a:p>
                      <a:pPr algn="ctr"/>
                      <a:r>
                        <a:rPr lang="ru-RU" sz="1600" b="0" kern="1200" dirty="0" smtClean="0">
                          <a:solidFill>
                            <a:schemeClr val="bg1"/>
                          </a:solidFill>
                          <a:effectLst/>
                        </a:rPr>
                        <a:t>Связь с государственными программами Воронежской области</a:t>
                      </a:r>
                      <a:endParaRPr lang="ru-RU" sz="16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ru-RU" sz="1200" kern="1200" dirty="0" smtClean="0">
                          <a:solidFill>
                            <a:schemeClr val="dk1"/>
                          </a:solidFill>
                          <a:effectLst/>
                          <a:latin typeface="+mn-lt"/>
                          <a:ea typeface="+mn-ea"/>
                          <a:cs typeface="+mn-cs"/>
                        </a:rPr>
                        <a:t>часть ФП «Формирование системы мотивации граждан к здоровому образу жизни, включая здоровое питание и отказ от вредных привычек, национального проекта «Демография»</a:t>
                      </a:r>
                    </a:p>
                    <a:p>
                      <a:r>
                        <a:rPr lang="ru-RU" sz="1200" kern="1200" dirty="0" smtClean="0">
                          <a:solidFill>
                            <a:schemeClr val="dk1"/>
                          </a:solidFill>
                          <a:effectLst/>
                          <a:latin typeface="+mn-lt"/>
                          <a:ea typeface="+mn-ea"/>
                          <a:cs typeface="+mn-cs"/>
                        </a:rPr>
                        <a:t>Проект «Здоровое питание»</a:t>
                      </a:r>
                      <a:endParaRPr lang="ru-RU" sz="1200" dirty="0" smtClean="0"/>
                    </a:p>
                    <a:p>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lang="ru-RU"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463172241"/>
                  </a:ext>
                </a:extLst>
              </a:tr>
              <a:tr h="732146">
                <a:tc vMerge="1">
                  <a:txBody>
                    <a:bodyPr/>
                    <a:lstStyle/>
                    <a:p>
                      <a:endParaRPr lang="ru-RU"/>
                    </a:p>
                  </a:txBody>
                  <a:tcPr/>
                </a:tc>
                <a:tc>
                  <a:txBody>
                    <a:bodyPr/>
                    <a:lstStyle/>
                    <a:p>
                      <a:endParaRPr lang="ru-RU" sz="11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endParaRPr lang="ru-R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448645984"/>
                  </a:ext>
                </a:extLst>
              </a:tr>
            </a:tbl>
          </a:graphicData>
        </a:graphic>
      </p:graphicFrame>
      <p:sp>
        <p:nvSpPr>
          <p:cNvPr id="3" name="Прямоугольник 2"/>
          <p:cNvSpPr/>
          <p:nvPr/>
        </p:nvSpPr>
        <p:spPr>
          <a:xfrm>
            <a:off x="11174777" y="80368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2</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63722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26000">
              <a:schemeClr val="bg1"/>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128789" y="1022625"/>
            <a:ext cx="12192000" cy="5447645"/>
          </a:xfrm>
          <a:prstGeom prst="rect">
            <a:avLst/>
          </a:prstGeom>
        </p:spPr>
        <p:txBody>
          <a:bodyPr wrap="square">
            <a:spAutoFit/>
          </a:bodyPr>
          <a:lstStyle/>
          <a:p>
            <a:r>
              <a:rPr lang="ru-RU" sz="2400" dirty="0">
                <a:effectLst>
                  <a:outerShdw blurRad="38100" dist="38100" dir="2700000" algn="tl">
                    <a:srgbClr val="000000">
                      <a:alpha val="43137"/>
                    </a:srgbClr>
                  </a:outerShdw>
                </a:effectLst>
              </a:rPr>
              <a:t>Вывод: </a:t>
            </a:r>
            <a:endParaRPr lang="ru-RU" sz="2400" dirty="0" smtClean="0">
              <a:effectLst>
                <a:outerShdw blurRad="38100" dist="38100" dir="2700000" algn="tl">
                  <a:srgbClr val="000000">
                    <a:alpha val="43137"/>
                  </a:srgbClr>
                </a:outerShdw>
              </a:effectLst>
            </a:endParaRPr>
          </a:p>
          <a:p>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1. Используя данное приложение возможно снизить нагрузку на акушерскую службу. Женщине не обязательно приходить на прием, все необходимые консультации относительно контроля веса и питания она может получить через приложение.</a:t>
            </a:r>
            <a:br>
              <a:rPr lang="ru-RU"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2. Специалисты, путем изменения пищевого поведения беременной женщины, имеют возможность влиять на заболеваемость в отдаленных сроках.</a:t>
            </a:r>
            <a:br>
              <a:rPr lang="ru-RU"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Форма пищевого программирования необходима для последующего снижения у детей таких заболеваний как сахарный диабет, ожирение, различные формы аллергических проявлений, болезней нервной системы</a:t>
            </a:r>
            <a:br>
              <a:rPr lang="ru-RU"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Для реализации данного проекта необходимо:</a:t>
            </a:r>
            <a:br>
              <a:rPr lang="ru-RU"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1. Разработав данное приложение интегрировать его в программное  обеспечение региона, для более полной медицинской информации о пациенте.</a:t>
            </a:r>
            <a:br>
              <a:rPr lang="ru-RU"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2. Внести изменения в законодательстве, относительно содержания ст. 108 трудового кодекса РФ. Дополнить данную статью  содержанием следующего содержания: « для беременных женщин ввести дополнительный перерыв для приема пищи, продолжительностью </a:t>
            </a:r>
            <a:r>
              <a:rPr lang="ru-RU" dirty="0" smtClean="0">
                <a:effectLst>
                  <a:outerShdw blurRad="38100" dist="38100" dir="2700000" algn="tl">
                    <a:srgbClr val="000000">
                      <a:alpha val="43137"/>
                    </a:srgbClr>
                  </a:outerShdw>
                </a:effectLst>
              </a:rPr>
              <a:t>20 - </a:t>
            </a:r>
            <a:r>
              <a:rPr lang="ru-RU" dirty="0">
                <a:effectLst>
                  <a:outerShdw blurRad="38100" dist="38100" dir="2700000" algn="tl">
                    <a:srgbClr val="000000">
                      <a:alpha val="43137"/>
                    </a:srgbClr>
                  </a:outerShdw>
                </a:effectLst>
              </a:rPr>
              <a:t>30 мин, который  будет учитываться в общем рабочем времени.</a:t>
            </a:r>
            <a:br>
              <a:rPr lang="ru-RU" dirty="0">
                <a:effectLst>
                  <a:outerShdw blurRad="38100" dist="38100" dir="2700000" algn="tl">
                    <a:srgbClr val="000000">
                      <a:alpha val="43137"/>
                    </a:srgbClr>
                  </a:outerShdw>
                </a:effectLst>
              </a:rPr>
            </a:br>
            <a:r>
              <a:rPr lang="ru-RU" dirty="0">
                <a:effectLst>
                  <a:outerShdw blurRad="38100" dist="38100" dir="2700000" algn="tl">
                    <a:srgbClr val="000000">
                      <a:alpha val="43137"/>
                    </a:srgbClr>
                  </a:outerShdw>
                </a:effectLst>
              </a:rPr>
              <a:t>3. Организовать отдаленный педиатрический контроль за детьми, матери которых находились в </a:t>
            </a:r>
            <a:r>
              <a:rPr lang="ru-RU" dirty="0" smtClean="0">
                <a:effectLst>
                  <a:outerShdw blurRad="38100" dist="38100" dir="2700000" algn="tl">
                    <a:srgbClr val="000000">
                      <a:alpha val="43137"/>
                    </a:srgbClr>
                  </a:outerShdw>
                </a:effectLst>
              </a:rPr>
              <a:t>программе </a:t>
            </a:r>
            <a:r>
              <a:rPr lang="ru-RU" dirty="0">
                <a:effectLst>
                  <a:outerShdw blurRad="38100" dist="38100" dir="2700000" algn="tl">
                    <a:srgbClr val="000000">
                      <a:alpha val="43137"/>
                    </a:srgbClr>
                  </a:outerShdw>
                </a:effectLst>
              </a:rPr>
              <a:t>пищевого программирования.</a:t>
            </a:r>
          </a:p>
        </p:txBody>
      </p:sp>
      <p:sp>
        <p:nvSpPr>
          <p:cNvPr id="3" name="Прямоугольник 2"/>
          <p:cNvSpPr/>
          <p:nvPr/>
        </p:nvSpPr>
        <p:spPr>
          <a:xfrm>
            <a:off x="11174777" y="80368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20</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51118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92000">
              <a:schemeClr val="bg2">
                <a:shade val="100000"/>
                <a:hueMod val="100000"/>
                <a:satMod val="110000"/>
                <a:lumMod val="130000"/>
              </a:schemeClr>
            </a:gs>
            <a:gs pos="84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270456" y="667322"/>
            <a:ext cx="10792496" cy="5724644"/>
          </a:xfrm>
          <a:prstGeom prst="rect">
            <a:avLst/>
          </a:prstGeom>
        </p:spPr>
        <p:txBody>
          <a:bodyPr wrap="square">
            <a:spAutoFit/>
          </a:bodyPr>
          <a:lstStyle/>
          <a:p>
            <a:pPr lvl="0"/>
            <a:r>
              <a:rPr lang="ru-RU" sz="2800" u="sng" dirty="0">
                <a:effectLst>
                  <a:outerShdw blurRad="38100" dist="38100" dir="2700000" algn="tl">
                    <a:srgbClr val="000000">
                      <a:alpha val="43137"/>
                    </a:srgbClr>
                  </a:outerShdw>
                </a:effectLst>
                <a:latin typeface="Times New Roman" pitchFamily="18"/>
              </a:rPr>
              <a:t>Задачи проекта</a:t>
            </a:r>
            <a:r>
              <a:rPr lang="ru-RU" sz="2800" u="sng" dirty="0" smtClean="0">
                <a:effectLst>
                  <a:outerShdw blurRad="38100" dist="38100" dir="2700000" algn="tl">
                    <a:srgbClr val="000000">
                      <a:alpha val="43137"/>
                    </a:srgbClr>
                  </a:outerShdw>
                </a:effectLst>
                <a:latin typeface="Times New Roman" pitchFamily="18"/>
              </a:rPr>
              <a:t>:</a:t>
            </a:r>
          </a:p>
          <a:p>
            <a:pPr lvl="0"/>
            <a:endParaRPr lang="ru-RU" dirty="0">
              <a:latin typeface="Times New Roman" pitchFamily="18"/>
            </a:endParaRPr>
          </a:p>
          <a:p>
            <a:pPr lvl="0"/>
            <a:r>
              <a:rPr lang="ru-RU" sz="2000" dirty="0" smtClean="0">
                <a:effectLst>
                  <a:outerShdw blurRad="38100" dist="38100" dir="2700000" algn="tl">
                    <a:srgbClr val="000000">
                      <a:alpha val="43137"/>
                    </a:srgbClr>
                  </a:outerShdw>
                </a:effectLst>
                <a:latin typeface="Times New Roman" pitchFamily="18"/>
              </a:rPr>
              <a:t>1. Формирование </a:t>
            </a:r>
            <a:r>
              <a:rPr lang="ru-RU" sz="2000" dirty="0">
                <a:effectLst>
                  <a:outerShdw blurRad="38100" dist="38100" dir="2700000" algn="tl">
                    <a:srgbClr val="000000">
                      <a:alpha val="43137"/>
                    </a:srgbClr>
                  </a:outerShdw>
                </a:effectLst>
                <a:latin typeface="Times New Roman" pitchFamily="18"/>
              </a:rPr>
              <a:t>пищевого поведения женщин фертильного возраста с учетом программирующего влияния алиментарных факторов в критические периоды развития ребенка, для последующего снижения у детей болезней эндокринной системы, расстройств питания, нарушений обмена веществ, а так же болезней нервной системы, аллергических заболеваний и прочих алиментарно- обусловленных патологий</a:t>
            </a:r>
            <a:r>
              <a:rPr lang="ru-RU" sz="2000" dirty="0" smtClean="0">
                <a:effectLst>
                  <a:outerShdw blurRad="38100" dist="38100" dir="2700000" algn="tl">
                    <a:srgbClr val="000000">
                      <a:alpha val="43137"/>
                    </a:srgbClr>
                  </a:outerShdw>
                </a:effectLst>
                <a:latin typeface="Times New Roman" pitchFamily="18"/>
              </a:rPr>
              <a:t>.</a:t>
            </a:r>
            <a:endParaRPr lang="ru-RU" sz="2000" dirty="0">
              <a:effectLst>
                <a:outerShdw blurRad="38100" dist="38100" dir="2700000" algn="tl">
                  <a:srgbClr val="000000">
                    <a:alpha val="43137"/>
                  </a:srgbClr>
                </a:outerShdw>
              </a:effectLst>
              <a:latin typeface="Times New Roman" pitchFamily="18"/>
            </a:endParaRPr>
          </a:p>
          <a:p>
            <a:r>
              <a:rPr lang="ru-RU" sz="2000" dirty="0" smtClean="0">
                <a:effectLst>
                  <a:outerShdw blurRad="38100" dist="38100" dir="2700000" algn="tl">
                    <a:srgbClr val="000000">
                      <a:alpha val="43137"/>
                    </a:srgbClr>
                  </a:outerShdw>
                </a:effectLst>
                <a:latin typeface="Times New Roman" pitchFamily="18"/>
              </a:rPr>
              <a:t>2. </a:t>
            </a:r>
            <a:r>
              <a:rPr lang="ru-RU" sz="2000" dirty="0">
                <a:effectLst>
                  <a:outerShdw blurRad="38100" dist="38100" dir="2700000" algn="tl">
                    <a:srgbClr val="000000">
                      <a:alpha val="43137"/>
                    </a:srgbClr>
                  </a:outerShdw>
                </a:effectLst>
                <a:latin typeface="Times New Roman" pitchFamily="18"/>
              </a:rPr>
              <a:t>Интеграция мобильного приложения в программное обеспечение региона (АС «Квазар») для более полной информации о пациенте.</a:t>
            </a:r>
          </a:p>
          <a:p>
            <a:pPr lvl="0"/>
            <a:r>
              <a:rPr lang="ru-RU" sz="2000" dirty="0" smtClean="0">
                <a:effectLst>
                  <a:outerShdw blurRad="38100" dist="38100" dir="2700000" algn="tl">
                    <a:srgbClr val="000000">
                      <a:alpha val="43137"/>
                    </a:srgbClr>
                  </a:outerShdw>
                </a:effectLst>
                <a:latin typeface="Times New Roman" pitchFamily="18"/>
              </a:rPr>
              <a:t>3. </a:t>
            </a:r>
            <a:r>
              <a:rPr lang="ru-RU" sz="2000" dirty="0">
                <a:effectLst>
                  <a:outerShdw blurRad="38100" dist="38100" dir="2700000" algn="tl">
                    <a:srgbClr val="000000">
                      <a:alpha val="43137"/>
                    </a:srgbClr>
                  </a:outerShdw>
                </a:effectLst>
                <a:latin typeface="Times New Roman" pitchFamily="18"/>
              </a:rPr>
              <a:t>Снижение нагрузки на акушерскую службу, путем внедрения программного обеспечения, которое позволит снизить количество посещений беременной женщины в женскую </a:t>
            </a:r>
            <a:r>
              <a:rPr lang="ru-RU" sz="2000" dirty="0" smtClean="0">
                <a:effectLst>
                  <a:outerShdw blurRad="38100" dist="38100" dir="2700000" algn="tl">
                    <a:srgbClr val="000000">
                      <a:alpha val="43137"/>
                    </a:srgbClr>
                  </a:outerShdw>
                </a:effectLst>
                <a:latin typeface="Times New Roman" pitchFamily="18"/>
              </a:rPr>
              <a:t>консультацию. </a:t>
            </a:r>
          </a:p>
          <a:p>
            <a:pPr lvl="0"/>
            <a:r>
              <a:rPr lang="ru-RU" sz="2000" dirty="0" smtClean="0">
                <a:effectLst>
                  <a:outerShdw blurRad="38100" dist="38100" dir="2700000" algn="tl">
                    <a:srgbClr val="000000">
                      <a:alpha val="43137"/>
                    </a:srgbClr>
                  </a:outerShdw>
                </a:effectLst>
                <a:latin typeface="Times New Roman" pitchFamily="18"/>
              </a:rPr>
              <a:t>4</a:t>
            </a:r>
            <a:r>
              <a:rPr lang="ru-RU" sz="2000" dirty="0">
                <a:effectLst>
                  <a:outerShdw blurRad="38100" dist="38100" dir="2700000" algn="tl">
                    <a:srgbClr val="000000">
                      <a:alpha val="43137"/>
                    </a:srgbClr>
                  </a:outerShdw>
                </a:effectLst>
                <a:latin typeface="Times New Roman" pitchFamily="18"/>
              </a:rPr>
              <a:t>. Изменение в законодательстве (Трудовой Кодекс РФ) относительно необходимости дополнительного перерыва на обед для беременной женщины, который будет учитываться в общем рабочем времени</a:t>
            </a:r>
            <a:r>
              <a:rPr lang="ru-RU" sz="2000" dirty="0" smtClean="0">
                <a:effectLst>
                  <a:outerShdw blurRad="38100" dist="38100" dir="2700000" algn="tl">
                    <a:srgbClr val="000000">
                      <a:alpha val="43137"/>
                    </a:srgbClr>
                  </a:outerShdw>
                </a:effectLst>
                <a:latin typeface="Times New Roman" pitchFamily="18"/>
              </a:rPr>
              <a:t>.</a:t>
            </a:r>
            <a:endParaRPr lang="ru-RU" sz="2000" dirty="0">
              <a:effectLst>
                <a:outerShdw blurRad="38100" dist="38100" dir="2700000" algn="tl">
                  <a:srgbClr val="000000">
                    <a:alpha val="43137"/>
                  </a:srgbClr>
                </a:outerShdw>
              </a:effectLst>
              <a:latin typeface="Times New Roman" pitchFamily="18"/>
            </a:endParaRPr>
          </a:p>
          <a:p>
            <a:pPr lvl="0"/>
            <a:r>
              <a:rPr lang="ru-RU" sz="2000" dirty="0">
                <a:effectLst>
                  <a:outerShdw blurRad="38100" dist="38100" dir="2700000" algn="tl">
                    <a:srgbClr val="000000">
                      <a:alpha val="43137"/>
                    </a:srgbClr>
                  </a:outerShdw>
                </a:effectLst>
                <a:latin typeface="Times New Roman" pitchFamily="18"/>
              </a:rPr>
              <a:t>5</a:t>
            </a:r>
            <a:r>
              <a:rPr lang="ru-RU" sz="2000" dirty="0" smtClean="0">
                <a:effectLst>
                  <a:outerShdw blurRad="38100" dist="38100" dir="2700000" algn="tl">
                    <a:srgbClr val="000000">
                      <a:alpha val="43137"/>
                    </a:srgbClr>
                  </a:outerShdw>
                </a:effectLst>
                <a:latin typeface="Times New Roman" pitchFamily="18"/>
              </a:rPr>
              <a:t>. Организация </a:t>
            </a:r>
            <a:r>
              <a:rPr lang="ru-RU" sz="2000" dirty="0">
                <a:effectLst>
                  <a:outerShdw blurRad="38100" dist="38100" dir="2700000" algn="tl">
                    <a:srgbClr val="000000">
                      <a:alpha val="43137"/>
                    </a:srgbClr>
                  </a:outerShdw>
                </a:effectLst>
                <a:latin typeface="Times New Roman" pitchFamily="18"/>
              </a:rPr>
              <a:t>отдаленного педиатрического контроля за детьми на различных этапах их жизни, матери которых во время беременности наблюдались в рамках концепции пищевого программирования.</a:t>
            </a:r>
          </a:p>
        </p:txBody>
      </p:sp>
      <p:sp>
        <p:nvSpPr>
          <p:cNvPr id="3" name="Прямоугольник 2"/>
          <p:cNvSpPr/>
          <p:nvPr/>
        </p:nvSpPr>
        <p:spPr>
          <a:xfrm>
            <a:off x="11062952" y="777926"/>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3</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731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910" y="753228"/>
            <a:ext cx="10178271" cy="1080938"/>
          </a:xfrm>
        </p:spPr>
        <p:txBody>
          <a:bodyPr>
            <a:normAutofit/>
          </a:bodyPr>
          <a:lstStyle/>
          <a:p>
            <a:r>
              <a:rPr lang="ru-RU" sz="1800" dirty="0" smtClean="0">
                <a:effectLst>
                  <a:outerShdw blurRad="38100" dist="38100" dir="2700000" algn="tl">
                    <a:srgbClr val="000000">
                      <a:alpha val="43137"/>
                    </a:srgbClr>
                  </a:outerShdw>
                </a:effectLst>
              </a:rPr>
              <a:t>Социальная значимость</a:t>
            </a:r>
            <a:r>
              <a:rPr lang="en-US" sz="1800" dirty="0" smtClean="0">
                <a:effectLst>
                  <a:outerShdw blurRad="38100" dist="38100" dir="2700000" algn="tl">
                    <a:srgbClr val="000000">
                      <a:alpha val="43137"/>
                    </a:srgbClr>
                  </a:outerShdw>
                </a:effectLst>
              </a:rPr>
              <a:t>:</a:t>
            </a:r>
            <a:r>
              <a:rPr lang="ru-RU" sz="1800" dirty="0" smtClean="0">
                <a:effectLst>
                  <a:outerShdw blurRad="38100" dist="38100" dir="2700000" algn="tl">
                    <a:srgbClr val="000000">
                      <a:alpha val="43137"/>
                    </a:srgbClr>
                  </a:outerShdw>
                </a:effectLst>
              </a:rPr>
              <a:t> ежегодно прямые расходы РФ связанные с лечением, обследованием, реабилитацией, составляют около 375 000 000 000 рублей (при сахарном диабете первого типа ежегодные прямые расходы у детей составляют около 890 000 000 рублей, у подростков – 600 000 000 рублей).</a:t>
            </a:r>
            <a:endParaRPr lang="ru-RU" sz="1800" dirty="0">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660945" y="2336873"/>
            <a:ext cx="9770941" cy="576262"/>
          </a:xfrm>
        </p:spPr>
        <p:txBody>
          <a:bodyPr/>
          <a:lstStyle/>
          <a:p>
            <a:pPr algn="ctr"/>
            <a:r>
              <a:rPr lang="ru-RU" sz="4400" dirty="0" smtClean="0">
                <a:effectLst>
                  <a:outerShdw blurRad="38100" dist="38100" dir="2700000" algn="tl">
                    <a:srgbClr val="000000">
                      <a:alpha val="43137"/>
                    </a:srgbClr>
                  </a:outerShdw>
                </a:effectLst>
              </a:rPr>
              <a:t>Показатели проекта</a:t>
            </a:r>
            <a:r>
              <a:rPr lang="en-US" sz="4400" dirty="0">
                <a:effectLst>
                  <a:outerShdw blurRad="38100" dist="38100" dir="2700000" algn="tl">
                    <a:srgbClr val="000000">
                      <a:alpha val="43137"/>
                    </a:srgbClr>
                  </a:outerShdw>
                </a:effectLst>
              </a:rPr>
              <a:t>:</a:t>
            </a:r>
            <a:endParaRPr lang="ru-RU" sz="4400" dirty="0">
              <a:effectLst>
                <a:outerShdw blurRad="38100" dist="38100" dir="2700000" algn="tl">
                  <a:srgbClr val="000000">
                    <a:alpha val="43137"/>
                  </a:srgbClr>
                </a:outerShdw>
              </a:effectLst>
            </a:endParaRPr>
          </a:p>
        </p:txBody>
      </p:sp>
      <p:sp>
        <p:nvSpPr>
          <p:cNvPr id="4" name="Текст 3"/>
          <p:cNvSpPr>
            <a:spLocks noGrp="1"/>
          </p:cNvSpPr>
          <p:nvPr>
            <p:ph type="body" sz="half" idx="15"/>
          </p:nvPr>
        </p:nvSpPr>
        <p:spPr>
          <a:xfrm>
            <a:off x="680322" y="3576465"/>
            <a:ext cx="3049702" cy="2913513"/>
          </a:xfrm>
        </p:spPr>
        <p:txBody>
          <a:bodyPr/>
          <a:lstStyle/>
          <a:p>
            <a:pPr marL="285750" lvl="0" indent="-285750">
              <a:buFontTx/>
              <a:buChar char="-"/>
            </a:pPr>
            <a:r>
              <a:rPr lang="ru-RU" sz="2000" dirty="0" smtClean="0">
                <a:effectLst>
                  <a:outerShdw blurRad="38100" dist="38100" dir="2700000" algn="tl">
                    <a:srgbClr val="000000">
                      <a:alpha val="43137"/>
                    </a:srgbClr>
                  </a:outerShdw>
                </a:effectLst>
              </a:rPr>
              <a:t>Снижение </a:t>
            </a:r>
            <a:r>
              <a:rPr lang="ru-RU" sz="2000" dirty="0">
                <a:effectLst>
                  <a:outerShdw blurRad="38100" dist="38100" dir="2700000" algn="tl">
                    <a:srgbClr val="000000">
                      <a:alpha val="43137"/>
                    </a:srgbClr>
                  </a:outerShdw>
                </a:effectLst>
              </a:rPr>
              <a:t>% детей с ожирением и повышенной массой </a:t>
            </a:r>
            <a:r>
              <a:rPr lang="ru-RU" sz="2000" dirty="0" smtClean="0">
                <a:effectLst>
                  <a:outerShdw blurRad="38100" dist="38100" dir="2700000" algn="tl">
                    <a:srgbClr val="000000">
                      <a:alpha val="43137"/>
                    </a:srgbClr>
                  </a:outerShdw>
                </a:effectLst>
              </a:rPr>
              <a:t>тела</a:t>
            </a:r>
            <a:endParaRPr lang="en-US" sz="2000" dirty="0" smtClean="0">
              <a:effectLst>
                <a:outerShdw blurRad="38100" dist="38100" dir="2700000" algn="tl">
                  <a:srgbClr val="000000">
                    <a:alpha val="43137"/>
                  </a:srgbClr>
                </a:outerShdw>
              </a:effectLst>
            </a:endParaRPr>
          </a:p>
          <a:p>
            <a:pPr marL="285750" indent="-285750">
              <a:buFontTx/>
              <a:buChar char="-"/>
            </a:pPr>
            <a:r>
              <a:rPr lang="ru-RU" sz="2000" dirty="0">
                <a:effectLst>
                  <a:outerShdw blurRad="38100" dist="38100" dir="2700000" algn="tl">
                    <a:srgbClr val="000000">
                      <a:alpha val="43137"/>
                    </a:srgbClr>
                  </a:outerShdw>
                </a:effectLst>
              </a:rPr>
              <a:t>Снижение сердечно- сосудистой патологии</a:t>
            </a:r>
          </a:p>
          <a:p>
            <a:pPr marL="285750" lvl="0" indent="-285750">
              <a:buFontTx/>
              <a:buChar char="-"/>
            </a:pPr>
            <a:endParaRPr lang="en-US" dirty="0" smtClean="0"/>
          </a:p>
          <a:p>
            <a:pPr marL="285750" lvl="0" indent="-285750">
              <a:buFontTx/>
              <a:buChar char="-"/>
            </a:pPr>
            <a:endParaRPr lang="ru-RU" dirty="0"/>
          </a:p>
          <a:p>
            <a:endParaRPr lang="ru-RU" dirty="0"/>
          </a:p>
        </p:txBody>
      </p:sp>
      <p:sp>
        <p:nvSpPr>
          <p:cNvPr id="6" name="Текст 5"/>
          <p:cNvSpPr>
            <a:spLocks noGrp="1"/>
          </p:cNvSpPr>
          <p:nvPr>
            <p:ph type="body" sz="half" idx="16"/>
          </p:nvPr>
        </p:nvSpPr>
        <p:spPr>
          <a:xfrm>
            <a:off x="3945470" y="3576464"/>
            <a:ext cx="3063240" cy="2913513"/>
          </a:xfrm>
        </p:spPr>
        <p:txBody>
          <a:bodyPr/>
          <a:lstStyle/>
          <a:p>
            <a:pPr marL="285750" lvl="0" indent="-285750">
              <a:buFontTx/>
              <a:buChar char="-"/>
            </a:pPr>
            <a:r>
              <a:rPr lang="ru-RU" sz="2000" dirty="0" smtClean="0">
                <a:effectLst>
                  <a:outerShdw blurRad="38100" dist="38100" dir="2700000" algn="tl">
                    <a:srgbClr val="000000">
                      <a:alpha val="43137"/>
                    </a:srgbClr>
                  </a:outerShdw>
                </a:effectLst>
              </a:rPr>
              <a:t>Снижение </a:t>
            </a:r>
            <a:r>
              <a:rPr lang="ru-RU" sz="2000" dirty="0">
                <a:effectLst>
                  <a:outerShdw blurRad="38100" dist="38100" dir="2700000" algn="tl">
                    <a:srgbClr val="000000">
                      <a:alpha val="43137"/>
                    </a:srgbClr>
                  </a:outerShdw>
                </a:effectLst>
              </a:rPr>
              <a:t>% детей с сахарным </a:t>
            </a:r>
            <a:r>
              <a:rPr lang="ru-RU" sz="2000" dirty="0" smtClean="0">
                <a:effectLst>
                  <a:outerShdw blurRad="38100" dist="38100" dir="2700000" algn="tl">
                    <a:srgbClr val="000000">
                      <a:alpha val="43137"/>
                    </a:srgbClr>
                  </a:outerShdw>
                </a:effectLst>
              </a:rPr>
              <a:t>диабетом</a:t>
            </a:r>
            <a:endParaRPr lang="en-US" sz="2000" dirty="0" smtClean="0">
              <a:effectLst>
                <a:outerShdw blurRad="38100" dist="38100" dir="2700000" algn="tl">
                  <a:srgbClr val="000000">
                    <a:alpha val="43137"/>
                  </a:srgbClr>
                </a:outerShdw>
              </a:effectLst>
            </a:endParaRPr>
          </a:p>
          <a:p>
            <a:pPr marL="285750" indent="-285750">
              <a:buFontTx/>
              <a:buChar char="-"/>
            </a:pPr>
            <a:r>
              <a:rPr lang="ru-RU" sz="2000" dirty="0">
                <a:effectLst>
                  <a:outerShdw blurRad="38100" dist="38100" dir="2700000" algn="tl">
                    <a:srgbClr val="000000">
                      <a:alpha val="43137"/>
                    </a:srgbClr>
                  </a:outerShdw>
                </a:effectLst>
              </a:rPr>
              <a:t>Снижение % детей с патологией нервной трубки</a:t>
            </a:r>
          </a:p>
          <a:p>
            <a:pPr marL="285750" lvl="0" indent="-285750">
              <a:buFontTx/>
              <a:buChar char="-"/>
            </a:pPr>
            <a:endParaRPr lang="ru-RU" dirty="0"/>
          </a:p>
          <a:p>
            <a:endParaRPr lang="ru-RU" dirty="0"/>
          </a:p>
        </p:txBody>
      </p:sp>
      <p:sp>
        <p:nvSpPr>
          <p:cNvPr id="8" name="Текст 7"/>
          <p:cNvSpPr>
            <a:spLocks noGrp="1"/>
          </p:cNvSpPr>
          <p:nvPr>
            <p:ph type="body" sz="half" idx="17"/>
          </p:nvPr>
        </p:nvSpPr>
        <p:spPr>
          <a:xfrm>
            <a:off x="7224156" y="3576463"/>
            <a:ext cx="3070025" cy="2913513"/>
          </a:xfrm>
        </p:spPr>
        <p:txBody>
          <a:bodyPr/>
          <a:lstStyle/>
          <a:p>
            <a:pPr marL="342900" lvl="0" indent="-342900">
              <a:buSzPct val="45000"/>
              <a:buFontTx/>
              <a:buChar char="-"/>
            </a:pPr>
            <a:r>
              <a:rPr lang="ru-RU" sz="2000" dirty="0" smtClean="0">
                <a:effectLst>
                  <a:outerShdw blurRad="38100" dist="38100" dir="2700000" algn="tl">
                    <a:srgbClr val="000000">
                      <a:alpha val="43137"/>
                    </a:srgbClr>
                  </a:outerShdw>
                </a:effectLst>
              </a:rPr>
              <a:t>Снижение </a:t>
            </a:r>
            <a:r>
              <a:rPr lang="ru-RU" sz="2000" dirty="0">
                <a:effectLst>
                  <a:outerShdw blurRad="38100" dist="38100" dir="2700000" algn="tl">
                    <a:srgbClr val="000000">
                      <a:alpha val="43137"/>
                    </a:srgbClr>
                  </a:outerShdw>
                </a:effectLst>
              </a:rPr>
              <a:t>% детей с аллергическими </a:t>
            </a:r>
            <a:r>
              <a:rPr lang="ru-RU" sz="2000" dirty="0" smtClean="0">
                <a:effectLst>
                  <a:outerShdw blurRad="38100" dist="38100" dir="2700000" algn="tl">
                    <a:srgbClr val="000000">
                      <a:alpha val="43137"/>
                    </a:srgbClr>
                  </a:outerShdw>
                </a:effectLst>
              </a:rPr>
              <a:t>заболеваниями</a:t>
            </a:r>
          </a:p>
          <a:p>
            <a:pPr marL="285750" indent="-285750">
              <a:buSzPct val="45000"/>
              <a:buFontTx/>
              <a:buChar char="-"/>
            </a:pPr>
            <a:r>
              <a:rPr lang="ru-RU" sz="2000" dirty="0" smtClean="0">
                <a:effectLst>
                  <a:outerShdw blurRad="38100" dist="38100" dir="2700000" algn="tl">
                    <a:srgbClr val="000000">
                      <a:alpha val="43137"/>
                    </a:srgbClr>
                  </a:outerShdw>
                </a:effectLst>
              </a:rPr>
              <a:t>Реализация </a:t>
            </a:r>
            <a:r>
              <a:rPr lang="ru-RU" sz="2000" dirty="0">
                <a:effectLst>
                  <a:outerShdw blurRad="38100" dist="38100" dir="2700000" algn="tl">
                    <a:srgbClr val="000000">
                      <a:alpha val="43137"/>
                    </a:srgbClr>
                  </a:outerShdw>
                </a:effectLst>
              </a:rPr>
              <a:t>проекта- через мобильное приложение</a:t>
            </a:r>
          </a:p>
          <a:p>
            <a:pPr marL="285750" lvl="0" indent="-285750">
              <a:buSzPct val="45000"/>
              <a:buFontTx/>
              <a:buChar char="-"/>
            </a:pPr>
            <a:endParaRPr lang="ru-RU" dirty="0"/>
          </a:p>
          <a:p>
            <a:pPr marL="285750" indent="-285750">
              <a:buFontTx/>
              <a:buChar char="-"/>
            </a:pPr>
            <a:endParaRPr lang="en-US" dirty="0"/>
          </a:p>
          <a:p>
            <a:pPr lvl="0"/>
            <a:endParaRPr lang="en-US" dirty="0" smtClean="0"/>
          </a:p>
          <a:p>
            <a:endParaRPr lang="ru-RU" dirty="0"/>
          </a:p>
        </p:txBody>
      </p:sp>
      <p:sp>
        <p:nvSpPr>
          <p:cNvPr id="7" name="Прямоугольник 6"/>
          <p:cNvSpPr/>
          <p:nvPr/>
        </p:nvSpPr>
        <p:spPr>
          <a:xfrm>
            <a:off x="11058867" y="826937"/>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4</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2980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14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outerShdw blurRad="38100" dist="38100" dir="2700000" algn="tl">
                    <a:srgbClr val="000000">
                      <a:alpha val="43137"/>
                    </a:srgbClr>
                  </a:outerShdw>
                </a:effectLst>
              </a:rPr>
              <a:t>Актуальность </a:t>
            </a:r>
            <a:r>
              <a:rPr lang="ru-RU" dirty="0" smtClean="0">
                <a:effectLst>
                  <a:outerShdw blurRad="38100" dist="38100" dir="2700000" algn="tl">
                    <a:srgbClr val="000000">
                      <a:alpha val="43137"/>
                    </a:srgbClr>
                  </a:outerShdw>
                </a:effectLst>
              </a:rPr>
              <a:t>проблемы:</a:t>
            </a:r>
            <a:endParaRPr lang="ru-RU" dirty="0">
              <a:effectLst>
                <a:outerShdw blurRad="38100" dist="38100" dir="2700000" algn="tl">
                  <a:srgbClr val="000000">
                    <a:alpha val="43137"/>
                  </a:srgbClr>
                </a:outerShdw>
              </a:effectLst>
            </a:endParaRPr>
          </a:p>
        </p:txBody>
      </p:sp>
      <p:sp>
        <p:nvSpPr>
          <p:cNvPr id="4" name="Текст 3"/>
          <p:cNvSpPr>
            <a:spLocks noGrp="1"/>
          </p:cNvSpPr>
          <p:nvPr>
            <p:ph type="body" sz="half" idx="15"/>
          </p:nvPr>
        </p:nvSpPr>
        <p:spPr>
          <a:xfrm>
            <a:off x="680321" y="2327320"/>
            <a:ext cx="3762890" cy="1484826"/>
          </a:xfrm>
        </p:spPr>
        <p:txBody>
          <a:bodyPr>
            <a:normAutofit/>
          </a:bodyPr>
          <a:lstStyle/>
          <a:p>
            <a:pPr lvl="0"/>
            <a:r>
              <a:rPr lang="ru-RU" sz="1800" dirty="0">
                <a:effectLst>
                  <a:outerShdw blurRad="38100" dist="38100" dir="2700000" algn="tl">
                    <a:srgbClr val="000000">
                      <a:alpha val="43137"/>
                    </a:srgbClr>
                  </a:outerShdw>
                </a:effectLst>
              </a:rPr>
              <a:t>Данные Федерального регистра сахарного диабета: на начало 2023г. данным заболеванием страдает 4982171  человек, из них 48314 дети (СД1)</a:t>
            </a:r>
          </a:p>
          <a:p>
            <a:endParaRPr lang="ru-RU" sz="1800" dirty="0">
              <a:effectLst>
                <a:outerShdw blurRad="38100" dist="38100" dir="2700000" algn="tl">
                  <a:srgbClr val="000000">
                    <a:alpha val="43137"/>
                  </a:srgbClr>
                </a:outerShdw>
              </a:effectLst>
            </a:endParaRPr>
          </a:p>
        </p:txBody>
      </p:sp>
      <p:sp>
        <p:nvSpPr>
          <p:cNvPr id="6" name="Текст 5"/>
          <p:cNvSpPr>
            <a:spLocks noGrp="1"/>
          </p:cNvSpPr>
          <p:nvPr>
            <p:ph type="body" sz="half" idx="16"/>
          </p:nvPr>
        </p:nvSpPr>
        <p:spPr>
          <a:xfrm>
            <a:off x="660945" y="3966694"/>
            <a:ext cx="3782266" cy="2743200"/>
          </a:xfrm>
        </p:spPr>
        <p:txBody>
          <a:bodyPr>
            <a:normAutofit fontScale="70000" lnSpcReduction="20000"/>
          </a:bodyPr>
          <a:lstStyle/>
          <a:p>
            <a:pPr lvl="0"/>
            <a:r>
              <a:rPr lang="ru-RU" sz="2600" dirty="0">
                <a:effectLst>
                  <a:outerShdw blurRad="38100" dist="38100" dir="2700000" algn="tl">
                    <a:srgbClr val="000000">
                      <a:alpha val="43137"/>
                    </a:srgbClr>
                  </a:outerShdw>
                </a:effectLst>
              </a:rPr>
              <a:t>Зарегистрировано у пациентов с диагнозом, установленным впервые в жизни (заболеваемость детей в возрасте 0-14 лет)</a:t>
            </a:r>
          </a:p>
          <a:p>
            <a:pPr lvl="0"/>
            <a:r>
              <a:rPr lang="ru-RU" sz="2600" dirty="0">
                <a:effectLst>
                  <a:outerShdw blurRad="38100" dist="38100" dir="2700000" algn="tl">
                    <a:srgbClr val="000000">
                      <a:alpha val="43137"/>
                    </a:srgbClr>
                  </a:outerShdw>
                </a:effectLst>
              </a:rPr>
              <a:t>болезни эндокринной системы, расстройства питания, нарушения обмена веществ (тыс. чел./100000чел)</a:t>
            </a:r>
          </a:p>
          <a:p>
            <a:pPr lvl="0"/>
            <a:r>
              <a:rPr lang="ru-RU" sz="2600" dirty="0">
                <a:effectLst>
                  <a:outerShdw blurRad="38100" dist="38100" dir="2700000" algn="tl">
                    <a:srgbClr val="000000">
                      <a:alpha val="43137"/>
                    </a:srgbClr>
                  </a:outerShdw>
                </a:effectLst>
              </a:rPr>
              <a:t>2020г    345,0/ 1331,3</a:t>
            </a:r>
          </a:p>
          <a:p>
            <a:pPr lvl="0"/>
            <a:r>
              <a:rPr lang="ru-RU" sz="2600" dirty="0">
                <a:effectLst>
                  <a:outerShdw blurRad="38100" dist="38100" dir="2700000" algn="tl">
                    <a:srgbClr val="000000">
                      <a:alpha val="43137"/>
                    </a:srgbClr>
                  </a:outerShdw>
                </a:effectLst>
              </a:rPr>
              <a:t>2021г    370,7/ 1434,0</a:t>
            </a:r>
          </a:p>
          <a:p>
            <a:endParaRPr lang="ru-RU" dirty="0"/>
          </a:p>
        </p:txBody>
      </p:sp>
      <p:sp>
        <p:nvSpPr>
          <p:cNvPr id="9" name="Текст 3"/>
          <p:cNvSpPr>
            <a:spLocks noGrp="1"/>
          </p:cNvSpPr>
          <p:nvPr>
            <p:ph type="body" sz="half" idx="15"/>
          </p:nvPr>
        </p:nvSpPr>
        <p:spPr>
          <a:xfrm>
            <a:off x="5958513" y="2327320"/>
            <a:ext cx="4151402" cy="1935017"/>
          </a:xfrm>
        </p:spPr>
        <p:txBody>
          <a:bodyPr>
            <a:normAutofit fontScale="92500" lnSpcReduction="20000"/>
          </a:bodyPr>
          <a:lstStyle/>
          <a:p>
            <a:pPr lvl="0"/>
            <a:r>
              <a:rPr lang="ru-RU" sz="1900" dirty="0">
                <a:effectLst>
                  <a:outerShdw blurRad="38100" dist="38100" dir="2700000" algn="tl">
                    <a:srgbClr val="000000">
                      <a:alpha val="43137"/>
                    </a:srgbClr>
                  </a:outerShdw>
                </a:effectLst>
              </a:rPr>
              <a:t>Зарегистрировано больных с диагнозом, установленным впервые в жизни:</a:t>
            </a:r>
          </a:p>
          <a:p>
            <a:pPr lvl="0"/>
            <a:r>
              <a:rPr lang="ru-RU" sz="1900" dirty="0">
                <a:effectLst>
                  <a:outerShdw blurRad="38100" dist="38100" dir="2700000" algn="tl">
                    <a:srgbClr val="000000">
                      <a:alpha val="43137"/>
                    </a:srgbClr>
                  </a:outerShdw>
                </a:effectLst>
              </a:rPr>
              <a:t>сахарный диабет      тыс. чел/на 100000 чел</a:t>
            </a:r>
          </a:p>
          <a:p>
            <a:pPr lvl="0"/>
            <a:r>
              <a:rPr lang="ru-RU" sz="1900" dirty="0">
                <a:effectLst>
                  <a:outerShdw blurRad="38100" dist="38100" dir="2700000" algn="tl">
                    <a:srgbClr val="000000">
                      <a:alpha val="43137"/>
                    </a:srgbClr>
                  </a:outerShdw>
                </a:effectLst>
              </a:rPr>
              <a:t>2020г                          321,8/ 219,8</a:t>
            </a:r>
          </a:p>
          <a:p>
            <a:pPr lvl="0"/>
            <a:r>
              <a:rPr lang="ru-RU" sz="1900" dirty="0">
                <a:effectLst>
                  <a:outerShdw blurRad="38100" dist="38100" dir="2700000" algn="tl">
                    <a:srgbClr val="000000">
                      <a:alpha val="43137"/>
                    </a:srgbClr>
                  </a:outerShdw>
                </a:effectLst>
              </a:rPr>
              <a:t>2021г                          346,0/ 237,2</a:t>
            </a:r>
          </a:p>
          <a:p>
            <a:endParaRPr lang="ru-RU" dirty="0"/>
          </a:p>
        </p:txBody>
      </p:sp>
      <p:sp>
        <p:nvSpPr>
          <p:cNvPr id="10" name="Текст 3"/>
          <p:cNvSpPr>
            <a:spLocks noGrp="1"/>
          </p:cNvSpPr>
          <p:nvPr>
            <p:ph type="body" sz="half" idx="15"/>
          </p:nvPr>
        </p:nvSpPr>
        <p:spPr>
          <a:xfrm>
            <a:off x="5958512" y="4391695"/>
            <a:ext cx="5143077" cy="2318199"/>
          </a:xfrm>
        </p:spPr>
        <p:txBody>
          <a:bodyPr>
            <a:normAutofit/>
          </a:bodyPr>
          <a:lstStyle/>
          <a:p>
            <a:pPr lvl="0"/>
            <a:r>
              <a:rPr lang="ru-RU" sz="1800" dirty="0">
                <a:effectLst>
                  <a:outerShdw blurRad="38100" dist="38100" dir="2700000" algn="tl">
                    <a:srgbClr val="000000">
                      <a:alpha val="43137"/>
                    </a:srgbClr>
                  </a:outerShdw>
                </a:effectLst>
              </a:rPr>
              <a:t>Заболеваемость болезнями эндокринной системы, расстройства питания, нарушения обмена веществ</a:t>
            </a:r>
          </a:p>
          <a:p>
            <a:pPr lvl="0"/>
            <a:r>
              <a:rPr lang="ru-RU" sz="1800" dirty="0">
                <a:effectLst>
                  <a:outerShdw blurRad="38100" dist="38100" dir="2700000" algn="tl">
                    <a:srgbClr val="000000">
                      <a:alpha val="43137"/>
                    </a:srgbClr>
                  </a:outerShdw>
                </a:effectLst>
              </a:rPr>
              <a:t>                                  2020г                 2021г</a:t>
            </a:r>
          </a:p>
          <a:p>
            <a:pPr lvl="0"/>
            <a:r>
              <a:rPr lang="ru-RU" sz="1800" dirty="0">
                <a:effectLst>
                  <a:outerShdw blurRad="38100" dist="38100" dir="2700000" algn="tl">
                    <a:srgbClr val="000000">
                      <a:alpha val="43137"/>
                    </a:srgbClr>
                  </a:outerShdw>
                </a:effectLst>
              </a:rPr>
              <a:t>Воронежская обл.  952,76                  1131,33</a:t>
            </a:r>
          </a:p>
          <a:p>
            <a:pPr lvl="0"/>
            <a:r>
              <a:rPr lang="ru-RU" sz="1800" dirty="0">
                <a:effectLst>
                  <a:outerShdw blurRad="38100" dist="38100" dir="2700000" algn="tl">
                    <a:srgbClr val="000000">
                      <a:alpha val="43137"/>
                    </a:srgbClr>
                  </a:outerShdw>
                </a:effectLst>
              </a:rPr>
              <a:t>Липецкая обл.        1111,31                 1727,19                                  </a:t>
            </a:r>
          </a:p>
          <a:p>
            <a:endParaRPr lang="ru-RU" dirty="0">
              <a:effectLst>
                <a:outerShdw blurRad="38100" dist="38100" dir="2700000" algn="tl">
                  <a:srgbClr val="000000">
                    <a:alpha val="43137"/>
                  </a:srgbClr>
                </a:outerShdw>
              </a:effectLst>
            </a:endParaRPr>
          </a:p>
        </p:txBody>
      </p:sp>
      <p:sp>
        <p:nvSpPr>
          <p:cNvPr id="11" name="Скругленный прямоугольник 10"/>
          <p:cNvSpPr/>
          <p:nvPr/>
        </p:nvSpPr>
        <p:spPr>
          <a:xfrm>
            <a:off x="623256" y="2170895"/>
            <a:ext cx="3704045" cy="1512463"/>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476518" y="3839784"/>
            <a:ext cx="3966693" cy="2779958"/>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13" name="Скругленный прямоугольник 12"/>
          <p:cNvSpPr/>
          <p:nvPr/>
        </p:nvSpPr>
        <p:spPr>
          <a:xfrm>
            <a:off x="5842602" y="2170896"/>
            <a:ext cx="4267313" cy="20914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14" name="Скругленный прямоугольник 13"/>
          <p:cNvSpPr/>
          <p:nvPr/>
        </p:nvSpPr>
        <p:spPr>
          <a:xfrm>
            <a:off x="5718220" y="4365938"/>
            <a:ext cx="5267459" cy="2125014"/>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15" name="Прямоугольник 14"/>
          <p:cNvSpPr/>
          <p:nvPr/>
        </p:nvSpPr>
        <p:spPr>
          <a:xfrm>
            <a:off x="11101589" y="832032"/>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5</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97237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outerShdw blurRad="38100" dist="38100" dir="2700000" algn="tl">
                    <a:srgbClr val="000000">
                      <a:alpha val="43137"/>
                    </a:srgbClr>
                  </a:outerShdw>
                </a:effectLst>
              </a:rPr>
              <a:t>Абсолютные цифры</a:t>
            </a:r>
            <a:endParaRPr lang="ru-RU"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670" y="2137892"/>
            <a:ext cx="10663707" cy="4533363"/>
          </a:xfrm>
        </p:spPr>
      </p:pic>
      <p:sp>
        <p:nvSpPr>
          <p:cNvPr id="4" name="Прямоугольник 3"/>
          <p:cNvSpPr/>
          <p:nvPr/>
        </p:nvSpPr>
        <p:spPr>
          <a:xfrm>
            <a:off x="11209120" y="826937"/>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6</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7057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outerShdw blurRad="38100" dist="38100" dir="2700000" algn="tl">
                    <a:srgbClr val="000000">
                      <a:alpha val="43137"/>
                    </a:srgbClr>
                  </a:outerShdw>
                </a:effectLst>
              </a:rPr>
              <a:t>Показатель на 100000 человек</a:t>
            </a:r>
            <a:endParaRPr lang="ru-RU" dirty="0">
              <a:effectLst>
                <a:outerShdw blurRad="38100" dist="38100" dir="2700000" algn="tl">
                  <a:srgbClr val="000000">
                    <a:alpha val="43137"/>
                  </a:srgbClr>
                </a:outerShdw>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155" y="2150772"/>
            <a:ext cx="10663707" cy="4520484"/>
          </a:xfrm>
        </p:spPr>
      </p:pic>
      <p:sp>
        <p:nvSpPr>
          <p:cNvPr id="5" name="Прямоугольник 4"/>
          <p:cNvSpPr/>
          <p:nvPr/>
        </p:nvSpPr>
        <p:spPr>
          <a:xfrm>
            <a:off x="11174777" y="803684"/>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7</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64478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4000">
              <a:schemeClr val="bg1"/>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8040" y="426960"/>
            <a:ext cx="9633398" cy="1090788"/>
          </a:xfrm>
        </p:spPr>
        <p:txBody>
          <a:bodyPr>
            <a:noAutofit/>
          </a:bodyPr>
          <a:lstStyle/>
          <a:p>
            <a:pPr algn="l"/>
            <a:r>
              <a:rPr lang="ru-RU" sz="2000" u="sng" dirty="0" smtClean="0">
                <a:effectLst>
                  <a:outerShdw blurRad="38100" dist="38100" dir="2700000" algn="tl">
                    <a:srgbClr val="000000">
                      <a:alpha val="43137"/>
                    </a:srgbClr>
                  </a:outerShdw>
                </a:effectLst>
              </a:rPr>
              <a:t>Женщины </a:t>
            </a:r>
            <a:r>
              <a:rPr lang="ru-RU" sz="2000" u="sng" dirty="0">
                <a:effectLst>
                  <a:outerShdw blurRad="38100" dist="38100" dir="2700000" algn="tl">
                    <a:srgbClr val="000000">
                      <a:alpha val="43137"/>
                    </a:srgbClr>
                  </a:outerShdw>
                </a:effectLst>
              </a:rPr>
              <a:t>с недостаточным питанием во время беременности</a:t>
            </a:r>
            <a:r>
              <a:rPr lang="ru-RU" sz="2000" dirty="0">
                <a:effectLst>
                  <a:outerShdw blurRad="38100" dist="38100" dir="2700000" algn="tl">
                    <a:srgbClr val="000000">
                      <a:alpha val="43137"/>
                    </a:srgbClr>
                  </a:outerShdw>
                </a:effectLst>
              </a:rPr>
              <a:t/>
            </a:r>
            <a:br>
              <a:rPr lang="ru-RU" sz="2000" dirty="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(дети рождаются как правило с маленьким ростом, у них наблюдается ранний </a:t>
            </a:r>
            <a:r>
              <a:rPr lang="ru-RU" sz="2000" dirty="0" err="1">
                <a:effectLst>
                  <a:outerShdw blurRad="38100" dist="38100" dir="2700000" algn="tl">
                    <a:srgbClr val="000000">
                      <a:alpha val="43137"/>
                    </a:srgbClr>
                  </a:outerShdw>
                </a:effectLst>
              </a:rPr>
              <a:t>пубертат</a:t>
            </a:r>
            <a:r>
              <a:rPr lang="ru-RU" sz="2000" dirty="0">
                <a:effectLst>
                  <a:outerShdw blurRad="38100" dist="38100" dir="2700000" algn="tl">
                    <a:srgbClr val="000000">
                      <a:alpha val="43137"/>
                    </a:srgbClr>
                  </a:outerShdw>
                </a:effectLst>
              </a:rPr>
              <a:t>, отмечается увеличение резистентности к инсулину и склонность к накоплению жировой ткани)</a:t>
            </a:r>
          </a:p>
        </p:txBody>
      </p:sp>
      <p:sp>
        <p:nvSpPr>
          <p:cNvPr id="3" name="Текст 2"/>
          <p:cNvSpPr>
            <a:spLocks noGrp="1"/>
          </p:cNvSpPr>
          <p:nvPr>
            <p:ph type="body" idx="1"/>
          </p:nvPr>
        </p:nvSpPr>
        <p:spPr>
          <a:xfrm>
            <a:off x="193183" y="2318197"/>
            <a:ext cx="11616743" cy="4353059"/>
          </a:xfrm>
        </p:spPr>
        <p:txBody>
          <a:bodyPr>
            <a:normAutofit fontScale="92500" lnSpcReduction="10000"/>
          </a:bodyPr>
          <a:lstStyle/>
          <a:p>
            <a:pPr algn="ctr"/>
            <a:r>
              <a:rPr lang="en-US" sz="1900" dirty="0" smtClean="0">
                <a:effectLst>
                  <a:outerShdw blurRad="38100" dist="38100" dir="2700000" algn="tl">
                    <a:srgbClr val="000000">
                      <a:alpha val="43137"/>
                    </a:srgbClr>
                  </a:outerShdw>
                </a:effectLst>
              </a:rPr>
              <a:t> </a:t>
            </a:r>
            <a:r>
              <a:rPr lang="ru-RU" sz="1900" dirty="0" smtClean="0">
                <a:effectLst>
                  <a:outerShdw blurRad="38100" dist="38100" dir="2700000" algn="tl">
                    <a:srgbClr val="000000">
                      <a:alpha val="43137"/>
                    </a:srgbClr>
                  </a:outerShdw>
                </a:effectLst>
              </a:rPr>
              <a:t>У </a:t>
            </a:r>
            <a:r>
              <a:rPr lang="ru-RU" sz="1900" dirty="0">
                <a:effectLst>
                  <a:outerShdw blurRad="38100" dist="38100" dir="2700000" algn="tl">
                    <a:srgbClr val="000000">
                      <a:alpha val="43137"/>
                    </a:srgbClr>
                  </a:outerShdw>
                </a:effectLst>
              </a:rPr>
              <a:t>женщин дефицит донаторов </a:t>
            </a:r>
            <a:r>
              <a:rPr lang="ru-RU" sz="1900" dirty="0" err="1">
                <a:effectLst>
                  <a:outerShdw blurRad="38100" dist="38100" dir="2700000" algn="tl">
                    <a:srgbClr val="000000">
                      <a:alpha val="43137"/>
                    </a:srgbClr>
                  </a:outerShdw>
                </a:effectLst>
              </a:rPr>
              <a:t>метильных</a:t>
            </a:r>
            <a:r>
              <a:rPr lang="ru-RU" sz="1900" dirty="0">
                <a:effectLst>
                  <a:outerShdw blurRad="38100" dist="38100" dir="2700000" algn="tl">
                    <a:srgbClr val="000000">
                      <a:alpha val="43137"/>
                    </a:srgbClr>
                  </a:outerShdw>
                </a:effectLst>
              </a:rPr>
              <a:t> групп (холин, бетаин, метионин) и нутриентов, участвующих в процессах </a:t>
            </a:r>
            <a:r>
              <a:rPr lang="ru-RU" sz="1900" dirty="0" err="1">
                <a:effectLst>
                  <a:outerShdw blurRad="38100" dist="38100" dir="2700000" algn="tl">
                    <a:srgbClr val="000000">
                      <a:alpha val="43137"/>
                    </a:srgbClr>
                  </a:outerShdw>
                </a:effectLst>
              </a:rPr>
              <a:t>метилирования</a:t>
            </a:r>
            <a:r>
              <a:rPr lang="ru-RU" sz="1900" dirty="0">
                <a:effectLst>
                  <a:outerShdw blurRad="38100" dist="38100" dir="2700000" algn="tl">
                    <a:srgbClr val="000000">
                      <a:alpha val="43137"/>
                    </a:srgbClr>
                  </a:outerShdw>
                </a:effectLst>
              </a:rPr>
              <a:t> ДНК (вит. В6,В12,цинк, фолиевая кислота</a:t>
            </a:r>
            <a:r>
              <a:rPr lang="ru-RU" sz="1900" dirty="0" smtClean="0">
                <a:effectLst>
                  <a:outerShdw blurRad="38100" dist="38100" dir="2700000" algn="tl">
                    <a:srgbClr val="000000">
                      <a:alpha val="43137"/>
                    </a:srgbClr>
                  </a:outerShdw>
                </a:effectLst>
              </a:rPr>
              <a:t>)</a:t>
            </a:r>
          </a:p>
          <a:p>
            <a:pPr algn="l"/>
            <a:endParaRPr lang="ru-RU" sz="1900" dirty="0">
              <a:effectLst>
                <a:outerShdw blurRad="38100" dist="38100" dir="2700000" algn="tl">
                  <a:srgbClr val="000000">
                    <a:alpha val="43137"/>
                  </a:srgbClr>
                </a:outerShdw>
              </a:effectLst>
            </a:endParaRPr>
          </a:p>
          <a:p>
            <a:pPr algn="ctr"/>
            <a:r>
              <a:rPr lang="en-US" sz="1900" dirty="0" smtClean="0">
                <a:effectLst>
                  <a:outerShdw blurRad="38100" dist="38100" dir="2700000" algn="tl">
                    <a:srgbClr val="000000">
                      <a:alpha val="43137"/>
                    </a:srgbClr>
                  </a:outerShdw>
                </a:effectLst>
              </a:rPr>
              <a:t> </a:t>
            </a:r>
            <a:r>
              <a:rPr lang="ru-RU" sz="1900" dirty="0" smtClean="0">
                <a:effectLst>
                  <a:outerShdw blurRad="38100" dist="38100" dir="2700000" algn="tl">
                    <a:srgbClr val="000000">
                      <a:alpha val="43137"/>
                    </a:srgbClr>
                  </a:outerShdw>
                </a:effectLst>
              </a:rPr>
              <a:t>Гипометилирование </a:t>
            </a:r>
            <a:r>
              <a:rPr lang="ru-RU" sz="1900" dirty="0">
                <a:effectLst>
                  <a:outerShdw blurRad="38100" dist="38100" dir="2700000" algn="tl">
                    <a:srgbClr val="000000">
                      <a:alpha val="43137"/>
                    </a:srgbClr>
                  </a:outerShdw>
                </a:effectLst>
              </a:rPr>
              <a:t>ДНК плода и </a:t>
            </a:r>
            <a:r>
              <a:rPr lang="ru-RU" sz="1900" dirty="0" smtClean="0">
                <a:effectLst>
                  <a:outerShdw blurRad="38100" dist="38100" dir="2700000" algn="tl">
                    <a:srgbClr val="000000">
                      <a:alpha val="43137"/>
                    </a:srgbClr>
                  </a:outerShdw>
                </a:effectLst>
              </a:rPr>
              <a:t>новорожденного</a:t>
            </a:r>
          </a:p>
          <a:p>
            <a:pPr algn="l"/>
            <a:endParaRPr lang="ru-RU" sz="1900" dirty="0">
              <a:effectLst>
                <a:outerShdw blurRad="38100" dist="38100" dir="2700000" algn="tl">
                  <a:srgbClr val="000000">
                    <a:alpha val="43137"/>
                  </a:srgbClr>
                </a:outerShdw>
              </a:effectLst>
            </a:endParaRPr>
          </a:p>
          <a:p>
            <a:pPr algn="ctr"/>
            <a:r>
              <a:rPr lang="ru-RU" sz="1900" dirty="0" smtClean="0">
                <a:effectLst>
                  <a:outerShdw blurRad="38100" dist="38100" dir="2700000" algn="tl">
                    <a:srgbClr val="000000">
                      <a:alpha val="43137"/>
                    </a:srgbClr>
                  </a:outerShdw>
                </a:effectLst>
              </a:rPr>
              <a:t> Нарушается </a:t>
            </a:r>
            <a:r>
              <a:rPr lang="ru-RU" sz="1900" dirty="0">
                <a:effectLst>
                  <a:outerShdw blurRad="38100" dist="38100" dir="2700000" algn="tl">
                    <a:srgbClr val="000000">
                      <a:alpha val="43137"/>
                    </a:srgbClr>
                  </a:outerShdw>
                </a:effectLst>
              </a:rPr>
              <a:t>синтез белков- рецепторов, транспортных </a:t>
            </a:r>
            <a:r>
              <a:rPr lang="ru-RU" sz="1900" dirty="0" smtClean="0">
                <a:effectLst>
                  <a:outerShdw blurRad="38100" dist="38100" dir="2700000" algn="tl">
                    <a:srgbClr val="000000">
                      <a:alpha val="43137"/>
                    </a:srgbClr>
                  </a:outerShdw>
                </a:effectLst>
              </a:rPr>
              <a:t>белков</a:t>
            </a:r>
          </a:p>
          <a:p>
            <a:pPr algn="ctr"/>
            <a:endParaRPr lang="ru-RU" sz="1900" dirty="0">
              <a:effectLst>
                <a:outerShdw blurRad="38100" dist="38100" dir="2700000" algn="tl">
                  <a:srgbClr val="000000">
                    <a:alpha val="43137"/>
                  </a:srgbClr>
                </a:outerShdw>
              </a:effectLst>
            </a:endParaRPr>
          </a:p>
          <a:p>
            <a:pPr algn="ctr"/>
            <a:r>
              <a:rPr lang="ru-RU" sz="1900" dirty="0" smtClean="0">
                <a:effectLst>
                  <a:outerShdw blurRad="38100" dist="38100" dir="2700000" algn="tl">
                    <a:srgbClr val="000000">
                      <a:alpha val="43137"/>
                    </a:srgbClr>
                  </a:outerShdw>
                </a:effectLst>
              </a:rPr>
              <a:t> Нарушение </a:t>
            </a:r>
            <a:r>
              <a:rPr lang="ru-RU" sz="1900" dirty="0">
                <a:effectLst>
                  <a:outerShdw blurRad="38100" dist="38100" dir="2700000" algn="tl">
                    <a:srgbClr val="000000">
                      <a:alpha val="43137"/>
                    </a:srgbClr>
                  </a:outerShdw>
                </a:effectLst>
              </a:rPr>
              <a:t>клеточного роста. Плод избирательно накапливает питательные вещества для сохранения роста мозга за счет других органов, таких как печень, поджелудочная железа</a:t>
            </a:r>
            <a:r>
              <a:rPr lang="ru-RU" sz="1900" dirty="0" smtClean="0">
                <a:effectLst>
                  <a:outerShdw blurRad="38100" dist="38100" dir="2700000" algn="tl">
                    <a:srgbClr val="000000">
                      <a:alpha val="43137"/>
                    </a:srgbClr>
                  </a:outerShdw>
                </a:effectLst>
              </a:rPr>
              <a:t>.</a:t>
            </a:r>
          </a:p>
          <a:p>
            <a:pPr algn="l"/>
            <a:endParaRPr lang="ru-RU" sz="1900" dirty="0">
              <a:effectLst>
                <a:outerShdw blurRad="38100" dist="38100" dir="2700000" algn="tl">
                  <a:srgbClr val="000000">
                    <a:alpha val="43137"/>
                  </a:srgbClr>
                </a:outerShdw>
              </a:effectLst>
            </a:endParaRPr>
          </a:p>
          <a:p>
            <a:pPr algn="ctr"/>
            <a:r>
              <a:rPr lang="ru-RU" sz="1900" dirty="0" smtClean="0">
                <a:effectLst>
                  <a:outerShdw blurRad="38100" dist="38100" dir="2700000" algn="tl">
                    <a:srgbClr val="000000">
                      <a:alpha val="43137"/>
                    </a:srgbClr>
                  </a:outerShdw>
                </a:effectLst>
              </a:rPr>
              <a:t> Риск </a:t>
            </a:r>
            <a:r>
              <a:rPr lang="ru-RU" sz="1900" dirty="0">
                <a:effectLst>
                  <a:outerShdw blurRad="38100" dist="38100" dir="2700000" algn="tl">
                    <a:srgbClr val="000000">
                      <a:alpha val="43137"/>
                    </a:srgbClr>
                  </a:outerShdw>
                </a:effectLst>
              </a:rPr>
              <a:t>развития метаболического </a:t>
            </a:r>
            <a:r>
              <a:rPr lang="ru-RU" sz="1900" dirty="0" smtClean="0">
                <a:effectLst>
                  <a:outerShdw blurRad="38100" dist="38100" dir="2700000" algn="tl">
                    <a:srgbClr val="000000">
                      <a:alpha val="43137"/>
                    </a:srgbClr>
                  </a:outerShdw>
                </a:effectLst>
              </a:rPr>
              <a:t>синдрома</a:t>
            </a:r>
          </a:p>
          <a:p>
            <a:pPr algn="l"/>
            <a:endParaRPr lang="ru-RU" sz="1900" dirty="0">
              <a:effectLst>
                <a:outerShdw blurRad="38100" dist="38100" dir="2700000" algn="tl">
                  <a:srgbClr val="000000">
                    <a:alpha val="43137"/>
                  </a:srgbClr>
                </a:outerShdw>
              </a:effectLst>
            </a:endParaRPr>
          </a:p>
          <a:p>
            <a:pPr algn="ctr"/>
            <a:r>
              <a:rPr lang="ru-RU" sz="1900" dirty="0" smtClean="0">
                <a:effectLst>
                  <a:outerShdw blurRad="38100" dist="38100" dir="2700000" algn="tl">
                    <a:srgbClr val="000000">
                      <a:alpha val="43137"/>
                    </a:srgbClr>
                  </a:outerShdw>
                </a:effectLst>
              </a:rPr>
              <a:t> </a:t>
            </a:r>
            <a:r>
              <a:rPr lang="ru-RU" sz="1900" dirty="0" err="1">
                <a:effectLst>
                  <a:outerShdw blurRad="38100" dist="38100" dir="2700000" algn="tl">
                    <a:srgbClr val="000000">
                      <a:alpha val="43137"/>
                    </a:srgbClr>
                  </a:outerShdw>
                </a:effectLst>
              </a:rPr>
              <a:t>И</a:t>
            </a:r>
            <a:r>
              <a:rPr lang="ru-RU" sz="1900" dirty="0" err="1" smtClean="0">
                <a:effectLst>
                  <a:outerShdw blurRad="38100" dist="38100" dir="2700000" algn="tl">
                    <a:srgbClr val="000000">
                      <a:alpha val="43137"/>
                    </a:srgbClr>
                  </a:outerShdw>
                </a:effectLst>
              </a:rPr>
              <a:t>нсулинорезистентность</a:t>
            </a:r>
            <a:r>
              <a:rPr lang="ru-RU" sz="1900" dirty="0">
                <a:effectLst>
                  <a:outerShdw blurRad="38100" dist="38100" dir="2700000" algn="tl">
                    <a:srgbClr val="000000">
                      <a:alpha val="43137"/>
                    </a:srgbClr>
                  </a:outerShdw>
                </a:effectLst>
              </a:rPr>
              <a:t>, увеличение доли висцеральной жировой ткани.</a:t>
            </a:r>
          </a:p>
          <a:p>
            <a:pPr algn="l"/>
            <a:endParaRPr lang="ru-RU" dirty="0">
              <a:effectLst>
                <a:outerShdw blurRad="38100" dist="38100" dir="2700000" algn="tl">
                  <a:srgbClr val="000000">
                    <a:alpha val="43137"/>
                  </a:srgbClr>
                </a:outerShdw>
              </a:effectLst>
            </a:endParaRPr>
          </a:p>
        </p:txBody>
      </p:sp>
      <p:sp>
        <p:nvSpPr>
          <p:cNvPr id="4" name="Скругленный прямоугольник 3"/>
          <p:cNvSpPr/>
          <p:nvPr/>
        </p:nvSpPr>
        <p:spPr>
          <a:xfrm>
            <a:off x="1120462" y="154546"/>
            <a:ext cx="10032642" cy="163561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sp>
        <p:nvSpPr>
          <p:cNvPr id="5" name="Стрелка вниз 4"/>
          <p:cNvSpPr/>
          <p:nvPr/>
        </p:nvSpPr>
        <p:spPr>
          <a:xfrm>
            <a:off x="5851301" y="2797551"/>
            <a:ext cx="437882" cy="503983"/>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5851301" y="3554569"/>
            <a:ext cx="437882" cy="426452"/>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851301" y="4234056"/>
            <a:ext cx="437882" cy="479294"/>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851301" y="5162682"/>
            <a:ext cx="437882" cy="436877"/>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5851301" y="5863576"/>
            <a:ext cx="437882" cy="407377"/>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5844861" y="1859677"/>
            <a:ext cx="437882" cy="479354"/>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1153104" y="2839869"/>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8</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90940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581" y="139574"/>
            <a:ext cx="10534918" cy="1302860"/>
          </a:xfrm>
        </p:spPr>
        <p:txBody>
          <a:bodyPr>
            <a:noAutofit/>
          </a:bodyPr>
          <a:lstStyle/>
          <a:p>
            <a:pPr algn="l"/>
            <a:r>
              <a:rPr lang="ru-RU" sz="2000" u="sng" dirty="0">
                <a:effectLst>
                  <a:outerShdw blurRad="38100" dist="38100" dir="2700000" algn="tl">
                    <a:srgbClr val="000000">
                      <a:alpha val="43137"/>
                    </a:srgbClr>
                  </a:outerShdw>
                </a:effectLst>
              </a:rPr>
              <a:t>Женщины с избыточной массой тела и избыточным питанием во время беременности</a:t>
            </a:r>
            <a:r>
              <a:rPr lang="ru-RU" sz="2000" dirty="0">
                <a:effectLst>
                  <a:outerShdw blurRad="38100" dist="38100" dir="2700000" algn="tl">
                    <a:srgbClr val="000000">
                      <a:alpha val="43137"/>
                    </a:srgbClr>
                  </a:outerShdw>
                </a:effectLst>
              </a:rPr>
              <a:t> (у детей отмечается передача ожирения из поколения в поколение, дети рождаются крупными, регистрируются пороки развития плода)</a:t>
            </a:r>
          </a:p>
        </p:txBody>
      </p:sp>
      <p:sp>
        <p:nvSpPr>
          <p:cNvPr id="3" name="Текст 2"/>
          <p:cNvSpPr>
            <a:spLocks noGrp="1"/>
          </p:cNvSpPr>
          <p:nvPr>
            <p:ph type="body" idx="1"/>
          </p:nvPr>
        </p:nvSpPr>
        <p:spPr>
          <a:xfrm>
            <a:off x="103031" y="2099256"/>
            <a:ext cx="12088969" cy="4758743"/>
          </a:xfrm>
        </p:spPr>
        <p:txBody>
          <a:bodyPr>
            <a:normAutofit fontScale="85000" lnSpcReduction="20000"/>
          </a:bodyPr>
          <a:lstStyle/>
          <a:p>
            <a:pPr lvl="0" algn="ctr"/>
            <a:r>
              <a:rPr lang="ru-RU" sz="2600" dirty="0" smtClean="0">
                <a:effectLst>
                  <a:outerShdw blurRad="38100" dist="38100" dir="2700000" algn="tl">
                    <a:srgbClr val="000000">
                      <a:alpha val="43137"/>
                    </a:srgbClr>
                  </a:outerShdw>
                </a:effectLst>
              </a:rPr>
              <a:t> </a:t>
            </a:r>
            <a:r>
              <a:rPr lang="ru-RU" sz="2100" dirty="0" smtClean="0">
                <a:effectLst>
                  <a:outerShdw blurRad="38100" dist="38100" dir="2700000" algn="tl">
                    <a:srgbClr val="000000">
                      <a:alpha val="43137"/>
                    </a:srgbClr>
                  </a:outerShdw>
                </a:effectLst>
              </a:rPr>
              <a:t>У </a:t>
            </a:r>
            <a:r>
              <a:rPr lang="ru-RU" sz="2100" dirty="0">
                <a:effectLst>
                  <a:outerShdw blurRad="38100" dist="38100" dir="2700000" algn="tl">
                    <a:srgbClr val="000000">
                      <a:alpha val="43137"/>
                    </a:srgbClr>
                  </a:outerShdw>
                </a:effectLst>
              </a:rPr>
              <a:t>женщин индуцируется хр. воспалительный процесс (расстройство секреторной активности жировой ткани</a:t>
            </a:r>
            <a:r>
              <a:rPr lang="ru-RU" sz="2100" dirty="0" smtClean="0">
                <a:effectLst>
                  <a:outerShdw blurRad="38100" dist="38100" dir="2700000" algn="tl">
                    <a:srgbClr val="000000">
                      <a:alpha val="43137"/>
                    </a:srgbClr>
                  </a:outerShdw>
                </a:effectLst>
              </a:rPr>
              <a:t>)</a:t>
            </a:r>
          </a:p>
          <a:p>
            <a:pPr lvl="0" algn="l"/>
            <a:endParaRPr lang="ru-RU" sz="2100" dirty="0">
              <a:effectLst>
                <a:outerShdw blurRad="38100" dist="38100" dir="2700000" algn="tl">
                  <a:srgbClr val="000000">
                    <a:alpha val="43137"/>
                  </a:srgbClr>
                </a:outerShdw>
              </a:effectLst>
            </a:endParaRPr>
          </a:p>
          <a:p>
            <a:pPr lvl="0" algn="l"/>
            <a:r>
              <a:rPr lang="ru-RU" sz="2100" dirty="0" smtClean="0">
                <a:effectLst>
                  <a:outerShdw blurRad="38100" dist="38100" dir="2700000" algn="tl">
                    <a:srgbClr val="000000">
                      <a:alpha val="43137"/>
                    </a:srgbClr>
                  </a:outerShdw>
                </a:effectLst>
              </a:rPr>
              <a:t>                                            Развивается </a:t>
            </a:r>
            <a:r>
              <a:rPr lang="ru-RU" sz="2100" dirty="0" err="1">
                <a:effectLst>
                  <a:outerShdw blurRad="38100" dist="38100" dir="2700000" algn="tl">
                    <a:srgbClr val="000000">
                      <a:alpha val="43137"/>
                    </a:srgbClr>
                  </a:outerShdw>
                </a:effectLst>
              </a:rPr>
              <a:t>инсулинорезистентность</a:t>
            </a:r>
            <a:r>
              <a:rPr lang="ru-RU" sz="2100" dirty="0">
                <a:effectLst>
                  <a:outerShdw blurRad="38100" dist="38100" dir="2700000" algn="tl">
                    <a:srgbClr val="000000">
                      <a:alpha val="43137"/>
                    </a:srgbClr>
                  </a:outerShdw>
                </a:effectLst>
              </a:rPr>
              <a:t> и </a:t>
            </a:r>
            <a:r>
              <a:rPr lang="ru-RU" sz="2100" dirty="0" smtClean="0">
                <a:effectLst>
                  <a:outerShdw blurRad="38100" dist="38100" dir="2700000" algn="tl">
                    <a:srgbClr val="000000">
                      <a:alpha val="43137"/>
                    </a:srgbClr>
                  </a:outerShdw>
                </a:effectLst>
              </a:rPr>
              <a:t>атеросклероз</a:t>
            </a:r>
          </a:p>
          <a:p>
            <a:pPr lvl="0" algn="l"/>
            <a:endParaRPr lang="ru-RU" sz="2100" dirty="0">
              <a:effectLst>
                <a:outerShdw blurRad="38100" dist="38100" dir="2700000" algn="tl">
                  <a:srgbClr val="000000">
                    <a:alpha val="43137"/>
                  </a:srgbClr>
                </a:outerShdw>
              </a:effectLst>
            </a:endParaRPr>
          </a:p>
          <a:p>
            <a:pPr lvl="0" algn="ctr"/>
            <a:r>
              <a:rPr lang="ru-RU" sz="2100" dirty="0" smtClean="0">
                <a:effectLst>
                  <a:outerShdw blurRad="38100" dist="38100" dir="2700000" algn="tl">
                    <a:srgbClr val="000000">
                      <a:alpha val="43137"/>
                    </a:srgbClr>
                  </a:outerShdw>
                </a:effectLst>
              </a:rPr>
              <a:t> Противовоспалительные </a:t>
            </a:r>
            <a:r>
              <a:rPr lang="ru-RU" sz="2100" dirty="0">
                <a:effectLst>
                  <a:outerShdw blurRad="38100" dist="38100" dir="2700000" algn="tl">
                    <a:srgbClr val="000000">
                      <a:alpha val="43137"/>
                    </a:srgbClr>
                  </a:outerShdw>
                </a:effectLst>
              </a:rPr>
              <a:t>цитокины ингибируют плацентарный фермент, осуществляющий конверсию кортизола в кортизон, у плода кортизола становится </a:t>
            </a:r>
            <a:r>
              <a:rPr lang="ru-RU" sz="2100" dirty="0" smtClean="0">
                <a:effectLst>
                  <a:outerShdw blurRad="38100" dist="38100" dir="2700000" algn="tl">
                    <a:srgbClr val="000000">
                      <a:alpha val="43137"/>
                    </a:srgbClr>
                  </a:outerShdw>
                </a:effectLst>
              </a:rPr>
              <a:t>больше</a:t>
            </a:r>
          </a:p>
          <a:p>
            <a:pPr lvl="0" algn="l"/>
            <a:endParaRPr lang="ru-RU" sz="2100" dirty="0">
              <a:effectLst>
                <a:outerShdw blurRad="38100" dist="38100" dir="2700000" algn="tl">
                  <a:srgbClr val="000000">
                    <a:alpha val="43137"/>
                  </a:srgbClr>
                </a:outerShdw>
              </a:effectLst>
            </a:endParaRPr>
          </a:p>
          <a:p>
            <a:pPr lvl="0" algn="l"/>
            <a:r>
              <a:rPr lang="ru-RU" sz="2100" dirty="0" smtClean="0">
                <a:effectLst>
                  <a:outerShdw blurRad="38100" dist="38100" dir="2700000" algn="tl">
                    <a:srgbClr val="000000">
                      <a:alpha val="43137"/>
                    </a:srgbClr>
                  </a:outerShdw>
                </a:effectLst>
              </a:rPr>
              <a:t>                                        Задержка </a:t>
            </a:r>
            <a:r>
              <a:rPr lang="ru-RU" sz="2100" dirty="0">
                <a:effectLst>
                  <a:outerShdw blurRad="38100" dist="38100" dir="2700000" algn="tl">
                    <a:srgbClr val="000000">
                      <a:alpha val="43137"/>
                    </a:srgbClr>
                  </a:outerShdw>
                </a:effectLst>
              </a:rPr>
              <a:t>роста фетальных органов и плода в целом</a:t>
            </a:r>
            <a:r>
              <a:rPr lang="ru-RU" sz="2100" dirty="0" smtClean="0">
                <a:effectLst>
                  <a:outerShdw blurRad="38100" dist="38100" dir="2700000" algn="tl">
                    <a:srgbClr val="000000">
                      <a:alpha val="43137"/>
                    </a:srgbClr>
                  </a:outerShdw>
                </a:effectLst>
              </a:rPr>
              <a:t>.</a:t>
            </a:r>
          </a:p>
          <a:p>
            <a:pPr lvl="0" algn="l"/>
            <a:endParaRPr lang="ru-RU" sz="2100" dirty="0">
              <a:effectLst>
                <a:outerShdw blurRad="38100" dist="38100" dir="2700000" algn="tl">
                  <a:srgbClr val="000000">
                    <a:alpha val="43137"/>
                  </a:srgbClr>
                </a:outerShdw>
              </a:effectLst>
            </a:endParaRPr>
          </a:p>
          <a:p>
            <a:pPr lvl="0" algn="ctr"/>
            <a:r>
              <a:rPr lang="ru-RU" sz="2100" dirty="0" smtClean="0">
                <a:effectLst>
                  <a:outerShdw blurRad="38100" dist="38100" dir="2700000" algn="tl">
                    <a:srgbClr val="000000">
                      <a:alpha val="43137"/>
                    </a:srgbClr>
                  </a:outerShdw>
                </a:effectLst>
              </a:rPr>
              <a:t> Жировая </a:t>
            </a:r>
            <a:r>
              <a:rPr lang="ru-RU" sz="2100" dirty="0">
                <a:effectLst>
                  <a:outerShdw blurRad="38100" dist="38100" dir="2700000" algn="tl">
                    <a:srgbClr val="000000">
                      <a:alpha val="43137"/>
                    </a:srgbClr>
                  </a:outerShdw>
                </a:effectLst>
              </a:rPr>
              <a:t>ткань продуцирует </a:t>
            </a:r>
            <a:r>
              <a:rPr lang="ru-RU" sz="2100" dirty="0" err="1">
                <a:effectLst>
                  <a:outerShdw blurRad="38100" dist="38100" dir="2700000" algn="tl">
                    <a:srgbClr val="000000">
                      <a:alpha val="43137"/>
                    </a:srgbClr>
                  </a:outerShdw>
                </a:effectLst>
              </a:rPr>
              <a:t>гармоны</a:t>
            </a:r>
            <a:r>
              <a:rPr lang="ru-RU" sz="2100" dirty="0">
                <a:effectLst>
                  <a:outerShdw blurRad="38100" dist="38100" dir="2700000" algn="tl">
                    <a:srgbClr val="000000">
                      <a:alpha val="43137"/>
                    </a:srgbClr>
                  </a:outerShdw>
                </a:effectLst>
              </a:rPr>
              <a:t> </a:t>
            </a:r>
            <a:r>
              <a:rPr lang="ru-RU" sz="2100" dirty="0" err="1">
                <a:effectLst>
                  <a:outerShdw blurRad="38100" dist="38100" dir="2700000" algn="tl">
                    <a:srgbClr val="000000">
                      <a:alpha val="43137"/>
                    </a:srgbClr>
                  </a:outerShdw>
                </a:effectLst>
              </a:rPr>
              <a:t>адипокины</a:t>
            </a:r>
            <a:r>
              <a:rPr lang="ru-RU" sz="2100" dirty="0">
                <a:effectLst>
                  <a:outerShdw blurRad="38100" dist="38100" dir="2700000" algn="tl">
                    <a:srgbClr val="000000">
                      <a:alpha val="43137"/>
                    </a:srgbClr>
                  </a:outerShdw>
                </a:effectLst>
              </a:rPr>
              <a:t>, они продуцируются с 30 </a:t>
            </a:r>
            <a:r>
              <a:rPr lang="ru-RU" sz="2100" dirty="0" err="1">
                <a:effectLst>
                  <a:outerShdw blurRad="38100" dist="38100" dir="2700000" algn="tl">
                    <a:srgbClr val="000000">
                      <a:alpha val="43137"/>
                    </a:srgbClr>
                  </a:outerShdw>
                </a:effectLst>
              </a:rPr>
              <a:t>нед</a:t>
            </a:r>
            <a:r>
              <a:rPr lang="ru-RU" sz="2100" dirty="0">
                <a:effectLst>
                  <a:outerShdw blurRad="38100" dist="38100" dir="2700000" algn="tl">
                    <a:srgbClr val="000000">
                      <a:alpha val="43137"/>
                    </a:srgbClr>
                  </a:outerShdw>
                </a:effectLst>
              </a:rPr>
              <a:t>.  </a:t>
            </a:r>
            <a:r>
              <a:rPr lang="ru-RU" sz="2100" dirty="0" smtClean="0">
                <a:effectLst>
                  <a:outerShdw blurRad="38100" dist="38100" dir="2700000" algn="tl">
                    <a:srgbClr val="000000">
                      <a:alpha val="43137"/>
                    </a:srgbClr>
                  </a:outerShdw>
                </a:effectLst>
              </a:rPr>
              <a:t>до </a:t>
            </a:r>
            <a:r>
              <a:rPr lang="ru-RU" sz="2100" dirty="0">
                <a:effectLst>
                  <a:outerShdw blurRad="38100" dist="38100" dir="2700000" algn="tl">
                    <a:srgbClr val="000000">
                      <a:alpha val="43137"/>
                    </a:srgbClr>
                  </a:outerShdw>
                </a:effectLst>
              </a:rPr>
              <a:t>2 </a:t>
            </a:r>
            <a:r>
              <a:rPr lang="ru-RU" sz="2100" dirty="0" smtClean="0">
                <a:effectLst>
                  <a:outerShdw blurRad="38100" dist="38100" dir="2700000" algn="tl">
                    <a:srgbClr val="000000">
                      <a:alpha val="43137"/>
                    </a:srgbClr>
                  </a:outerShdw>
                </a:effectLst>
              </a:rPr>
              <a:t>лет</a:t>
            </a:r>
            <a:r>
              <a:rPr lang="ru-RU" sz="2100" dirty="0">
                <a:effectLst>
                  <a:outerShdw blurRad="38100" dist="38100" dir="2700000" algn="tl">
                    <a:srgbClr val="000000">
                      <a:alpha val="43137"/>
                    </a:srgbClr>
                  </a:outerShdw>
                </a:effectLst>
              </a:rPr>
              <a:t>, а в </a:t>
            </a:r>
            <a:r>
              <a:rPr lang="ru-RU" sz="2100" dirty="0" smtClean="0">
                <a:effectLst>
                  <a:outerShdw blurRad="38100" dist="38100" dir="2700000" algn="tl">
                    <a:srgbClr val="000000">
                      <a:alpha val="43137"/>
                    </a:srgbClr>
                  </a:outerShdw>
                </a:effectLst>
              </a:rPr>
              <a:t>условиях </a:t>
            </a:r>
            <a:r>
              <a:rPr lang="ru-RU" sz="2100" dirty="0">
                <a:effectLst>
                  <a:outerShdw blurRad="38100" dist="38100" dir="2700000" algn="tl">
                    <a:srgbClr val="000000">
                      <a:alpha val="43137"/>
                    </a:srgbClr>
                  </a:outerShdw>
                </a:effectLst>
              </a:rPr>
              <a:t>ожирения размножаются всю жизнь</a:t>
            </a:r>
            <a:r>
              <a:rPr lang="ru-RU" sz="2100" dirty="0" smtClean="0">
                <a:effectLst>
                  <a:outerShdw blurRad="38100" dist="38100" dir="2700000" algn="tl">
                    <a:srgbClr val="000000">
                      <a:alpha val="43137"/>
                    </a:srgbClr>
                  </a:outerShdw>
                </a:effectLst>
              </a:rPr>
              <a:t>.</a:t>
            </a:r>
          </a:p>
          <a:p>
            <a:pPr lvl="0" algn="l"/>
            <a:endParaRPr lang="ru-RU" sz="2100" dirty="0">
              <a:effectLst>
                <a:outerShdw blurRad="38100" dist="38100" dir="2700000" algn="tl">
                  <a:srgbClr val="000000">
                    <a:alpha val="43137"/>
                  </a:srgbClr>
                </a:outerShdw>
              </a:effectLst>
            </a:endParaRPr>
          </a:p>
          <a:p>
            <a:pPr lvl="0" algn="ctr"/>
            <a:r>
              <a:rPr lang="ru-RU" sz="2100" dirty="0" smtClean="0">
                <a:effectLst>
                  <a:outerShdw blurRad="38100" dist="38100" dir="2700000" algn="tl">
                    <a:srgbClr val="000000">
                      <a:alpha val="43137"/>
                    </a:srgbClr>
                  </a:outerShdw>
                </a:effectLst>
              </a:rPr>
              <a:t> Негативное </a:t>
            </a:r>
            <a:r>
              <a:rPr lang="ru-RU" sz="2100" dirty="0">
                <a:effectLst>
                  <a:outerShdw blurRad="38100" dist="38100" dir="2700000" algn="tl">
                    <a:srgbClr val="000000">
                      <a:alpha val="43137"/>
                    </a:srgbClr>
                  </a:outerShdw>
                </a:effectLst>
              </a:rPr>
              <a:t>воздействие на </a:t>
            </a:r>
            <a:r>
              <a:rPr lang="ru-RU" sz="2100" dirty="0" err="1" smtClean="0">
                <a:effectLst>
                  <a:outerShdw blurRad="38100" dist="38100" dir="2700000" algn="tl">
                    <a:srgbClr val="000000">
                      <a:alpha val="43137"/>
                    </a:srgbClr>
                  </a:outerShdw>
                </a:effectLst>
              </a:rPr>
              <a:t>фетоплацентарный</a:t>
            </a:r>
            <a:r>
              <a:rPr lang="ru-RU" sz="2100" dirty="0" smtClean="0">
                <a:effectLst>
                  <a:outerShdw blurRad="38100" dist="38100" dir="2700000" algn="tl">
                    <a:srgbClr val="000000">
                      <a:alpha val="43137"/>
                    </a:srgbClr>
                  </a:outerShdw>
                </a:effectLst>
              </a:rPr>
              <a:t> </a:t>
            </a:r>
            <a:r>
              <a:rPr lang="ru-RU" sz="2100" dirty="0">
                <a:effectLst>
                  <a:outerShdw blurRad="38100" dist="38100" dir="2700000" algn="tl">
                    <a:srgbClr val="000000">
                      <a:alpha val="43137"/>
                    </a:srgbClr>
                  </a:outerShdw>
                </a:effectLst>
              </a:rPr>
              <a:t>комплекс. Снижение маточного кровотока и кровотока в пуповине  на поздних сроках </a:t>
            </a:r>
            <a:r>
              <a:rPr lang="ru-RU" sz="2100" dirty="0" err="1" smtClean="0">
                <a:effectLst>
                  <a:outerShdw blurRad="38100" dist="38100" dir="2700000" algn="tl">
                    <a:srgbClr val="000000">
                      <a:alpha val="43137"/>
                    </a:srgbClr>
                  </a:outerShdw>
                </a:effectLst>
              </a:rPr>
              <a:t>гестации</a:t>
            </a:r>
            <a:endParaRPr lang="ru-RU" sz="2100" dirty="0" smtClean="0">
              <a:effectLst>
                <a:outerShdw blurRad="38100" dist="38100" dir="2700000" algn="tl">
                  <a:srgbClr val="000000">
                    <a:alpha val="43137"/>
                  </a:srgbClr>
                </a:outerShdw>
              </a:effectLst>
            </a:endParaRPr>
          </a:p>
          <a:p>
            <a:pPr lvl="0" algn="ctr"/>
            <a:endParaRPr lang="ru-RU" sz="2100" dirty="0" smtClean="0">
              <a:effectLst>
                <a:outerShdw blurRad="38100" dist="38100" dir="2700000" algn="tl">
                  <a:srgbClr val="000000">
                    <a:alpha val="43137"/>
                  </a:srgbClr>
                </a:outerShdw>
              </a:effectLst>
            </a:endParaRPr>
          </a:p>
          <a:p>
            <a:pPr lvl="0" algn="l"/>
            <a:r>
              <a:rPr lang="ru-RU" sz="2100" dirty="0" smtClean="0">
                <a:effectLst>
                  <a:outerShdw blurRad="38100" dist="38100" dir="2700000" algn="tl">
                    <a:srgbClr val="000000">
                      <a:alpha val="43137"/>
                    </a:srgbClr>
                  </a:outerShdw>
                </a:effectLst>
              </a:rPr>
              <a:t>                                                                      Гипоксия </a:t>
            </a:r>
            <a:r>
              <a:rPr lang="ru-RU" sz="2100" dirty="0">
                <a:effectLst>
                  <a:outerShdw blurRad="38100" dist="38100" dir="2700000" algn="tl">
                    <a:srgbClr val="000000">
                      <a:alpha val="43137"/>
                    </a:srgbClr>
                  </a:outerShdw>
                </a:effectLst>
              </a:rPr>
              <a:t>плода</a:t>
            </a:r>
          </a:p>
          <a:p>
            <a:pPr algn="l"/>
            <a:endParaRPr lang="ru-RU" dirty="0"/>
          </a:p>
        </p:txBody>
      </p:sp>
      <p:sp>
        <p:nvSpPr>
          <p:cNvPr id="4" name="Скругленный прямоугольник 3"/>
          <p:cNvSpPr/>
          <p:nvPr/>
        </p:nvSpPr>
        <p:spPr>
          <a:xfrm>
            <a:off x="386366" y="33008"/>
            <a:ext cx="10740981" cy="151599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ru-RU"/>
          </a:p>
        </p:txBody>
      </p:sp>
      <p:sp>
        <p:nvSpPr>
          <p:cNvPr id="11" name="Стрелка вниз 10"/>
          <p:cNvSpPr/>
          <p:nvPr/>
        </p:nvSpPr>
        <p:spPr>
          <a:xfrm>
            <a:off x="5512158" y="1665642"/>
            <a:ext cx="437882" cy="484081"/>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5512158" y="2401311"/>
            <a:ext cx="437882" cy="381694"/>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sp>
        <p:nvSpPr>
          <p:cNvPr id="13" name="Стрелка вниз 12"/>
          <p:cNvSpPr/>
          <p:nvPr/>
        </p:nvSpPr>
        <p:spPr>
          <a:xfrm>
            <a:off x="5512158" y="3075399"/>
            <a:ext cx="437882" cy="381694"/>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5512158" y="3880170"/>
            <a:ext cx="437882" cy="381694"/>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5512158" y="4536992"/>
            <a:ext cx="437882" cy="381694"/>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5512158" y="5277369"/>
            <a:ext cx="437882" cy="381694"/>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5512158" y="6182392"/>
            <a:ext cx="437882" cy="381694"/>
          </a:xfrm>
          <a:prstGeom prst="downArrow">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1273515" y="2747873"/>
            <a:ext cx="918485" cy="923330"/>
          </a:xfrm>
          <a:prstGeom prst="rect">
            <a:avLst/>
          </a:prstGeom>
          <a:noFill/>
        </p:spPr>
        <p:txBody>
          <a:bodyPr wrap="square" lIns="91440" tIns="45720" rIns="91440" bIns="45720">
            <a:spAutoFit/>
          </a:bodyPr>
          <a:lstStyle/>
          <a:p>
            <a:pPr algn="ctr"/>
            <a:r>
              <a:rPr lang="ru-RU" sz="5400" b="0" cap="none" spc="0" dirty="0" smtClean="0">
                <a:ln w="0"/>
                <a:solidFill>
                  <a:schemeClr val="tx1"/>
                </a:solidFill>
                <a:effectLst>
                  <a:outerShdw blurRad="38100" dist="19050" dir="2700000" algn="tl" rotWithShape="0">
                    <a:schemeClr val="dk1">
                      <a:alpha val="40000"/>
                    </a:schemeClr>
                  </a:outerShdw>
                </a:effectLst>
              </a:rPr>
              <a:t>9</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31450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ерлин">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Ion</Template>
  <TotalTime>751</TotalTime>
  <Words>1243</Words>
  <Application>Microsoft Office PowerPoint</Application>
  <PresentationFormat>Широкоэкранный</PresentationFormat>
  <Paragraphs>162</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Times New Roman</vt:lpstr>
      <vt:lpstr>Trebuchet MS</vt:lpstr>
      <vt:lpstr>Берлин</vt:lpstr>
      <vt:lpstr>Проект</vt:lpstr>
      <vt:lpstr>Паспорт проекта</vt:lpstr>
      <vt:lpstr>Презентация PowerPoint</vt:lpstr>
      <vt:lpstr>Социальная значимость: ежегодно прямые расходы РФ связанные с лечением, обследованием, реабилитацией, составляют около 375 000 000 000 рублей (при сахарном диабете первого типа ежегодные прямые расходы у детей составляют около 890 000 000 рублей, у подростков – 600 000 000 рублей).</vt:lpstr>
      <vt:lpstr>Актуальность проблемы:</vt:lpstr>
      <vt:lpstr>Абсолютные цифры</vt:lpstr>
      <vt:lpstr>Показатель на 100000 человек</vt:lpstr>
      <vt:lpstr>Женщины с недостаточным питанием во время беременности (дети рождаются как правило с маленьким ростом, у них наблюдается ранний пубертат, отмечается увеличение резистентности к инсулину и склонность к накоплению жировой ткани)</vt:lpstr>
      <vt:lpstr>Женщины с избыточной массой тела и избыточным питанием во время беременности (у детей отмечается передача ожирения из поколения в поколение, дети рождаются крупными, регистрируются пороки развития плода)</vt:lpstr>
      <vt:lpstr>Риск формирования патологии мозга, сердца, печени, почек. повышение риска акушерских осложнений   Мультиорганная патология, одна из них дефекты нервной трубки плода   Чем выше ИМТ, тем ниже содержание микронутриентов (железо, фолаты, йод, цинк, вит.А, В-каротин, В12, С,Д) </vt:lpstr>
      <vt:lpstr>Развитие плода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ПК</cp:lastModifiedBy>
  <cp:revision>75</cp:revision>
  <dcterms:created xsi:type="dcterms:W3CDTF">2023-03-28T10:30:50Z</dcterms:created>
  <dcterms:modified xsi:type="dcterms:W3CDTF">2023-04-29T10:32:12Z</dcterms:modified>
</cp:coreProperties>
</file>