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95" r:id="rId1"/>
  </p:sldMasterIdLst>
  <p:notesMasterIdLst>
    <p:notesMasterId r:id="rId15"/>
  </p:notesMasterIdLst>
  <p:sldIdLst>
    <p:sldId id="342" r:id="rId2"/>
    <p:sldId id="442" r:id="rId3"/>
    <p:sldId id="456" r:id="rId4"/>
    <p:sldId id="443" r:id="rId5"/>
    <p:sldId id="445" r:id="rId6"/>
    <p:sldId id="450" r:id="rId7"/>
    <p:sldId id="448" r:id="rId8"/>
    <p:sldId id="453" r:id="rId9"/>
    <p:sldId id="458" r:id="rId10"/>
    <p:sldId id="439" r:id="rId11"/>
    <p:sldId id="459" r:id="rId12"/>
    <p:sldId id="457" r:id="rId13"/>
    <p:sldId id="38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сения" initials="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F00"/>
    <a:srgbClr val="FF0000"/>
    <a:srgbClr val="CCFFFF"/>
    <a:srgbClr val="09F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94674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F26EF-B784-4B4B-BBCA-E9098A918853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3DD44-97A8-4F15-BAC6-DDE3F79C89F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E22B3DA-0898-4D42-A25D-5801B21F09E8}" type="slidenum">
              <a:rPr lang="ru-RU" altLang="ru-RU" sz="1200">
                <a:solidFill>
                  <a:srgbClr val="000000"/>
                </a:solidFill>
              </a:rPr>
              <a:t>1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51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99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70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06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73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409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66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41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44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82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4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46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0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67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3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7C21-B708-4D74-B091-7FD4F2F82C4C}" type="datetimeFigureOut">
              <a:rPr lang="ru-RU" smtClean="0"/>
              <a:t>29.04.2023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66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1331640" y="1858074"/>
            <a:ext cx="7704856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endParaRPr lang="ru-RU" b="1" dirty="0">
              <a:solidFill>
                <a:srgbClr val="A41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5148064" y="4221088"/>
            <a:ext cx="3402211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Магомедова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Умият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Абдулбасировна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 flipH="1">
            <a:off x="-18098" y="0"/>
            <a:ext cx="9180195" cy="7556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104330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4330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4330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2400"/>
            <a:ext cx="8425125" cy="1116360"/>
          </a:xfrm>
          <a:noFill/>
        </p:spPr>
        <p:txBody>
          <a:bodyPr anchor="t"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Кадровая структура проекта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«ШКОЛА РЕПРОДУКТИВНОГО ЗДОРОВЬЯ»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908049"/>
            <a:ext cx="8784976" cy="582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0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6D151-F3CD-4D69-9DB0-66B22931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87" y="219221"/>
            <a:ext cx="7778825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Ключевые компоненты и схема бизнес-проекта «ШКОЛА  РЕПРОДУКТИВНОГО ЗДОРОВЬЯ»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3796CB-BBDA-469D-9144-6A138D194A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83317"/>
            <a:ext cx="8568952" cy="565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4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27733-94DD-44F2-BC8C-E151E557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9" y="836712"/>
            <a:ext cx="7130752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Риски реализации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B76E84-5C59-469B-962F-99D0007D0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8821" y="1484784"/>
            <a:ext cx="7130752" cy="4968552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вероятными рисками проекта «Школа репродуктивного здоровья» являются: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риск невостребованности данного проекта среди населения;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риск отсроченной реализации проекта в силу социально-экономических проблем;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риск форс-мажорных обстоятельств;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риск нерентабельности данного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61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052"/>
          <p:cNvSpPr txBox="1">
            <a:spLocks noChangeArrowheads="1"/>
          </p:cNvSpPr>
          <p:nvPr/>
        </p:nvSpPr>
        <p:spPr bwMode="auto">
          <a:xfrm>
            <a:off x="179512" y="3167062"/>
            <a:ext cx="88584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latin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A6235-7599-4459-8B47-7E658EA3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88640"/>
            <a:ext cx="7128792" cy="9326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</a:t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1078980"/>
            <a:ext cx="8064896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Демография - главный вопрос для страны, вопрос о существовании государства (по крайней мере, в существующих пределах). По мнению экспертов, необходимо сохранить статус-кво, чтобы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коэффициент рождаемости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одну женщину детородного возраста в России составлял </a:t>
            </a: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ru-RU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(сейчас этот коэффициент составляет </a:t>
            </a: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1,44</a:t>
            </a:r>
            <a:r>
              <a:rPr lang="ru-RU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России нужна государственная национальная стратегия в области демографии, основанная на идеологии ценностей семьи, одной из которых является многодетность. Поэтому сегодня проблемы защиты репродуктивного здоровья становятся особенно актуальными.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5517232"/>
            <a:ext cx="3639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1,44     2,1 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4788024" y="5935034"/>
            <a:ext cx="673224" cy="151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9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23E2A5A-2573-8C9B-7F52-EC712A26F485}"/>
              </a:ext>
            </a:extLst>
          </p:cNvPr>
          <p:cNvPicPr/>
          <p:nvPr/>
        </p:nvPicPr>
        <p:blipFill>
          <a:blip r:embed="rId2" cstate="print"/>
          <a:srcRect l="1852" r="4630" b="3613"/>
          <a:stretch>
            <a:fillRect/>
          </a:stretch>
        </p:blipFill>
        <p:spPr bwMode="auto">
          <a:xfrm>
            <a:off x="755576" y="692696"/>
            <a:ext cx="7920880" cy="5616624"/>
          </a:xfrm>
          <a:prstGeom prst="rect">
            <a:avLst/>
          </a:prstGeom>
          <a:solidFill>
            <a:srgbClr val="E3EACF">
              <a:lumMod val="9000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53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385E02-7C7B-4459-BE71-4A09A75DBBEF}"/>
              </a:ext>
            </a:extLst>
          </p:cNvPr>
          <p:cNvSpPr txBox="1"/>
          <p:nvPr/>
        </p:nvSpPr>
        <p:spPr>
          <a:xfrm>
            <a:off x="287016" y="338929"/>
            <a:ext cx="88569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0215"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создания проекта </a:t>
            </a:r>
          </a:p>
          <a:p>
            <a:pPr marL="457200" indent="450215"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1307402"/>
            <a:ext cx="6723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Научное обоснование и разработка управленческих решений, направленных на создание Школы репродуктивного здоровья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362427"/>
            <a:ext cx="6609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информированности в сфере охраны репродуктивного здоровья подростков.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3162" y="3417452"/>
            <a:ext cx="6514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безопасному гендерно-ролевому поведению и указание важности ряда навыков;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4321" y="4462555"/>
            <a:ext cx="653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ответственного отношения и нравственной оценки своей половой жизни;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5438663"/>
            <a:ext cx="653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ценностей семьи, ответственного подхода при воспитании детей.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75020" y="1214755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0952" y="3320973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75020" y="2223927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75020" y="5341349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75020" y="4324055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88412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9AF92-CE35-4EB0-A329-B74B28CE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8947"/>
            <a:ext cx="8712968" cy="888050"/>
          </a:xfrm>
        </p:spPr>
        <p:txBody>
          <a:bodyPr>
            <a:normAutofit fontScale="90000"/>
          </a:bodyPr>
          <a:lstStyle/>
          <a:p>
            <a:pPr marL="457200" indent="450215"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адачи проекта</a:t>
            </a:r>
            <a:br>
              <a:rPr lang="ru-RU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3952" y="1988840"/>
            <a:ext cx="7110536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проекта «Школы репродуктивного здоровья», основанного на использовании передовых информационных технологий.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7488" y="1921541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7488" y="4437112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7488" y="3179415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3952" y="3167608"/>
            <a:ext cx="6768752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организационной модели «Школы репродуктивного здоровья».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3952" y="4348974"/>
            <a:ext cx="69127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Предложение инструментов внедрения современных информационных и телемедицинских технологий, автоматизации работы.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6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FE6CF9-120D-4F72-8B55-AF80BBB0FD7B}"/>
              </a:ext>
            </a:extLst>
          </p:cNvPr>
          <p:cNvSpPr/>
          <p:nvPr/>
        </p:nvSpPr>
        <p:spPr>
          <a:xfrm>
            <a:off x="197976" y="116632"/>
            <a:ext cx="8928992" cy="109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риоритетные направления деятельности и 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перспектив развития</a:t>
            </a:r>
            <a:r>
              <a:rPr lang="ru-RU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проекта </a:t>
            </a:r>
            <a:r>
              <a:rPr lang="ru-RU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endParaRPr lang="ru-RU" sz="2000" b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2800" b="1" dirty="0">
                <a:solidFill>
                  <a:schemeClr val="bg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Стратегические приоритетные</a:t>
            </a:r>
            <a:endParaRPr lang="ru-RU" dirty="0">
              <a:latin typeface="+mj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438D987-0822-4D19-9DF8-AAA45F35B6B9}"/>
              </a:ext>
            </a:extLst>
          </p:cNvPr>
          <p:cNvSpPr/>
          <p:nvPr/>
        </p:nvSpPr>
        <p:spPr>
          <a:xfrm>
            <a:off x="834077" y="1484784"/>
            <a:ext cx="7776865" cy="10375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ответственного отношения и нравственной оценки своей половой жизни;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3B83E2E-E976-4C27-BCB9-BDFCDDB6A632}"/>
              </a:ext>
            </a:extLst>
          </p:cNvPr>
          <p:cNvSpPr/>
          <p:nvPr/>
        </p:nvSpPr>
        <p:spPr>
          <a:xfrm>
            <a:off x="834076" y="3216499"/>
            <a:ext cx="7776865" cy="11503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семейных ценностей и ответственного отношения к воспитанию детей;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0AC3E65-ED1A-45A9-BC7D-03163DE80970}"/>
              </a:ext>
            </a:extLst>
          </p:cNvPr>
          <p:cNvSpPr/>
          <p:nvPr/>
        </p:nvSpPr>
        <p:spPr>
          <a:xfrm>
            <a:off x="834075" y="4941168"/>
            <a:ext cx="7776866" cy="13681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знаний населения о зависимости состояния репродуктивного здоровья от сексуального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421760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www.govoritnotariat.com/upload/iblock/e0c/e0c25c60d1e84e538f8c443bda350d9f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33456"/>
            <a:ext cx="583264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40E12-1E8B-4625-A902-45C480F2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2" y="620688"/>
            <a:ext cx="8522422" cy="644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Миссия проекта </a:t>
            </a:r>
            <a:b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166" y="1844824"/>
            <a:ext cx="73631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Стабилизация ситуации в связи со снижением рождаемости в Республике Дагестан в целом (без учета многодетных семей), профилактика урологических, гинекологических и инфекционных заболеваний.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5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252CB-C98C-4A05-BDC5-0F009937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062" y="397289"/>
            <a:ext cx="7693425" cy="1095317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деятельности проекта 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ea typeface="Times New Roman" panose="02020603050405020304" pitchFamily="18" charset="0"/>
              </a:rPr>
              <a:t>«ШКОЛА РЕПРОДУКТИВНОГО ЗДОРОВЬЯ»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B3021-3739-42E2-BC5A-B56B9D3F7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62" y="1823483"/>
            <a:ext cx="1255988" cy="11191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41F00"/>
                </a:solidFill>
                <a:effectLst/>
                <a:latin typeface="+mj-lt"/>
                <a:ea typeface="Calibri" panose="020F0502020204030204" pitchFamily="34" charset="0"/>
              </a:rPr>
              <a:t>70%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A41F00"/>
              </a:solidFill>
              <a:effectLst/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638C2F-34F8-4C4A-A947-35F6E0C9F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3677964"/>
            <a:ext cx="1181100" cy="111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41F00"/>
                </a:solidFill>
                <a:effectLst/>
                <a:latin typeface="+mj-lt"/>
                <a:ea typeface="Calibri" panose="020F0502020204030204" pitchFamily="34" charset="0"/>
              </a:rPr>
              <a:t>300%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A41F00"/>
              </a:solidFill>
              <a:effectLst/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097566-55F2-4942-B434-044AC9843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51" y="5478162"/>
            <a:ext cx="1181100" cy="111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A41F00"/>
                </a:solidFill>
                <a:latin typeface="+mj-lt"/>
                <a:ea typeface="Calibri" panose="020F0502020204030204" pitchFamily="34" charset="0"/>
              </a:rPr>
              <a:t>30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41F00"/>
                </a:solidFill>
                <a:effectLst/>
                <a:latin typeface="+mj-lt"/>
                <a:ea typeface="Calibri" panose="020F0502020204030204" pitchFamily="34" charset="0"/>
              </a:rPr>
              <a:t>%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A41F00"/>
              </a:solidFill>
              <a:effectLst/>
              <a:latin typeface="+mj-lt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70B72A4-18B0-4665-B194-D40932B7C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750" y="2222027"/>
            <a:ext cx="976630" cy="485775"/>
          </a:xfrm>
          <a:prstGeom prst="rightArrow">
            <a:avLst>
              <a:gd name="adj1" fmla="val 50000"/>
              <a:gd name="adj2" fmla="val 502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33BC189-1604-4351-BCAD-9D17597E7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651" y="3994670"/>
            <a:ext cx="1081405" cy="485775"/>
          </a:xfrm>
          <a:prstGeom prst="rightArrow">
            <a:avLst>
              <a:gd name="adj1" fmla="val 50000"/>
              <a:gd name="adj2" fmla="val 5565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0C553-12A4-4D40-9FC0-918138633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773032"/>
            <a:ext cx="5889376" cy="12104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уровня нежелательной беременности, особенно в группе женщин социального риска.</a:t>
            </a:r>
            <a:endParaRPr kumimoji="0" lang="ru-RU" altLang="ru-RU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904D8D-C83A-4E28-9DB4-9AAF2E865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57041"/>
            <a:ext cx="5832226" cy="12401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информированности в области сохранения и укрепления репродуктивного здоровья подростков и взрослых; </a:t>
            </a:r>
            <a:endParaRPr kumimoji="0" lang="ru-RU" altLang="ru-RU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95D49B5C-7F25-4EDE-873B-C308FFF5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864" y="5805264"/>
            <a:ext cx="1081405" cy="419100"/>
          </a:xfrm>
          <a:prstGeom prst="rightArrow">
            <a:avLst>
              <a:gd name="adj1" fmla="val 50000"/>
              <a:gd name="adj2" fmla="val 645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5CA5E-5F3F-4174-8068-BC1B0494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9" y="5478163"/>
            <a:ext cx="5832226" cy="111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Улучшение демографических показателей в РФ: повышение рождаемости и снижение смертности</a:t>
            </a:r>
            <a:endParaRPr kumimoji="0" lang="ru-RU" altLang="ru-RU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743B5C23-E09C-434B-A1FE-ED5B65358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52F2EA3B-3A9C-4C83-A0AB-CD770CA7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6020"/>
            <a:ext cx="18473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560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9C23C-EEDD-4E70-B7BC-3CAF9829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40" y="404664"/>
            <a:ext cx="770681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структура проекта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b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1D8EB5-8C02-40CD-8759-FC8EF5A737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32903" t="23929" r="20364" b="17143"/>
          <a:stretch>
            <a:fillRect/>
          </a:stretch>
        </p:blipFill>
        <p:spPr bwMode="auto">
          <a:xfrm>
            <a:off x="323528" y="1412776"/>
            <a:ext cx="85689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27888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570</TotalTime>
  <Words>438</Words>
  <Application>Microsoft Office PowerPoint</Application>
  <PresentationFormat>Экран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Легкий дым</vt:lpstr>
      <vt:lpstr>Презентация PowerPoint</vt:lpstr>
      <vt:lpstr>Актуальность проекта  «ШКОЛА РЕПРОДУКТИВНОГО ЗДОРОВЬЯ»</vt:lpstr>
      <vt:lpstr>Презентация PowerPoint</vt:lpstr>
      <vt:lpstr>Презентация PowerPoint</vt:lpstr>
      <vt:lpstr>Задачи проекта  «ШКОЛА РЕПРОДУКТИВНОГО ЗДОРОВЬЯ»</vt:lpstr>
      <vt:lpstr>Презентация PowerPoint</vt:lpstr>
      <vt:lpstr>Миссия проекта  «ШКОЛА РЕПРОДУКТИВНОГО ЗДОРОВЬЯ»</vt:lpstr>
      <vt:lpstr>Ожидаемые результаты деятельности проекта  «ШКОЛА РЕПРОДУКТИВНОГО ЗДОРОВЬЯ» </vt:lpstr>
      <vt:lpstr>Функциональная структура проекта  «ШКОЛА РЕПРОДУКТИВНОГО ЗДОРОВЬЯ» </vt:lpstr>
      <vt:lpstr>Кадровая структура проекта  «ШКОЛА РЕПРОДУКТИВНОГО ЗДОРОВЬЯ» </vt:lpstr>
      <vt:lpstr>Ключевые компоненты и схема бизнес-проекта «ШКОЛА  РЕПРОДУКТИВНОГО ЗДОРОВЬЯ»</vt:lpstr>
      <vt:lpstr>Риски реализации проекта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Invent</dc:creator>
  <cp:lastModifiedBy>user</cp:lastModifiedBy>
  <cp:revision>354</cp:revision>
  <cp:lastPrinted>2022-02-13T19:10:53Z</cp:lastPrinted>
  <dcterms:created xsi:type="dcterms:W3CDTF">2014-10-26T10:14:00Z</dcterms:created>
  <dcterms:modified xsi:type="dcterms:W3CDTF">2023-04-29T17:32:52Z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1ACE686750C54B958620DA019233D255</vt:lpwstr>
  </property>
  <property fmtid="{D5CDD505-2E9C-101B-9397-08002B2CF9AE}" pid="3" name="KSOProductBuildVer">
    <vt:lpwstr>1049-11.2.0.10296</vt:lpwstr>
  </property>
</Properties>
</file>