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7" r:id="rId8"/>
    <p:sldId id="259" r:id="rId9"/>
    <p:sldId id="266" r:id="rId10"/>
    <p:sldId id="260" r:id="rId11"/>
    <p:sldId id="261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6"/>
    <p:restoredTop sz="93719"/>
  </p:normalViewPr>
  <p:slideViewPr>
    <p:cSldViewPr snapToGrid="0">
      <p:cViewPr varScale="1">
        <p:scale>
          <a:sx n="98" d="100"/>
          <a:sy n="98" d="100"/>
        </p:scale>
        <p:origin x="4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E35B9-EC0F-827D-FC35-12478A29B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3B65A-7499-137A-4EEF-A2721CAD5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3C516-43F7-9D64-09E6-A44D8C56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D7C6F-73A3-17A2-A348-3EAF1CE3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C8F38B-5A90-0127-7663-61352EC8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34CA5-507F-A20F-CCE9-007FB4EF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ECCD6D-20A4-E5D7-416C-894021C1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E608DF-A55C-935E-B0A3-3F5C3053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F1518D-B7B9-9F22-D4C8-CA514A14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85D387-22E5-300A-7216-E64C988C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A66FB9-7744-2B5F-72E5-1D44922C9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8C3F20-0416-3377-610D-8CAE2A57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DA420C-8A7E-9A8C-1E9A-1E3211DB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DC496-5872-916C-1A07-FEDF57F5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427AEF-0E62-D3CD-84D9-F2ED100B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A8D59-676F-0074-BB97-F4CC000C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0F497-960D-66D0-464C-06F27FB6C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625A6-2851-97B4-141D-17B04451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17EE4D-0A6C-E70D-C679-E951ABB1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49969A-82F6-28FF-474F-9E3DF8FD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8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429F0-C7B7-9F67-6D5C-766F9168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920FEE-6C28-7701-9D58-DC55B9300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47D7B7-CBF4-D885-2508-9ED0B1F8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7ACE28-0204-39D1-5679-CEE1E754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5AFD90-63DC-4FCF-A46E-BDD051AC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AC58F-C0CE-113E-BAE9-29A81A4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616F3-B70E-8C22-7680-8C270D50F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EC0A88-D21F-2FCF-17C0-ACC12122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76D564-AAEA-57B3-41B2-D38B7C5F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CC27CB-F233-8B74-CFDB-257BC376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129267-FB46-ED38-7AE8-EFB9601F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7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EA82C-1E72-D880-2F16-8BA9B471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73B924-D0F8-7D4B-1C07-86DA4D271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6DC876-C70E-C734-5FF7-B62E45285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9133B-BC96-81A4-B52F-8361F29C2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4C594A-A0C3-2CA7-9542-B0BED61DD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B830DD-C276-3FC3-088C-A7CE69F1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DE2DE0-C531-2378-B7A2-4F1E6D1F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2D7537-DBEC-1B9D-2394-D2D6099F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6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4B811-668A-BCEC-497F-06AF8A46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A7DD65-CD3D-2446-676C-0E98C288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E90CD2-BE4C-F268-3984-4FB9F352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437266-806E-C2E1-16D6-F1C48BD4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8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5BC63B-424E-365A-55F1-AB64639F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DE0C621-AFB5-BC50-20B5-7FE170FD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77F8DD-6B5F-72E9-8F5E-F684A2AC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0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C1466-31CF-5A5A-7A92-0407327B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CAD4D5-E193-2867-0408-34EFE090C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52372-F8C9-4500-ECFF-6375AEAB6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382473-6310-ECDD-A29B-B4A1E219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E690A4-AE4A-CE6A-5B9F-E6AD1827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392997-3A34-BAEE-8797-9734CF2B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8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C6D64-1DE1-1A07-5564-788D102F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503059-D872-6839-F449-C3AD2945B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BA2FA3-90B1-8E3D-D9D6-BF9B4A3A9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F0FD43-B737-092E-04DC-05E9D48D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D4AA26-7D1F-BACA-08F2-A65BD24F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B3DA2A-CE77-8D25-0877-A1C53CCD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6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FE550-1F50-8F60-0581-CA1C8E2A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4FE0A-7AC6-C580-3C10-97166D02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E5F37A-2B34-22F5-C18F-3B084B14A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0949-094F-984A-B0EB-74DC1A5AF7F9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D19ABF-4CD0-C66D-0168-C4BF8210F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0AD555-73DC-8042-1D45-58F00146D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541E-15B0-8543-BB36-ED2F8AEA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1AA4B-E319-47AE-4211-127CBBD47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6137"/>
            <a:ext cx="9144000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ts val="5500"/>
              </a:lnSpc>
            </a:pPr>
            <a:r>
              <a:rPr lang="ru-RU" sz="4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49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еабилитация </a:t>
            </a:r>
            <a:br>
              <a:rPr lang="ru-RU" sz="49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b="1" i="0" dirty="0" err="1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трахеостомированных</a:t>
            </a:r>
            <a:r>
              <a:rPr lang="ru-RU" sz="4900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br>
              <a:rPr lang="ru-RU" sz="4900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ru-RU" sz="4900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пациентов</a:t>
            </a:r>
            <a:br>
              <a:rPr lang="ru-RU" sz="800" b="1" i="0" dirty="0">
                <a:solidFill>
                  <a:srgbClr val="000000"/>
                </a:solidFill>
                <a:effectLst/>
                <a:latin typeface="Montserrat Bold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E8B267-7ECC-4DCB-BD30-06921D45B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4247" y="4083301"/>
            <a:ext cx="8392427" cy="1655762"/>
          </a:xfrm>
        </p:spPr>
        <p:txBody>
          <a:bodyPr>
            <a:normAutofit/>
          </a:bodyPr>
          <a:lstStyle/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r>
              <a:rPr lang="ru-RU" sz="2000" dirty="0"/>
              <a:t>Врач онколог Шарова Жанна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177233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E85C15-49F9-DD94-FD6A-21608991D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418"/>
            <a:ext cx="10515600" cy="54911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также включает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(путем проведения лекций и семинаров, бюллетеней, статьей и журналов, а также через сеть «Интернет» ):</a:t>
            </a:r>
          </a:p>
          <a:p>
            <a:pPr marL="0" indent="0">
              <a:buNone/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ВРАЧЕЙ: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повышение знаний об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онконастроженности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уходу за больными перенесенных оперативное вмешательств на органах трахеи и гортани, пропаганда факторов риска.</a:t>
            </a:r>
          </a:p>
          <a:p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ПАЦИЕНТОВ: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информирование о домашнем уходе за трахеостомой, ведения здорового образа жизни. </a:t>
            </a:r>
          </a:p>
          <a:p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87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D3929-805F-4F1A-D296-FC01AB2D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1564E6-11B5-AA43-727A-5F73A5C43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905"/>
            <a:ext cx="10515600" cy="5070058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Динамика показателей заболеваемости и смертности населения в России от злокачественных новообразований гортани не увеличивается, но тем не менее актуальность сохраняется.</a:t>
            </a:r>
          </a:p>
          <a:p>
            <a:endParaRPr lang="ru-RU" dirty="0">
              <a:cs typeface="Times New Roman" panose="02020603050405020304" pitchFamily="18" charset="0"/>
            </a:endParaRPr>
          </a:p>
          <a:p>
            <a:r>
              <a:rPr lang="ru-RU" dirty="0">
                <a:cs typeface="Times New Roman" panose="02020603050405020304" pitchFamily="18" charset="0"/>
              </a:rPr>
              <a:t>Важную роль в жизни </a:t>
            </a:r>
            <a:r>
              <a:rPr lang="ru-RU" dirty="0" err="1">
                <a:cs typeface="Times New Roman" panose="02020603050405020304" pitchFamily="18" charset="0"/>
              </a:rPr>
              <a:t>трахеостомированных</a:t>
            </a:r>
            <a:r>
              <a:rPr lang="ru-RU" dirty="0">
                <a:cs typeface="Times New Roman" panose="02020603050405020304" pitchFamily="18" charset="0"/>
              </a:rPr>
              <a:t> пациентов играет реабилитационный комплекс.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Результаты работы кабинета в настоящее время не оценить, в виду его кратковременной работы.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 согласно статистическим показателям, данный проект имеет актуальность не только в нашего городе, но и в других регионах РФ.</a:t>
            </a:r>
          </a:p>
          <a:p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7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AA0D7-C612-BB2D-36EA-669C0C52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Благодарю</a:t>
            </a:r>
            <a:r>
              <a:rPr lang="ru-RU" b="1" dirty="0"/>
              <a:t> </a:t>
            </a:r>
            <a:r>
              <a:rPr lang="ru-RU" b="1" dirty="0">
                <a:latin typeface="+mn-lt"/>
              </a:rPr>
              <a:t>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8A0B0-8019-19EC-5C34-84E3E978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endParaRPr lang="ru-RU" dirty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/>
              <a:t>Жизнь одна и проживать ее нужно качественно!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2430D6-0EB4-0E78-8E5C-2CC0C913B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542" y="1825625"/>
            <a:ext cx="4648915" cy="295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8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C390B8-AA10-E128-5F01-1C620114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376" y="348314"/>
            <a:ext cx="7073309" cy="6161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30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Стандартизованный показатель </a:t>
            </a:r>
            <a:r>
              <a:rPr lang="ru-RU" sz="3000" u="sng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заболеваемости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раком гортани за 2021 г. </a:t>
            </a:r>
            <a:r>
              <a:rPr lang="ru-RU" sz="30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оставил: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в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России - </a:t>
            </a:r>
            <a:r>
              <a:rPr lang="ru-R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2,48  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случая на 100 тыс. населения;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по Архангельской области  </a:t>
            </a:r>
            <a:r>
              <a:rPr lang="ru-R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3,28 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100 тыс. населения.</a:t>
            </a: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000" dirty="0">
              <a:solidFill>
                <a:srgbClr val="22222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0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оказатель </a:t>
            </a:r>
            <a:r>
              <a:rPr lang="ru-RU" sz="3000" u="sng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смертности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раком гортани за 2021 г.  составил: 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по России – </a:t>
            </a:r>
            <a:r>
              <a:rPr lang="ru-R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1,37 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100 тыс. населения</a:t>
            </a:r>
            <a:r>
              <a:rPr lang="ru-RU" sz="30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- п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 Архангельской области  </a:t>
            </a:r>
            <a:r>
              <a:rPr lang="ru-R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1,04 </a:t>
            </a:r>
            <a:r>
              <a:rPr lang="ru-RU" sz="30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100 тыс. населения.</a:t>
            </a: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08600E-12CF-F32C-AA31-900553412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15" y="1921170"/>
            <a:ext cx="4028553" cy="30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7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3FE9E-106A-E372-07A0-BB7EB6E6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915" y="873792"/>
            <a:ext cx="10515600" cy="4342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3B0927-89DD-B660-1115-82ED57062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904"/>
            <a:ext cx="10515600" cy="546710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 рака гортани не существует. Тем не менее необходимо пропагандировать отказ от вредных привычек, которые в большинстве случаев являются основной причиной болезни. </a:t>
            </a:r>
          </a:p>
          <a:p>
            <a:pPr marL="0" indent="0">
              <a:buNone/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Еще одна проблема данной локализации - это отсутствие клинической картины на ранних стадиях рака. При местно-распространенных стадиях чаще всего приходится прибегать к радикальному лечению в объёме ларингоэктомии с формированием трахеостомы, после чего пациенты не могут говорить и дышать как прежде.</a:t>
            </a:r>
          </a:p>
          <a:p>
            <a:pPr marL="0" indent="0" algn="ctr">
              <a:buNone/>
            </a:pPr>
            <a:endParaRPr lang="ru-RU" sz="2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5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17AE9-B1F7-21B6-0EEC-BBDFC990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+mn-lt"/>
                <a:ea typeface="Times New Roman" panose="02020603050405020304" pitchFamily="18" charset="0"/>
              </a:rPr>
              <a:t>К</a:t>
            </a:r>
            <a:r>
              <a:rPr lang="ru-RU" sz="2800" b="1" kern="100" dirty="0">
                <a:effectLst/>
                <a:latin typeface="+mn-lt"/>
                <a:ea typeface="Times New Roman" panose="02020603050405020304" pitchFamily="18" charset="0"/>
              </a:rPr>
              <a:t>оличество пациентов, пролеченных в отделении опухолей головы и шеи АКОД </a:t>
            </a:r>
            <a:br>
              <a:rPr lang="ru-RU" sz="1800" dirty="0">
                <a:effectLst/>
                <a:latin typeface="+mn-lt"/>
                <a:ea typeface="Times New Roman" panose="02020603050405020304" pitchFamily="18" charset="0"/>
              </a:rPr>
            </a:br>
            <a:endParaRPr lang="ru-RU" dirty="0">
              <a:latin typeface="+mn-lt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EAECE66-95A4-C4C8-3CD2-A85AC85CE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82734"/>
              </p:ext>
            </p:extLst>
          </p:nvPr>
        </p:nvGraphicFramePr>
        <p:xfrm>
          <a:off x="838200" y="1179096"/>
          <a:ext cx="10158663" cy="4780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4849">
                  <a:extLst>
                    <a:ext uri="{9D8B030D-6E8A-4147-A177-3AD203B41FA5}">
                      <a16:colId xmlns:a16="http://schemas.microsoft.com/office/drawing/2014/main" val="1458802858"/>
                    </a:ext>
                  </a:extLst>
                </a:gridCol>
                <a:gridCol w="1225549">
                  <a:extLst>
                    <a:ext uri="{9D8B030D-6E8A-4147-A177-3AD203B41FA5}">
                      <a16:colId xmlns:a16="http://schemas.microsoft.com/office/drawing/2014/main" val="1794652065"/>
                    </a:ext>
                  </a:extLst>
                </a:gridCol>
                <a:gridCol w="1224109">
                  <a:extLst>
                    <a:ext uri="{9D8B030D-6E8A-4147-A177-3AD203B41FA5}">
                      <a16:colId xmlns:a16="http://schemas.microsoft.com/office/drawing/2014/main" val="1828891750"/>
                    </a:ext>
                  </a:extLst>
                </a:gridCol>
                <a:gridCol w="1225549">
                  <a:extLst>
                    <a:ext uri="{9D8B030D-6E8A-4147-A177-3AD203B41FA5}">
                      <a16:colId xmlns:a16="http://schemas.microsoft.com/office/drawing/2014/main" val="2049772373"/>
                    </a:ext>
                  </a:extLst>
                </a:gridCol>
                <a:gridCol w="1428607">
                  <a:extLst>
                    <a:ext uri="{9D8B030D-6E8A-4147-A177-3AD203B41FA5}">
                      <a16:colId xmlns:a16="http://schemas.microsoft.com/office/drawing/2014/main" val="769201923"/>
                    </a:ext>
                  </a:extLst>
                </a:gridCol>
              </a:tblGrid>
              <a:tr h="13690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Локализация опухоли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2019 г.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2020 г.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2021 г.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Всего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056998"/>
                  </a:ext>
                </a:extLst>
              </a:tr>
              <a:tr h="597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Гортань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90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96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100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286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947776"/>
                  </a:ext>
                </a:extLst>
              </a:tr>
              <a:tr h="597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 err="1">
                          <a:effectLst/>
                        </a:rPr>
                        <a:t>Гортано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r>
                        <a:rPr lang="ru-RU" sz="2800" dirty="0" err="1">
                          <a:effectLst/>
                        </a:rPr>
                        <a:t>носо</a:t>
                      </a:r>
                      <a:r>
                        <a:rPr lang="ru-RU" sz="2800" dirty="0">
                          <a:effectLst/>
                        </a:rPr>
                        <a:t>-ротоглотка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81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109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80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270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263676"/>
                  </a:ext>
                </a:extLst>
              </a:tr>
              <a:tr h="597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Полость рта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49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103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594550"/>
                  </a:ext>
                </a:extLst>
              </a:tr>
              <a:tr h="597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Язык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35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18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83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887577"/>
                  </a:ext>
                </a:extLst>
              </a:tr>
              <a:tr h="1020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Челюсти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>
                          <a:effectLst/>
                        </a:rPr>
                        <a:t>17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500"/>
                        </a:spcAft>
                      </a:pPr>
                      <a:r>
                        <a:rPr lang="ru-RU" sz="2800" dirty="0">
                          <a:effectLst/>
                        </a:rPr>
                        <a:t>29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5379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17F8590-9044-C3C0-042B-B5B2522379CE}"/>
              </a:ext>
            </a:extLst>
          </p:cNvPr>
          <p:cNvSpPr txBox="1"/>
          <p:nvPr/>
        </p:nvSpPr>
        <p:spPr>
          <a:xfrm>
            <a:off x="303879" y="6308208"/>
            <a:ext cx="11227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 данных локализациях может выполняться трахеостома, когда у пациента возникают проблемы с дыханием.</a:t>
            </a:r>
          </a:p>
        </p:txBody>
      </p:sp>
    </p:spTree>
    <p:extLst>
      <p:ext uri="{BB962C8B-B14F-4D97-AF65-F5344CB8AC3E}">
        <p14:creationId xmlns:p14="http://schemas.microsoft.com/office/powerpoint/2010/main" val="188946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8BA3A-53BA-E67A-3D94-49742D9F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49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+mn-lt"/>
                <a:ea typeface="Times New Roman" panose="02020603050405020304" pitchFamily="18" charset="0"/>
              </a:rPr>
              <a:t>К</a:t>
            </a:r>
            <a:r>
              <a:rPr lang="ru-RU" sz="2800" b="1" kern="100" dirty="0">
                <a:effectLst/>
                <a:latin typeface="+mn-lt"/>
                <a:ea typeface="Times New Roman" panose="02020603050405020304" pitchFamily="18" charset="0"/>
              </a:rPr>
              <a:t>оличество проведенных операций, включающие наложение трахеостомы в отделении опухолей головы и шеи АКОД</a:t>
            </a:r>
            <a:br>
              <a:rPr lang="ru-RU" sz="2800" dirty="0">
                <a:effectLst/>
                <a:latin typeface="+mn-lt"/>
                <a:ea typeface="Times New Roman" panose="02020603050405020304" pitchFamily="18" charset="0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3AD3E92-82F2-7138-CF30-5CC8885ED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132875"/>
              </p:ext>
            </p:extLst>
          </p:nvPr>
        </p:nvGraphicFramePr>
        <p:xfrm>
          <a:off x="838200" y="1371600"/>
          <a:ext cx="10387264" cy="5049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574">
                  <a:extLst>
                    <a:ext uri="{9D8B030D-6E8A-4147-A177-3AD203B41FA5}">
                      <a16:colId xmlns:a16="http://schemas.microsoft.com/office/drawing/2014/main" val="1136912260"/>
                    </a:ext>
                  </a:extLst>
                </a:gridCol>
                <a:gridCol w="1507116">
                  <a:extLst>
                    <a:ext uri="{9D8B030D-6E8A-4147-A177-3AD203B41FA5}">
                      <a16:colId xmlns:a16="http://schemas.microsoft.com/office/drawing/2014/main" val="3994694686"/>
                    </a:ext>
                  </a:extLst>
                </a:gridCol>
                <a:gridCol w="1507116">
                  <a:extLst>
                    <a:ext uri="{9D8B030D-6E8A-4147-A177-3AD203B41FA5}">
                      <a16:colId xmlns:a16="http://schemas.microsoft.com/office/drawing/2014/main" val="1205094763"/>
                    </a:ext>
                  </a:extLst>
                </a:gridCol>
                <a:gridCol w="1555229">
                  <a:extLst>
                    <a:ext uri="{9D8B030D-6E8A-4147-A177-3AD203B41FA5}">
                      <a16:colId xmlns:a16="http://schemas.microsoft.com/office/drawing/2014/main" val="757118334"/>
                    </a:ext>
                  </a:extLst>
                </a:gridCol>
                <a:gridCol w="1555229">
                  <a:extLst>
                    <a:ext uri="{9D8B030D-6E8A-4147-A177-3AD203B41FA5}">
                      <a16:colId xmlns:a16="http://schemas.microsoft.com/office/drawing/2014/main" val="1240448454"/>
                    </a:ext>
                  </a:extLst>
                </a:gridCol>
              </a:tblGrid>
              <a:tr h="36189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Вид операции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74295"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Количество операций 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01091"/>
                  </a:ext>
                </a:extLst>
              </a:tr>
              <a:tr h="361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2019 г.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2020 г.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2021 г.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>
                          <a:effectLst/>
                        </a:rPr>
                        <a:t>Всего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707720"/>
                  </a:ext>
                </a:extLst>
              </a:tr>
              <a:tr h="361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 err="1">
                          <a:effectLst/>
                        </a:rPr>
                        <a:t>Трахеостомия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17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20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14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51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1167967"/>
                  </a:ext>
                </a:extLst>
              </a:tr>
              <a:tr h="418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Резекция гортани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4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17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419037"/>
                  </a:ext>
                </a:extLst>
              </a:tr>
              <a:tr h="361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>
                          <a:effectLst/>
                        </a:rPr>
                        <a:t>Хордэктомия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030265"/>
                  </a:ext>
                </a:extLst>
              </a:tr>
              <a:tr h="361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Экстирпация гортани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9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16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6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31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398073"/>
                  </a:ext>
                </a:extLst>
              </a:tr>
              <a:tr h="7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>
                          <a:effectLst/>
                        </a:rPr>
                        <a:t>Расширенная экстирпация гортани с резекцией пищевода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10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ru-RU" sz="2200" dirty="0">
                          <a:effectLst/>
                        </a:rPr>
                        <a:t>14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92054"/>
                  </a:ext>
                </a:extLst>
              </a:tr>
              <a:tr h="5843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>
                          <a:effectLst/>
                        </a:rPr>
                        <a:t>Пластика ларингостомы, трахеостомы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 7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199600"/>
                  </a:ext>
                </a:extLst>
              </a:tr>
              <a:tr h="3633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Резекция нижней челюсти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6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6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4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200" dirty="0">
                          <a:effectLst/>
                        </a:rPr>
                        <a:t>16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40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57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5E2275-9715-3021-93DA-44FBBADD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3295"/>
            <a:ext cx="6463937" cy="58714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российской федерации не существует специализированных амбулаторных кабинетов для оказания реабилитации пациентов после установки трахеостомы, а также пациентов с </a:t>
            </a:r>
            <a:r>
              <a:rPr lang="ru-RU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назогастральным</a:t>
            </a:r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зондом или </a:t>
            </a:r>
            <a:r>
              <a:rPr lang="ru-RU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гастростомой</a:t>
            </a:r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Отсутствует снабжение по ОМС.</a:t>
            </a:r>
          </a:p>
          <a:p>
            <a:endParaRPr lang="ru-RU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городе Архангельск в апреле 2023 года был открыл 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Кабинет реабилитации  трахеотомических пациентов. Кабинет открыт при поддержке Архангельского клинического онкологического диспансера. </a:t>
            </a:r>
          </a:p>
          <a:p>
            <a:pPr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09149D-8609-DA31-FD25-6C729DB0F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030" y="956337"/>
            <a:ext cx="3423473" cy="456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3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8BF177-2E89-B32C-E962-095B1D08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368"/>
            <a:ext cx="10515600" cy="5484632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Уникальность проекта в том, что данный кабинет первый в Российской Федерации, где проводится квалифицирована помощь пациентам, профилактика рецидивов, информирование и методах диагностики и лечения. В случае подозрения на прогрессирование заболевания возможно взятия мазков и биопсии для верификации диагноза.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40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11C4E-569C-79A8-8F28-CCB8F1F3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313"/>
            <a:ext cx="10515600" cy="6455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ADA6A-B73E-49FE-052D-8183FA685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750514"/>
            <a:ext cx="8096794" cy="5356972"/>
          </a:xfrm>
        </p:spPr>
        <p:txBody>
          <a:bodyPr>
            <a:normAutofit/>
          </a:bodyPr>
          <a:lstStyle/>
          <a:p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Оказание бесплатной  специализированной помощи пациентов с наличием трахеостомы, а также бесплатное обеспечение пациентов всем необходимым для трахеостомы (</a:t>
            </a:r>
            <a:r>
              <a:rPr lang="ru-R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трахеостомические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трубки, перевязочный материал, фильтры и </a:t>
            </a:r>
            <a:r>
              <a:rPr lang="ru-R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тд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врачей и среднего медицинского персонала с целью снижения заболеваемости и профилактика осложнений болезни.</a:t>
            </a: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BFFA2AC-5222-A26F-BCFA-8362DC0F9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631" y="1946365"/>
            <a:ext cx="3246601" cy="27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1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F6204-2A15-1A3D-3E42-C26E9568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+mn-lt"/>
                <a:cs typeface="Times New Roman" panose="02020603050405020304" pitchFamily="18" charset="0"/>
              </a:rPr>
              <a:t>ЗАДАЧИ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7E7F7-0DDF-3DF7-DAB6-54A22BD2F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09412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Обучение пациентов уходу за трахеостомой.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кабинета необходимым современным оборудованием, разработка и печать информационных бюллетеней.</a:t>
            </a: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Открытие данных кабинетов в других регионах. </a:t>
            </a: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онлайн технологий для консультации пациентов из других населенных пунктов.</a:t>
            </a: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Реабилитация по восстановлению речи, глотания и дыхания.</a:t>
            </a:r>
          </a:p>
          <a:p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Оказание  психологической помощи пациентов и их родственников.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едение здорового образа жизни, повышение качества жизни.</a:t>
            </a:r>
          </a:p>
          <a:p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73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659</Words>
  <Application>Microsoft Macintosh PowerPoint</Application>
  <PresentationFormat>Широкоэкранный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Montserrat Bold</vt:lpstr>
      <vt:lpstr>Times New Roman</vt:lpstr>
      <vt:lpstr>Тема Office</vt:lpstr>
      <vt:lpstr>Реабилитация  трахеостомированных  пациентов  </vt:lpstr>
      <vt:lpstr>Презентация PowerPoint</vt:lpstr>
      <vt:lpstr>АКТУАЛЬНОСТЬ </vt:lpstr>
      <vt:lpstr>Количество пациентов, пролеченных в отделении опухолей головы и шеи АКОД  </vt:lpstr>
      <vt:lpstr>Количество проведенных операций, включающие наложение трахеостомы в отделении опухолей головы и шеи АКОД </vt:lpstr>
      <vt:lpstr>Презентация PowerPoint</vt:lpstr>
      <vt:lpstr>Презентация PowerPoint</vt:lpstr>
      <vt:lpstr>ЦЕЛЬ </vt:lpstr>
      <vt:lpstr>ЗАДАЧИ</vt:lpstr>
      <vt:lpstr>Презентация PowerPoint</vt:lpstr>
      <vt:lpstr>ЗАКЛЮЧЕНИЕ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Реабилитация   трахеостомированных пациентов   </dc:title>
  <dc:creator>Microsoft Office User</dc:creator>
  <cp:lastModifiedBy>Жанна Шарова</cp:lastModifiedBy>
  <cp:revision>9</cp:revision>
  <dcterms:created xsi:type="dcterms:W3CDTF">2023-04-25T18:28:30Z</dcterms:created>
  <dcterms:modified xsi:type="dcterms:W3CDTF">2023-04-29T18:28:18Z</dcterms:modified>
</cp:coreProperties>
</file>